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theme/theme5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408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notesSlides/notesSlide16.xml" ContentType="application/vnd.openxmlformats-officedocument.presentationml.notesSlide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95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88.xml" ContentType="application/vnd.openxmlformats-officedocument.presentationml.slide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118.xml" ContentType="application/vnd.openxmlformats-officedocument.presentationml.slideLayout+xml"/>
  <Override PartName="/ppt/slideLayouts/slideLayout165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Masters/slideMaster27.xml" ContentType="application/vnd.openxmlformats-officedocument.presentationml.slideMaster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219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2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405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30.xml" ContentType="application/vnd.openxmlformats-officedocument.presentationml.slideMaster+xml"/>
  <Override PartName="/ppt/slideLayouts/slideLayout244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9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Layouts/slideLayout137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s/slide41.xml" ContentType="application/vnd.openxmlformats-officedocument.presentationml.slide+xml"/>
  <Override PartName="/ppt/slideLayouts/slideLayout140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Layouts/slideLayout40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402.xml" ContentType="application/vnd.openxmlformats-officedocument.presentationml.slideLayout+xml"/>
  <Override PartName="/ppt/slides/slide79.xml" ContentType="application/vnd.openxmlformats-officedocument.presentationml.slide+xml"/>
  <Override PartName="/ppt/slideLayouts/slideLayout241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86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6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35.xml" ContentType="application/vnd.openxmlformats-officedocument.presentationml.slide+xml"/>
  <Override PartName="/ppt/slides/slide82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12.xml" ContentType="application/vnd.openxmlformats-officedocument.presentationml.slideLayout+xml"/>
  <Override PartName="/ppt/slideLayouts/slideLayout257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7.xml" ContentType="application/vnd.openxmlformats-officedocument.theme+xml"/>
  <Override PartName="/ppt/slideMasters/slideMaster21.xml" ContentType="application/vnd.openxmlformats-officedocument.presentationml.slideMaster+xml"/>
  <Override PartName="/ppt/slideLayouts/slideLayout282.xml" ContentType="application/vnd.openxmlformats-officedocument.presentationml.slideLayout+xml"/>
  <Override PartName="/ppt/slides/slide98.xml" ContentType="application/vnd.openxmlformats-officedocument.presentationml.slide+xml"/>
  <Override PartName="/ppt/theme/theme9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20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Layouts/slideLayout31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399.xml" ContentType="application/vnd.openxmlformats-officedocument.presentationml.slideLayout+xml"/>
  <Override PartName="/ppt/notesSlides/notesSlide23.xml" ContentType="application/vnd.openxmlformats-officedocument.presentationml.notesSlide+xml"/>
  <Override PartName="/ppt/theme/theme14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91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409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19.xml" ContentType="application/vnd.openxmlformats-officedocument.theme+xml"/>
  <Override PartName="/ppt/slideLayouts/slideLayout295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Masters/slideMaster23.xml" ContentType="application/vnd.openxmlformats-officedocument.presentationml.slideMaster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412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22.xml" ContentType="application/vnd.openxmlformats-officedocument.theme+xml"/>
  <Override PartName="/ppt/slideLayouts/slideLayout338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s/slide78.xml" ContentType="application/vnd.openxmlformats-officedocument.presentationml.slid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74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Masters/slideMaster28.xml" ContentType="application/vnd.openxmlformats-officedocument.presentationml.slideMaster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417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406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7.xml" ContentType="application/vnd.openxmlformats-officedocument.theme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s/slide97.xml" ContentType="application/vnd.openxmlformats-officedocument.presentationml.slide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93.xml" ContentType="application/vnd.openxmlformats-officedocument.presentationml.slideLayout+xml"/>
  <Override PartName="/ppt/theme/theme30.xml" ContentType="application/vnd.openxmlformats-officedocument.them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60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302.xml" ContentType="application/vnd.openxmlformats-officedocument.presentationml.slideLayout+xml"/>
  <Default Extension="jpeg" ContentType="image/jpeg"/>
  <Override PartName="/ppt/slideMasters/slideMaster25.xml" ContentType="application/vnd.openxmlformats-officedocument.presentationml.slideMaster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414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Layouts/slideLayout206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4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403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179.xml" ContentType="application/vnd.openxmlformats-officedocument.presentationml.slideLayout+xml"/>
  <Override PartName="/ppt/theme/theme13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90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135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419.xml" ContentType="application/vnd.openxmlformats-officedocument.presentationml.slideLayout+xml"/>
  <Override PartName="/ppt/notesSlides/notesSlide27.xml" ContentType="application/vnd.openxmlformats-officedocument.presentationml.notes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236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Masters/slideMaster22.xml" ContentType="application/vnd.openxmlformats-officedocument.presentationml.slideMaster+xml"/>
  <Override PartName="/ppt/slideLayouts/slideLayout359.xml" ContentType="application/vnd.openxmlformats-officedocument.presentationml.slideLayout+xml"/>
  <Override PartName="/ppt/slides/slide99.xml" ContentType="application/vnd.openxmlformats-officedocument.presentationml.slide+xml"/>
  <Override PartName="/ppt/slideLayouts/slideLayout198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1.xml" ContentType="application/vnd.openxmlformats-officedocument.theme+xml"/>
  <Override PartName="/ppt/slideLayouts/slideLayout400.xml" ContentType="application/vnd.openxmlformats-officedocument.presentationml.slideLayout+xml"/>
  <Override PartName="/ppt/slides/slide77.xml" ContentType="application/vnd.openxmlformats-officedocument.presentationml.slide+xml"/>
  <Override PartName="/ppt/slideLayouts/slideLayout98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s/slide55.xml" ContentType="application/vnd.openxmlformats-officedocument.presentationml.slide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Layouts/slideLayout54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34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416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10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theme/theme7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12.xml" ContentType="application/vnd.openxmlformats-officedocument.presentationml.slideLayout+xml"/>
  <Override PartName="/ppt/notesSlides/notesSlide18.xml" ContentType="application/vnd.openxmlformats-officedocument.presentationml.notes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227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397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68.xml" ContentType="application/vnd.openxmlformats-officedocument.presentationml.slide+xml"/>
  <Override PartName="/ppt/slideLayouts/slideLayout230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75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Masters/slideMaster29.xml" ContentType="application/vnd.openxmlformats-officedocument.presentationml.slideMaster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s/slide24.xml" ContentType="application/vnd.openxmlformats-officedocument.presentationml.slide+xml"/>
  <Override PartName="/ppt/slides/slide71.xml" ContentType="application/vnd.openxmlformats-officedocument.presentationml.slide+xml"/>
  <Override PartName="/ppt/slideLayouts/slideLayout92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28.xml" ContentType="application/vnd.openxmlformats-officedocument.theme+xml"/>
  <Override PartName="/ppt/slideLayouts/slideLayout407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Layouts/slideLayout101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347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1.xml" ContentType="application/vnd.openxmlformats-officedocument.theme+xml"/>
  <Override PartName="/ppt/notesSlides/notesSlide6.xml" ContentType="application/vnd.openxmlformats-officedocument.presentationml.notesSlide+xml"/>
  <Override PartName="/ppt/slides/slide87.xml" ContentType="application/vnd.openxmlformats-officedocument.presentationml.slide+xml"/>
  <Override PartName="/ppt/slideLayouts/slideLayout139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s/slide18.xml" ContentType="application/vnd.openxmlformats-officedocument.presentationml.slide+xml"/>
  <Override PartName="/ppt/slides/slide65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Masters/slideMaster26.xml" ContentType="application/vnd.openxmlformats-officedocument.presentationml.slideMaster+xml"/>
  <Override PartName="/ppt/slideLayouts/slideLayout42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25.xml" ContentType="application/vnd.openxmlformats-officedocument.theme+xml"/>
  <Override PartName="/ppt/slideLayouts/slideLayout388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319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158.xml" ContentType="application/vnd.openxmlformats-officedocument.presentationml.slideLayout+xml"/>
  <Override PartName="/ppt/slideLayouts/slideLayout2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838" r:id="rId3"/>
    <p:sldMasterId id="2147483963" r:id="rId4"/>
    <p:sldMasterId id="2147484097" r:id="rId5"/>
    <p:sldMasterId id="2147484112" r:id="rId6"/>
    <p:sldMasterId id="2147484127" r:id="rId7"/>
    <p:sldMasterId id="2147484158" r:id="rId8"/>
    <p:sldMasterId id="2147484173" r:id="rId9"/>
    <p:sldMasterId id="2147484188" r:id="rId10"/>
    <p:sldMasterId id="2147484203" r:id="rId11"/>
    <p:sldMasterId id="2147484218" r:id="rId12"/>
    <p:sldMasterId id="2147484233" r:id="rId13"/>
    <p:sldMasterId id="2147484248" r:id="rId14"/>
    <p:sldMasterId id="2147484263" r:id="rId15"/>
    <p:sldMasterId id="2147484278" r:id="rId16"/>
    <p:sldMasterId id="2147484293" r:id="rId17"/>
    <p:sldMasterId id="2147484308" r:id="rId18"/>
    <p:sldMasterId id="2147484323" r:id="rId19"/>
    <p:sldMasterId id="2147484338" r:id="rId20"/>
    <p:sldMasterId id="2147484353" r:id="rId21"/>
    <p:sldMasterId id="2147484368" r:id="rId22"/>
    <p:sldMasterId id="2147484383" r:id="rId23"/>
    <p:sldMasterId id="2147484398" r:id="rId24"/>
    <p:sldMasterId id="2147484413" r:id="rId25"/>
    <p:sldMasterId id="2147484428" r:id="rId26"/>
    <p:sldMasterId id="2147484443" r:id="rId27"/>
    <p:sldMasterId id="2147484458" r:id="rId28"/>
    <p:sldMasterId id="2147484473" r:id="rId29"/>
    <p:sldMasterId id="2147484488" r:id="rId30"/>
  </p:sldMasterIdLst>
  <p:notesMasterIdLst>
    <p:notesMasterId r:id="rId131"/>
  </p:notesMasterIdLst>
  <p:sldIdLst>
    <p:sldId id="256" r:id="rId31"/>
    <p:sldId id="370" r:id="rId32"/>
    <p:sldId id="368" r:id="rId33"/>
    <p:sldId id="364" r:id="rId34"/>
    <p:sldId id="365" r:id="rId35"/>
    <p:sldId id="283" r:id="rId36"/>
    <p:sldId id="278" r:id="rId37"/>
    <p:sldId id="279" r:id="rId38"/>
    <p:sldId id="320" r:id="rId39"/>
    <p:sldId id="371" r:id="rId40"/>
    <p:sldId id="372" r:id="rId41"/>
    <p:sldId id="329" r:id="rId42"/>
    <p:sldId id="265" r:id="rId43"/>
    <p:sldId id="318" r:id="rId44"/>
    <p:sldId id="321" r:id="rId45"/>
    <p:sldId id="369" r:id="rId46"/>
    <p:sldId id="333" r:id="rId47"/>
    <p:sldId id="332" r:id="rId48"/>
    <p:sldId id="335" r:id="rId49"/>
    <p:sldId id="334" r:id="rId50"/>
    <p:sldId id="373" r:id="rId51"/>
    <p:sldId id="375" r:id="rId52"/>
    <p:sldId id="376" r:id="rId53"/>
    <p:sldId id="377" r:id="rId54"/>
    <p:sldId id="378" r:id="rId55"/>
    <p:sldId id="379" r:id="rId56"/>
    <p:sldId id="382" r:id="rId57"/>
    <p:sldId id="337" r:id="rId58"/>
    <p:sldId id="381" r:id="rId59"/>
    <p:sldId id="431" r:id="rId60"/>
    <p:sldId id="408" r:id="rId61"/>
    <p:sldId id="319" r:id="rId62"/>
    <p:sldId id="384" r:id="rId63"/>
    <p:sldId id="385" r:id="rId64"/>
    <p:sldId id="422" r:id="rId65"/>
    <p:sldId id="386" r:id="rId66"/>
    <p:sldId id="387" r:id="rId67"/>
    <p:sldId id="388" r:id="rId68"/>
    <p:sldId id="389" r:id="rId69"/>
    <p:sldId id="390" r:id="rId70"/>
    <p:sldId id="391" r:id="rId71"/>
    <p:sldId id="392" r:id="rId72"/>
    <p:sldId id="395" r:id="rId73"/>
    <p:sldId id="393" r:id="rId74"/>
    <p:sldId id="394" r:id="rId75"/>
    <p:sldId id="423" r:id="rId76"/>
    <p:sldId id="448" r:id="rId77"/>
    <p:sldId id="271" r:id="rId78"/>
    <p:sldId id="272" r:id="rId79"/>
    <p:sldId id="277" r:id="rId80"/>
    <p:sldId id="273" r:id="rId81"/>
    <p:sldId id="428" r:id="rId82"/>
    <p:sldId id="432" r:id="rId83"/>
    <p:sldId id="429" r:id="rId84"/>
    <p:sldId id="430" r:id="rId85"/>
    <p:sldId id="433" r:id="rId86"/>
    <p:sldId id="427" r:id="rId87"/>
    <p:sldId id="434" r:id="rId88"/>
    <p:sldId id="397" r:id="rId89"/>
    <p:sldId id="398" r:id="rId90"/>
    <p:sldId id="399" r:id="rId91"/>
    <p:sldId id="400" r:id="rId92"/>
    <p:sldId id="401" r:id="rId93"/>
    <p:sldId id="402" r:id="rId94"/>
    <p:sldId id="292" r:id="rId95"/>
    <p:sldId id="435" r:id="rId96"/>
    <p:sldId id="403" r:id="rId97"/>
    <p:sldId id="404" r:id="rId98"/>
    <p:sldId id="405" r:id="rId99"/>
    <p:sldId id="406" r:id="rId100"/>
    <p:sldId id="407" r:id="rId101"/>
    <p:sldId id="409" r:id="rId102"/>
    <p:sldId id="410" r:id="rId103"/>
    <p:sldId id="411" r:id="rId104"/>
    <p:sldId id="425" r:id="rId105"/>
    <p:sldId id="436" r:id="rId106"/>
    <p:sldId id="438" r:id="rId107"/>
    <p:sldId id="440" r:id="rId108"/>
    <p:sldId id="441" r:id="rId109"/>
    <p:sldId id="442" r:id="rId110"/>
    <p:sldId id="453" r:id="rId111"/>
    <p:sldId id="454" r:id="rId112"/>
    <p:sldId id="443" r:id="rId113"/>
    <p:sldId id="444" r:id="rId114"/>
    <p:sldId id="445" r:id="rId115"/>
    <p:sldId id="446" r:id="rId116"/>
    <p:sldId id="412" r:id="rId117"/>
    <p:sldId id="449" r:id="rId118"/>
    <p:sldId id="413" r:id="rId119"/>
    <p:sldId id="414" r:id="rId120"/>
    <p:sldId id="415" r:id="rId121"/>
    <p:sldId id="416" r:id="rId122"/>
    <p:sldId id="417" r:id="rId123"/>
    <p:sldId id="418" r:id="rId124"/>
    <p:sldId id="419" r:id="rId125"/>
    <p:sldId id="450" r:id="rId126"/>
    <p:sldId id="420" r:id="rId127"/>
    <p:sldId id="451" r:id="rId128"/>
    <p:sldId id="452" r:id="rId129"/>
    <p:sldId id="359" r:id="rId1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009999"/>
    <a:srgbClr val="66CCFF"/>
    <a:srgbClr val="00CCFF"/>
    <a:srgbClr val="660033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258" autoAdjust="0"/>
    <p:restoredTop sz="97101" autoAdjust="0"/>
  </p:normalViewPr>
  <p:slideViewPr>
    <p:cSldViewPr>
      <p:cViewPr>
        <p:scale>
          <a:sx n="50" d="100"/>
          <a:sy n="50" d="100"/>
        </p:scale>
        <p:origin x="-1596" y="-12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slide" Target="slides/slide87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2.xml"/><Relationship Id="rId47" Type="http://schemas.openxmlformats.org/officeDocument/2006/relationships/slide" Target="slides/slide17.xml"/><Relationship Id="rId63" Type="http://schemas.openxmlformats.org/officeDocument/2006/relationships/slide" Target="slides/slide33.xml"/><Relationship Id="rId68" Type="http://schemas.openxmlformats.org/officeDocument/2006/relationships/slide" Target="slides/slide38.xml"/><Relationship Id="rId84" Type="http://schemas.openxmlformats.org/officeDocument/2006/relationships/slide" Target="slides/slide54.xml"/><Relationship Id="rId89" Type="http://schemas.openxmlformats.org/officeDocument/2006/relationships/slide" Target="slides/slide59.xml"/><Relationship Id="rId112" Type="http://schemas.openxmlformats.org/officeDocument/2006/relationships/slide" Target="slides/slide82.xml"/><Relationship Id="rId133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77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.xml"/><Relationship Id="rId37" Type="http://schemas.openxmlformats.org/officeDocument/2006/relationships/slide" Target="slides/slide7.xml"/><Relationship Id="rId53" Type="http://schemas.openxmlformats.org/officeDocument/2006/relationships/slide" Target="slides/slide23.xml"/><Relationship Id="rId58" Type="http://schemas.openxmlformats.org/officeDocument/2006/relationships/slide" Target="slides/slide28.xml"/><Relationship Id="rId74" Type="http://schemas.openxmlformats.org/officeDocument/2006/relationships/slide" Target="slides/slide44.xml"/><Relationship Id="rId79" Type="http://schemas.openxmlformats.org/officeDocument/2006/relationships/slide" Target="slides/slide49.xml"/><Relationship Id="rId102" Type="http://schemas.openxmlformats.org/officeDocument/2006/relationships/slide" Target="slides/slide72.xml"/><Relationship Id="rId123" Type="http://schemas.openxmlformats.org/officeDocument/2006/relationships/slide" Target="slides/slide93.xml"/><Relationship Id="rId128" Type="http://schemas.openxmlformats.org/officeDocument/2006/relationships/slide" Target="slides/slide98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0.xml"/><Relationship Id="rId95" Type="http://schemas.openxmlformats.org/officeDocument/2006/relationships/slide" Target="slides/slide65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5.xml"/><Relationship Id="rId43" Type="http://schemas.openxmlformats.org/officeDocument/2006/relationships/slide" Target="slides/slide13.xml"/><Relationship Id="rId48" Type="http://schemas.openxmlformats.org/officeDocument/2006/relationships/slide" Target="slides/slide18.xml"/><Relationship Id="rId56" Type="http://schemas.openxmlformats.org/officeDocument/2006/relationships/slide" Target="slides/slide26.xml"/><Relationship Id="rId64" Type="http://schemas.openxmlformats.org/officeDocument/2006/relationships/slide" Target="slides/slide34.xml"/><Relationship Id="rId69" Type="http://schemas.openxmlformats.org/officeDocument/2006/relationships/slide" Target="slides/slide39.xml"/><Relationship Id="rId77" Type="http://schemas.openxmlformats.org/officeDocument/2006/relationships/slide" Target="slides/slide47.xml"/><Relationship Id="rId100" Type="http://schemas.openxmlformats.org/officeDocument/2006/relationships/slide" Target="slides/slide70.xml"/><Relationship Id="rId105" Type="http://schemas.openxmlformats.org/officeDocument/2006/relationships/slide" Target="slides/slide75.xml"/><Relationship Id="rId113" Type="http://schemas.openxmlformats.org/officeDocument/2006/relationships/slide" Target="slides/slide83.xml"/><Relationship Id="rId118" Type="http://schemas.openxmlformats.org/officeDocument/2006/relationships/slide" Target="slides/slide88.xml"/><Relationship Id="rId126" Type="http://schemas.openxmlformats.org/officeDocument/2006/relationships/slide" Target="slides/slide96.xml"/><Relationship Id="rId13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1.xml"/><Relationship Id="rId72" Type="http://schemas.openxmlformats.org/officeDocument/2006/relationships/slide" Target="slides/slide42.xml"/><Relationship Id="rId80" Type="http://schemas.openxmlformats.org/officeDocument/2006/relationships/slide" Target="slides/slide50.xml"/><Relationship Id="rId85" Type="http://schemas.openxmlformats.org/officeDocument/2006/relationships/slide" Target="slides/slide55.xml"/><Relationship Id="rId93" Type="http://schemas.openxmlformats.org/officeDocument/2006/relationships/slide" Target="slides/slide63.xml"/><Relationship Id="rId98" Type="http://schemas.openxmlformats.org/officeDocument/2006/relationships/slide" Target="slides/slide68.xml"/><Relationship Id="rId121" Type="http://schemas.openxmlformats.org/officeDocument/2006/relationships/slide" Target="slides/slide9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3.xml"/><Relationship Id="rId38" Type="http://schemas.openxmlformats.org/officeDocument/2006/relationships/slide" Target="slides/slide8.xml"/><Relationship Id="rId46" Type="http://schemas.openxmlformats.org/officeDocument/2006/relationships/slide" Target="slides/slide16.xml"/><Relationship Id="rId59" Type="http://schemas.openxmlformats.org/officeDocument/2006/relationships/slide" Target="slides/slide29.xml"/><Relationship Id="rId67" Type="http://schemas.openxmlformats.org/officeDocument/2006/relationships/slide" Target="slides/slide37.xml"/><Relationship Id="rId103" Type="http://schemas.openxmlformats.org/officeDocument/2006/relationships/slide" Target="slides/slide73.xml"/><Relationship Id="rId108" Type="http://schemas.openxmlformats.org/officeDocument/2006/relationships/slide" Target="slides/slide78.xml"/><Relationship Id="rId116" Type="http://schemas.openxmlformats.org/officeDocument/2006/relationships/slide" Target="slides/slide86.xml"/><Relationship Id="rId124" Type="http://schemas.openxmlformats.org/officeDocument/2006/relationships/slide" Target="slides/slide94.xml"/><Relationship Id="rId129" Type="http://schemas.openxmlformats.org/officeDocument/2006/relationships/slide" Target="slides/slide9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1.xml"/><Relationship Id="rId54" Type="http://schemas.openxmlformats.org/officeDocument/2006/relationships/slide" Target="slides/slide24.xml"/><Relationship Id="rId62" Type="http://schemas.openxmlformats.org/officeDocument/2006/relationships/slide" Target="slides/slide32.xml"/><Relationship Id="rId70" Type="http://schemas.openxmlformats.org/officeDocument/2006/relationships/slide" Target="slides/slide40.xml"/><Relationship Id="rId75" Type="http://schemas.openxmlformats.org/officeDocument/2006/relationships/slide" Target="slides/slide45.xml"/><Relationship Id="rId83" Type="http://schemas.openxmlformats.org/officeDocument/2006/relationships/slide" Target="slides/slide53.xml"/><Relationship Id="rId88" Type="http://schemas.openxmlformats.org/officeDocument/2006/relationships/slide" Target="slides/slide58.xml"/><Relationship Id="rId91" Type="http://schemas.openxmlformats.org/officeDocument/2006/relationships/slide" Target="slides/slide61.xml"/><Relationship Id="rId96" Type="http://schemas.openxmlformats.org/officeDocument/2006/relationships/slide" Target="slides/slide66.xml"/><Relationship Id="rId111" Type="http://schemas.openxmlformats.org/officeDocument/2006/relationships/slide" Target="slides/slide81.xml"/><Relationship Id="rId13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6.xml"/><Relationship Id="rId49" Type="http://schemas.openxmlformats.org/officeDocument/2006/relationships/slide" Target="slides/slide19.xml"/><Relationship Id="rId57" Type="http://schemas.openxmlformats.org/officeDocument/2006/relationships/slide" Target="slides/slide27.xml"/><Relationship Id="rId106" Type="http://schemas.openxmlformats.org/officeDocument/2006/relationships/slide" Target="slides/slide76.xml"/><Relationship Id="rId114" Type="http://schemas.openxmlformats.org/officeDocument/2006/relationships/slide" Target="slides/slide84.xml"/><Relationship Id="rId119" Type="http://schemas.openxmlformats.org/officeDocument/2006/relationships/slide" Target="slides/slide89.xml"/><Relationship Id="rId127" Type="http://schemas.openxmlformats.org/officeDocument/2006/relationships/slide" Target="slides/slide9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.xml"/><Relationship Id="rId44" Type="http://schemas.openxmlformats.org/officeDocument/2006/relationships/slide" Target="slides/slide14.xml"/><Relationship Id="rId52" Type="http://schemas.openxmlformats.org/officeDocument/2006/relationships/slide" Target="slides/slide22.xml"/><Relationship Id="rId60" Type="http://schemas.openxmlformats.org/officeDocument/2006/relationships/slide" Target="slides/slide30.xml"/><Relationship Id="rId65" Type="http://schemas.openxmlformats.org/officeDocument/2006/relationships/slide" Target="slides/slide35.xml"/><Relationship Id="rId73" Type="http://schemas.openxmlformats.org/officeDocument/2006/relationships/slide" Target="slides/slide43.xml"/><Relationship Id="rId78" Type="http://schemas.openxmlformats.org/officeDocument/2006/relationships/slide" Target="slides/slide48.xml"/><Relationship Id="rId81" Type="http://schemas.openxmlformats.org/officeDocument/2006/relationships/slide" Target="slides/slide51.xml"/><Relationship Id="rId86" Type="http://schemas.openxmlformats.org/officeDocument/2006/relationships/slide" Target="slides/slide56.xml"/><Relationship Id="rId94" Type="http://schemas.openxmlformats.org/officeDocument/2006/relationships/slide" Target="slides/slide64.xml"/><Relationship Id="rId99" Type="http://schemas.openxmlformats.org/officeDocument/2006/relationships/slide" Target="slides/slide69.xml"/><Relationship Id="rId101" Type="http://schemas.openxmlformats.org/officeDocument/2006/relationships/slide" Target="slides/slide71.xml"/><Relationship Id="rId122" Type="http://schemas.openxmlformats.org/officeDocument/2006/relationships/slide" Target="slides/slide92.xml"/><Relationship Id="rId130" Type="http://schemas.openxmlformats.org/officeDocument/2006/relationships/slide" Target="slides/slide100.xml"/><Relationship Id="rId13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9.xml"/><Relationship Id="rId109" Type="http://schemas.openxmlformats.org/officeDocument/2006/relationships/slide" Target="slides/slide79.xml"/><Relationship Id="rId34" Type="http://schemas.openxmlformats.org/officeDocument/2006/relationships/slide" Target="slides/slide4.xml"/><Relationship Id="rId50" Type="http://schemas.openxmlformats.org/officeDocument/2006/relationships/slide" Target="slides/slide20.xml"/><Relationship Id="rId55" Type="http://schemas.openxmlformats.org/officeDocument/2006/relationships/slide" Target="slides/slide25.xml"/><Relationship Id="rId76" Type="http://schemas.openxmlformats.org/officeDocument/2006/relationships/slide" Target="slides/slide46.xml"/><Relationship Id="rId97" Type="http://schemas.openxmlformats.org/officeDocument/2006/relationships/slide" Target="slides/slide67.xml"/><Relationship Id="rId104" Type="http://schemas.openxmlformats.org/officeDocument/2006/relationships/slide" Target="slides/slide74.xml"/><Relationship Id="rId120" Type="http://schemas.openxmlformats.org/officeDocument/2006/relationships/slide" Target="slides/slide90.xml"/><Relationship Id="rId125" Type="http://schemas.openxmlformats.org/officeDocument/2006/relationships/slide" Target="slides/slide9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1.xml"/><Relationship Id="rId92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0.xml"/><Relationship Id="rId45" Type="http://schemas.openxmlformats.org/officeDocument/2006/relationships/slide" Target="slides/slide15.xml"/><Relationship Id="rId66" Type="http://schemas.openxmlformats.org/officeDocument/2006/relationships/slide" Target="slides/slide36.xml"/><Relationship Id="rId87" Type="http://schemas.openxmlformats.org/officeDocument/2006/relationships/slide" Target="slides/slide57.xml"/><Relationship Id="rId110" Type="http://schemas.openxmlformats.org/officeDocument/2006/relationships/slide" Target="slides/slide80.xml"/><Relationship Id="rId115" Type="http://schemas.openxmlformats.org/officeDocument/2006/relationships/slide" Target="slides/slide85.xml"/><Relationship Id="rId131" Type="http://schemas.openxmlformats.org/officeDocument/2006/relationships/notesMaster" Target="notesMasters/notesMaster1.xml"/><Relationship Id="rId61" Type="http://schemas.openxmlformats.org/officeDocument/2006/relationships/slide" Target="slides/slide31.xml"/><Relationship Id="rId82" Type="http://schemas.openxmlformats.org/officeDocument/2006/relationships/slide" Target="slides/slide52.xml"/><Relationship Id="rId19" Type="http://schemas.openxmlformats.org/officeDocument/2006/relationships/slideMaster" Target="slideMasters/slideMaster1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Relationship Id="rId4" Type="http://schemas.openxmlformats.org/officeDocument/2006/relationships/image" Target="../media/image61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2.png"/><Relationship Id="rId4" Type="http://schemas.openxmlformats.org/officeDocument/2006/relationships/image" Target="../media/image6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158C055-5618-4479-9894-58838D1A6001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8D1E6FB-BE06-4A08-BDFA-FE692573D8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989A65-EFBA-4BBA-9B86-E3072A775ABF}" type="slidenum">
              <a:rPr lang="ru-RU" altLang="ru-RU" smtClean="0">
                <a:solidFill>
                  <a:srgbClr val="000000"/>
                </a:solidFill>
              </a:rPr>
              <a:pPr/>
              <a:t>2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45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5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F4E73C-39B5-43D8-9B7C-3C25E76D0DB0}" type="slidenum">
              <a:rPr lang="ru-RU" altLang="ru-RU" smtClean="0">
                <a:solidFill>
                  <a:srgbClr val="000000"/>
                </a:solidFill>
              </a:rPr>
              <a:pPr/>
              <a:t>3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46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6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F2EA94-D78E-40BA-9284-0FC0DC54E83C}" type="slidenum">
              <a:rPr lang="ru-RU" altLang="ru-RU" smtClean="0">
                <a:solidFill>
                  <a:srgbClr val="000000"/>
                </a:solidFill>
              </a:rPr>
              <a:pPr/>
              <a:t>10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47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7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8F8DDD-2FBF-4D6F-8BFC-D70E455657C4}" type="slidenum">
              <a:rPr lang="ru-RU" altLang="ru-RU" smtClean="0">
                <a:solidFill>
                  <a:srgbClr val="000000"/>
                </a:solidFill>
              </a:rPr>
              <a:pPr/>
              <a:t>11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48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8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442527-102D-4C25-AA27-CA4C55D0C788}" type="slidenum">
              <a:rPr lang="ru-RU" altLang="ru-RU" smtClean="0">
                <a:solidFill>
                  <a:srgbClr val="000000"/>
                </a:solidFill>
              </a:rPr>
              <a:pPr/>
              <a:t>33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49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9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887258-D902-4756-BAC2-544F70B4F1AA}" type="slidenum">
              <a:rPr lang="ru-RU" altLang="ru-RU" smtClean="0">
                <a:solidFill>
                  <a:srgbClr val="000000"/>
                </a:solidFill>
              </a:rPr>
              <a:pPr/>
              <a:t>34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50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0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99058D-90D7-4CE0-A3BD-DD3CEE689D55}" type="slidenum">
              <a:rPr lang="ru-RU" altLang="ru-RU" smtClean="0">
                <a:solidFill>
                  <a:srgbClr val="000000"/>
                </a:solidFill>
              </a:rPr>
              <a:pPr/>
              <a:t>36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51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1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D46842-C4A5-47E7-823F-3C853FE9E7B8}" type="slidenum">
              <a:rPr lang="ru-RU" altLang="ru-RU" smtClean="0"/>
              <a:pPr/>
              <a:t>37</a:t>
            </a:fld>
            <a:endParaRPr lang="ru-RU" altLang="ru-RU" smtClean="0"/>
          </a:p>
        </p:txBody>
      </p:sp>
      <p:sp>
        <p:nvSpPr>
          <p:cNvPr id="552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BC98CD-C764-4886-AB55-8A2233AD625F}" type="slidenum">
              <a:rPr lang="ru-RU" altLang="ru-RU" smtClean="0">
                <a:solidFill>
                  <a:srgbClr val="000000"/>
                </a:solidFill>
              </a:rPr>
              <a:pPr/>
              <a:t>38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53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06C5C87-330C-437A-B6B9-0B9A76F61C10}" type="slidenum">
              <a:rPr lang="ru-RU" altLang="ru-RU" smtClean="0"/>
              <a:pPr/>
              <a:t>39</a:t>
            </a:fld>
            <a:endParaRPr lang="ru-RU" altLang="ru-RU" smtClean="0"/>
          </a:p>
        </p:txBody>
      </p:sp>
      <p:sp>
        <p:nvSpPr>
          <p:cNvPr id="555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5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7E2EDB-5CBF-496B-9359-E032AEF2934C}" type="slidenum">
              <a:rPr lang="ru-RU" altLang="ru-RU" smtClean="0">
                <a:solidFill>
                  <a:srgbClr val="000000"/>
                </a:solidFill>
              </a:rPr>
              <a:pPr/>
              <a:t>41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56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6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F10BFD-2553-4BFF-9D31-3C1DCBBC7077}" type="slidenum">
              <a:rPr lang="ru-RU" altLang="ru-RU" smtClean="0"/>
              <a:pPr/>
              <a:t>44</a:t>
            </a:fld>
            <a:endParaRPr lang="ru-RU" altLang="ru-RU" smtClean="0"/>
          </a:p>
        </p:txBody>
      </p:sp>
      <p:sp>
        <p:nvSpPr>
          <p:cNvPr id="557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7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7B5428-591F-40EF-9899-25BF9DDE6C09}" type="slidenum">
              <a:rPr lang="ru-RU" altLang="ru-RU" smtClean="0">
                <a:solidFill>
                  <a:srgbClr val="000000"/>
                </a:solidFill>
              </a:rPr>
              <a:pPr/>
              <a:t>60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58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8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687551-4DCA-4D60-B0DE-0BCD20143619}" type="slidenum">
              <a:rPr lang="ru-RU" altLang="ru-RU" smtClean="0">
                <a:solidFill>
                  <a:srgbClr val="000000"/>
                </a:solidFill>
              </a:rPr>
              <a:pPr/>
              <a:t>61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59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9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FC600D-4B19-455C-865D-25AD42956F24}" type="slidenum">
              <a:rPr lang="ru-RU" altLang="ru-RU" smtClean="0">
                <a:solidFill>
                  <a:srgbClr val="000000"/>
                </a:solidFill>
              </a:rPr>
              <a:pPr/>
              <a:t>63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60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0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7172FA-BEDA-4650-AC3A-7926F207AD97}" type="slidenum">
              <a:rPr lang="ru-RU" altLang="ru-RU" smtClean="0">
                <a:solidFill>
                  <a:srgbClr val="000000"/>
                </a:solidFill>
              </a:rPr>
              <a:pPr/>
              <a:t>64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61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1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DA64D3-F501-4AC5-9B31-39511269CCD1}" type="slidenum">
              <a:rPr lang="ru-RU" altLang="ru-RU" smtClean="0">
                <a:solidFill>
                  <a:srgbClr val="000000"/>
                </a:solidFill>
              </a:rPr>
              <a:pPr/>
              <a:t>67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62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2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6AF330-2EB4-4DF6-B908-C58D261C02BF}" type="slidenum">
              <a:rPr lang="ru-RU" altLang="ru-RU" smtClean="0">
                <a:solidFill>
                  <a:srgbClr val="000000"/>
                </a:solidFill>
              </a:rPr>
              <a:pPr/>
              <a:t>68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63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5A4782-683A-43BC-B746-8B89841338AA}" type="slidenum">
              <a:rPr lang="ru-RU" altLang="ru-RU" smtClean="0">
                <a:solidFill>
                  <a:srgbClr val="000000"/>
                </a:solidFill>
              </a:rPr>
              <a:pPr/>
              <a:t>69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64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4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798234-DA0F-44EF-BC32-24C861B45FBB}" type="slidenum">
              <a:rPr lang="ru-RU" altLang="ru-RU" smtClean="0">
                <a:solidFill>
                  <a:srgbClr val="000000"/>
                </a:solidFill>
              </a:rPr>
              <a:pPr/>
              <a:t>70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65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B5315D-97E2-4CE1-A028-4CEDE6680AAF}" type="slidenum">
              <a:rPr lang="ru-RU" altLang="ru-RU" smtClean="0">
                <a:solidFill>
                  <a:srgbClr val="000000"/>
                </a:solidFill>
              </a:rPr>
              <a:pPr/>
              <a:t>71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66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6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98A37D-4955-4E7B-8932-8777A8E3F859}" type="slidenum">
              <a:rPr lang="ru-RU" altLang="ru-RU" smtClean="0"/>
              <a:pPr/>
              <a:t>81</a:t>
            </a:fld>
            <a:endParaRPr lang="ru-RU" altLang="ru-RU" smtClean="0"/>
          </a:p>
        </p:txBody>
      </p:sp>
      <p:sp>
        <p:nvSpPr>
          <p:cNvPr id="567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7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44FF67-8C3A-4AED-8C8D-6488EA18314B}" type="slidenum">
              <a:rPr lang="ru-RU" altLang="ru-RU" smtClean="0"/>
              <a:pPr/>
              <a:t>89</a:t>
            </a:fld>
            <a:endParaRPr lang="ru-RU" altLang="ru-RU" smtClean="0"/>
          </a:p>
        </p:txBody>
      </p:sp>
      <p:sp>
        <p:nvSpPr>
          <p:cNvPr id="568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8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5D1BDA-7AE2-4FF3-B2A5-A792AD66089F}" type="slidenum">
              <a:rPr lang="ru-RU" altLang="ru-RU" smtClean="0">
                <a:solidFill>
                  <a:srgbClr val="000000"/>
                </a:solidFill>
              </a:rPr>
              <a:pPr/>
              <a:t>90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569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9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17A440-3DD8-40EE-BD22-3E6665922FB3}" type="slidenum">
              <a:rPr lang="ru-RU" altLang="ru-RU" smtClean="0"/>
              <a:pPr/>
              <a:t>92</a:t>
            </a:fld>
            <a:endParaRPr lang="ru-RU" altLang="ru-RU" smtClean="0"/>
          </a:p>
        </p:txBody>
      </p:sp>
      <p:sp>
        <p:nvSpPr>
          <p:cNvPr id="570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0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DA41AD6-BD74-462C-AE32-1523FFED8060}" type="slidenum">
              <a:rPr lang="ru-RU" altLang="ru-RU" smtClean="0"/>
              <a:pPr/>
              <a:t>93</a:t>
            </a:fld>
            <a:endParaRPr lang="ru-RU" altLang="ru-RU" smtClean="0"/>
          </a:p>
        </p:txBody>
      </p:sp>
      <p:sp>
        <p:nvSpPr>
          <p:cNvPr id="571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1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4109A2B-B54D-426D-8E9D-DCD98F32D98A}" type="slidenum">
              <a:rPr lang="ru-RU" altLang="ru-RU" smtClean="0"/>
              <a:pPr/>
              <a:t>97</a:t>
            </a:fld>
            <a:endParaRPr lang="ru-RU" altLang="ru-RU" smtClean="0"/>
          </a:p>
        </p:txBody>
      </p:sp>
      <p:sp>
        <p:nvSpPr>
          <p:cNvPr id="572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2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1AB92-F10A-430E-9F3A-5244F4A0FB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28337-5566-44E1-925A-2ADCF21154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455C6-1545-477E-A6ED-95094428B2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8712A-CEB6-48B5-B3DC-D2AE1D26EF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B34C8-BC14-4E14-9FEE-2EE4880C99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79465-9F4B-4219-9837-2C103D1837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69240-1C52-4B6D-9430-E6629E7AD1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EBD33-6A65-4E2A-A646-0E9EF72D51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4EABB-4872-4349-A047-6F22D47654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0C94A-ED06-4340-B9C7-496DAA71FE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02F3F-E768-48F8-804D-E6124934FF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FCB7A-D89B-4CBB-B311-6906D3CC1B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FD289-C382-4A6E-ABCB-9A80D132EB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07209-EF46-4B99-AB18-1A85517E50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F942E-9ADB-4675-AEA0-DC7F76D735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1D930-07FE-4CA7-A0A6-3567B056B8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42360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2361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C05B1-92C6-4224-9C0B-BC2CCFC1C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5FF2E-8CBE-41E8-8F8C-FCAF9383B4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CF296-D5DB-4743-AE9C-184D7E4370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68867-1D8F-4EEA-BED9-B8B3A2564D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950CF-9E4B-47A1-B460-580E4FF5B7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A629C-1097-435A-A330-02ADE70AFF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7891-005A-41BF-BB46-6F75D265A0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6C889-FB78-4D66-B985-A6A5C74A12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97387-CD2B-4055-8C28-B9EBC296DA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C118C-9EC4-47BD-B99A-7093E6E664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2D231-EFCF-4FE2-BBD5-E1A2F06C0C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000" b="1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000" b="1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000" b="1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000" b="1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000" b="1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163 h 1906"/>
                <a:gd name="T4" fmla="*/ 5866 w 5740"/>
                <a:gd name="T5" fmla="*/ 1163 h 1906"/>
                <a:gd name="T6" fmla="*/ 586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44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B2A1B-AE12-4836-9F70-2F208DD80E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0DAFF-6DCD-40B1-888C-E21126F7F5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CD72A-4C87-4B31-B205-F31EA0F50A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BD49B-5F7D-4583-BEA6-CD8D451E5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FDA9C-390E-4591-A043-3DC0EF9328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04720-5DC9-42B3-826B-C00BB3A956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5AAAE-9650-4A4B-AEF1-48C418A3D7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47C12-262E-412F-9CFF-1D81D1EEBC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78A58-7076-4405-8F07-ED6C0E79F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79F48-FD98-4D31-9311-B2D0B81274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319D5-FC26-484B-9195-D6BD0EF782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FCE3C-59E3-4229-83B3-E512E1CE6A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Media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2DAD9-C119-4739-9D20-87FA6FA139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96934-5022-42C5-9468-BB8AAC180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79A18-F4DC-48B6-B8C3-C2341D0D1A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1823B-A0D1-41E1-9232-9D33F08DC4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71438-1262-4183-AFD4-B287ADFC1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F3550-292C-4C02-BB3C-137DFE9FC1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5F95253-450C-4348-BF22-50C742883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1880FFA-C76A-4F14-971E-37991C8857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73E81CC-7006-4155-B60F-28AA2CDB9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F30FBC5-A3B5-4EBE-91FD-A2BF296A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B51EA19-97A3-4C68-BC83-B7E45F58DA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3A831F0-6E6A-4FF3-81F0-33F218B25F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EA6E37B-48C6-4556-B5D5-E3B35C548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39873DA-03B7-4A76-AFCB-5C9B06DA0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3D5F1B1-7EC3-4E0A-9095-9A57D0109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3DDAB73-6ED6-44BE-9680-5A937CB216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E11EF36-A164-497A-BB40-9873422FE2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9411E27-8F88-45C6-A9AE-A8BA758391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78B8D1C-5F2F-4EAF-86D3-EBA465DEDF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D888BF6-CFCB-424E-98ED-95E72C3F98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FBDF204-71AA-4EB3-8386-8AFD3038AC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D921C44-1B11-42F8-9C3B-9E1C735E5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23C9A39-DEAB-4C8C-ACCB-F81C625ACF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D0F6706-6309-40B6-A3B8-023F6A9C7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DC092F5-2F58-4121-8400-2039DA2B6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927BA96-C2DB-4FEF-9BED-55208671FF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9D2108B-E0D2-47E0-84F1-612199DFEA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E94C913-E1BC-4FD7-890C-51D6202941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3D91E06-BC1A-41B0-BED9-5EF133170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5E4868C-B9B8-44E4-BDE3-CE1AA9EA85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57898A4-6093-4242-8369-B81B6C78C4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A4B697E-C4D2-4923-A6F8-CFFC6AD224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6C2FF95-B545-4FBF-86DD-BBE5A1350B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89E0ABD-F628-451F-A603-CA8B525C20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F6BD796-9EAE-4CD1-930D-10FC2759C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F4CDEA9-2415-4C6F-B267-AF4E2D1457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1FFFF5C-9470-4815-B5B8-1472E2FE7F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8B72A14-912D-427F-89B9-731EA84E85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57E803A-A575-4492-96C6-AC45516C95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D352EE7-5644-48CC-A635-12BAB7C76F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2A160B4-E75A-42B4-876B-13A24EEF7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12CE4A1-97E0-4704-BC4D-49F9B1F73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728062B-134D-4DBF-B851-BC378B6E9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7C12360-158E-4B92-B297-2D53049827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3A9F2A6-B4E6-4775-9F37-1C4431897F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5FF2E7D-1F8E-41C3-B126-0B266FA71C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9701929-90F1-4EEC-A112-47F78240CE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273C09A-0F0E-4D22-BB85-2E1CA2124B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C73EB6C-46AE-434D-8CB6-D0456DF28A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BDE2A40-B9EA-4E48-AFBD-C35C665023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7271F3E-8387-44D0-9395-B142E6BFA4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2E90A52-BD71-4A5D-A6B4-C16C50B481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21F29D5-8175-4589-8F44-6981C27AC4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5BFA611-6311-4824-8524-30218DE32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1C23FD7-24DE-4F1C-A016-2A52BD6988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94503BD-572D-49A4-BAF7-8993DC41A9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2F79DF7-5054-47FF-B5ED-3EEC463013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2C1ABF4-D83D-4F28-8D17-BB7A7E4F48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B25F2D0-6AEB-476A-A018-26BA066DD9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CE8BFD8-C5C6-491C-B29A-1188623770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6470A77-1BC0-4528-AD30-8871C567B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BD1E025-7E69-4898-8D6E-CBB23E8EAE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0725421-6D18-4ECE-98D9-ABFFE09D5A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3E48B0B-8A92-44A9-96D4-B24848746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C323083-2FAF-4A42-9424-490E5AE3D6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5FF325D-BDAF-48D1-98E1-1E912708D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D3DB2A7-2A9A-4C0D-90AC-3A9777B6E3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8EDD13A-717C-46DE-B316-D9947F2967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F884405-11AA-4004-849A-0010C8850F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52F0054-7C2C-4EBF-9301-9C6EA98520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48292EC-6B47-4319-819B-68A06DEC84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859C1AC-5458-4092-B856-72D26D322B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FF61803-8E19-4B4E-9C09-B4D82919B4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9FF761A-F3E8-456C-AC1B-B6E9DF590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A714073-870A-4BF1-AE0D-721CD8458E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BDBB38A-E960-424D-BCBD-4AF79B1D3C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6009EF0-D3C2-4508-948B-B431AA592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00EE476-546E-4806-A058-1E8AEFBA2B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940671E-7205-41D5-AEA4-E44036C387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783BA1F-D642-458E-BDB8-E726B41BCF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EAC241C-BBF0-4DAE-A766-2AB313F558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E7FCB76-B357-409C-8193-DA1E50922B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ABBFF39-6BBB-4F9D-8906-A69ED66A9C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C550FE8-5B22-4671-9332-1DD9FCE992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04B08FF-578E-4177-B11C-19566B791F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D15C4EC-09A8-4581-8259-46E3CD193A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92CFE3D-2CF2-4277-ABE8-BDEC15168B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293E2BC-9F09-4BD1-85A1-8078D68AAC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99A834E-5AED-4C94-A86F-4934AEEE7C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60B0AC2-0AE8-4501-A13E-B72028BE25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07CBA29-DFA9-4902-88D8-790FADF0F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18DEFE8-49CF-4AC5-91BD-69AC9FB8DA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06758C0-AF38-4B47-A847-6FFC9AB674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A825C9F-8813-412E-835E-611E853072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9007BF5-39D7-4B8E-B404-7EB07CEBDE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1963D6C-35E2-44D3-A84A-489C1D3C29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BB11D6B-1E13-4EE4-9904-A49D27F993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B8F6AA6-75C1-4FE9-81A7-7482D1701E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645154A-7E78-4093-8D25-57465766B9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576BBD8-CE12-4D39-B35C-3912E0AC7F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ED707B5-8B75-4A55-AABA-D0AC2E6829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A4A1F6B-D761-439B-843F-C02B7745A5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3441FDA-1166-47B6-867D-4EA211E810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CCFE207-34F6-4C6D-9F6A-18A6F625DC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E5A091A-F4C1-4DE9-9CF6-7394F36A3F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C50555E-E1F2-49F2-95E7-300C382FD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1E3212F-C0D9-4AAD-9716-C92F54A2E1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9FD6BD2-AAD7-4071-9FF0-7A4890E719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DAF1998-9040-40CA-9A47-2B9C247B43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82D1EE0-6B3E-44A6-A3E6-E958F3EA0E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9B30E2C-21B1-4023-B83F-4B7C92DF7A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899EDE0-EDC7-4D06-98A5-1F938C6DFA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8BE421D-B947-40B1-B8F1-534F6D473C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702EC01-2B0B-4ACD-AE24-D4D6E53D3F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2C26F79-3E0E-4A89-AA71-A720A260A2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883822F-0484-45B9-B4A1-CD0C39F35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31C762B-441E-489E-9283-FC9EBE4DB9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C1E8954-AB1E-4F43-B351-D62FCFF8A9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E9ACBB2-2895-45B7-A366-27E6E43CC5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FE2BA8C-BF1B-4B97-8C8D-01D3C9C95C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C7D6376-2277-46CF-8187-B7EE14ECA3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59100E7-341F-42F1-B26C-8EF34C9B8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25F98D3-D4C3-403A-B0A9-39E5693A3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619D9B6-181F-426C-BEC6-AD544AC156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4AB0016-AA0E-4D17-A499-F70DB7DE6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4E1519F-D989-413D-BC78-6A7A601B04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FC19333-7036-4B68-813C-EC13F6A9B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7DB9F9E-4AFF-4375-91C5-9EABC84B6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05C2C01-D86A-4829-BC5E-398F107684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ACC364A-D528-4699-BA24-1B2C0AD261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D1D5677-6397-49BB-8E9D-90155B7C25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4A0BD46-40E5-413D-B429-32D5B1BAE6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4A34BA1-D494-4AC8-83A2-65B4F59C73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12D049C-3FEE-4B23-9BE1-9EF9C2CFDF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3986539-F287-405A-BFBA-AF558953F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FC2E3B3-1679-469B-973D-783A982F34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1322057-4F4F-49AD-933C-B86D2CAB66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099B900-2CEE-445F-AB39-46AE6F479D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80E94E7-DDF3-4734-A74A-C114EFE1C3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077F93B-33D0-412E-884C-80C74C68EA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F6A06C2-3510-4E28-B9EC-3C2B05B158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708A44E-A454-401B-B7C5-C7BEB6971C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A6C7C4C-5471-4B66-B4FD-E46DA98DC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9F6841A-9C17-412E-B591-E8B5394E7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8865F0B-B0D0-4D56-8A35-F79B930698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76743A6-7183-4CB1-ABD5-555F88055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3D264F4-089C-4AFA-866B-6A0CCD93A5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77D66E3-0084-4F90-811F-141FCF6AFD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DD1B0AA-90BE-4627-B49D-56CF0AEFE2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6C9FAB8-D32F-4D32-88C4-9000BCF604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23BBFDA-4FE5-422A-91FC-A0D98CB907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0752380-B6B8-4E14-ADE5-AD0571FC11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3AB441F-AEC4-452A-812B-ECB2C6C592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65C157F-534F-4070-B6EB-9F46335911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FA37CA5-2085-4F53-8B58-E0177E9067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31120E0-A954-4283-915C-DF2D9F1537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8E72989-1238-4089-A146-F2A75880B3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48C1666-277B-43D3-A178-44AACA4C57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17E10AE-E163-482B-B9B7-DFF0A6A91B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5881926-0734-47D1-8E51-9117F8E098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3CD6E25-0695-4964-A43E-B7B1AF4B5B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7A2400C-06AC-4191-9C95-DB0795666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7E4A341-C49D-4B1D-B38B-C29D5F877E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A044816-70DF-4A9F-9F5D-4DD2089AF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E7A4E05-722D-4709-A120-7E32F02C9A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277F79F-FAD7-4526-8BEA-674E8FDA78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47F6F33-56C8-4879-9B89-B8AB6E7FED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1D941D1-30C2-4CE4-81C8-175BFAA212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DFC1CC3-19CF-44CC-A544-E4545D7DCF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7D11625-D052-4D43-93ED-3067E7733F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835C6D9-1914-4292-BCC5-3F83D99320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DBEC1FB-0FEB-41FF-B016-4FC97EC654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B8B2663-10E7-4B58-AF83-CD029A91BB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07CB0C3-5615-4487-8721-65DA64D7B2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F8E994C-1558-4FD8-90E8-850B076DAA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2226437-1293-4F2C-AE9B-A5C018C163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C6A7179-3E96-4777-A6E1-34CC6356BB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2618959-47DD-4E6B-A7F4-68EE13AAB4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0F2D3B7-1539-44AA-9C42-3809401782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5C83E52-6447-48A0-8136-7CEF85AAC3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45F0925-CD30-4EC3-8C8E-15B3524C0D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12BA5FA-3001-401E-9F3A-BDF90220D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BB58BE3-3456-42BA-AFEE-2E34D37FCD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44556FC-49DE-412D-9EED-A65DFB4E0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4027576-0528-4FF3-99E2-6BCA131AB1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7130CDB-2F6A-4927-AE36-BC97330DE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5373772-D39C-44C1-9F46-C25E571FB0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4ED32A6-0018-4455-9644-45D2C573B7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348FAC5-3485-4A28-9D79-4AB510A6A2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33CB676-1CFB-4CF0-B153-DB739DBB3B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9B45493-7E96-4322-9B83-06E051350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FF407D5-38BD-4514-9BBE-EB96E95122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01214D4-A1FE-4E39-910B-3996011D93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6BE629B-5C48-415B-9041-82F34BCEC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DAA3616-8D41-4D51-A299-5D6CBC37B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B28CB18-A2F3-48ED-97AE-D38767CD55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AE38B5C-6071-4538-B908-0FE4944C99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3A096FB-619A-4DEF-9A94-8F918F86C0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4302820-9422-4B30-A44F-ADD8AFD3BD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7975774-F95A-4A13-8D8D-F1EDD35E9B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1062AE6-742A-4869-8FBA-E5DA8D57B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154055D-8F44-4958-A58D-FBC23615D7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148AA16-FD6F-4823-B7BA-527AFC356F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7B57B17-611D-4D05-B77B-5354313562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271E2D5-56C8-43BA-85C2-F0F23F8267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6EC6C7B-8EC1-4C61-8C3B-E5F1A49E78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2D5676F-CFC8-46CB-BDFC-53D56A279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267FF0D-D4AB-434A-A335-EF818DDDB4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AB76580-27B7-4D8D-8004-EC21BF88FA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00D6BBE-D7FF-4F7E-A428-53A5F90E3D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84D84F4-1051-4B41-A4AE-79251C85B5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E94F4D8-7829-4943-A6AC-F63800C271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813DC29-1A3C-4457-8319-2CD621233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5B60F3F-98C8-4F7E-B819-6259DAE383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903B2A1-1A1D-4C6B-9FA5-225489C022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72DDD31-BE19-4E22-A765-40A40D13F2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54EDF08-0B9F-4F5E-B886-0476C7A1F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AA04263-506C-425C-B59C-7BDA68DC3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7FD00D4-D418-427F-9555-A72AF41F75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D181EF8-6914-4EAB-8C19-090EF20CA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9CA83C7-F4EB-45B8-8BA8-39AFE4B59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7E443D5-8FAF-4236-B2B1-9AF61979CC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D5FAD9C-8AB9-4EE0-8E12-B7008C0459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BF1AF19-179B-4C2E-A8B6-2EFE6635F6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3E3B37B-F524-4614-AD23-48B93D6DE8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AF82154-B90C-460E-8A77-9091C205E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D663380-292A-4F4C-8E12-142EE2592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011A07C-F5BB-4FA5-BC29-C1933CA74E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1AAC9DF-23C5-4702-800C-2527ED44D4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02ADDAD-B049-4C22-8E41-C8231DD3E1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314FA5A-6296-4946-B53A-50210D8CF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F8701A8-B9F4-403A-B703-7883DD8397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49D2B94-4F90-49F5-9E81-1F0F78C2C6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1C1BC8E-0696-412D-B6CF-D3ADD046E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F2E8272-D9E1-4C7C-A261-7B0BB9284D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5A2DE16-451E-4358-9840-AE3DEBCDFF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A989902-6DDF-4B53-8A69-9B65F007B4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9B9A8EB-A734-4854-84E2-A9CAE5FCE1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3A3EA4F-7E08-46BA-8F7F-512D019E18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84AA4DF-FB45-4676-874B-C008622D0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FD0EF66-6329-46DE-9DB7-C0E55430FB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F9C9BE5-50D2-446E-A3D1-29A367B7B8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49B36B7-C6B4-4446-90C8-9147D5E9BD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876DFFE-D545-4F76-8745-DFD031E96C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A060D84-1E92-429F-A8C5-F2871B27D3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0E30FC4-0A87-4F1F-A5B2-1733096F85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4D186A7-A75A-4EA8-9E83-58B01C653A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997B285-0199-4222-A50F-DB76B1B965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C04C84A-BDE3-48F3-9E7E-0F412F066D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00B9CBD-3929-40F7-8218-6618C8B341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792B16A-5455-4EEA-803C-00845A4614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E1E80FD-7AE5-47A1-95C2-04D8F863E9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A34B8B4-F841-4EAD-93DD-0720862A8C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A4A1D19-37E1-4714-980E-5ED95A6173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17CEDB2-71EB-4750-AB07-8B61458D76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B577D96-AC06-41CC-8201-0500438AC3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2C95555-74CC-4DCF-BE7F-153B95A0E6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BC7B869-B4FC-4580-A95C-F255827C97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717644D-4CA7-46A5-BC26-835F768BC2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027E0B9-23B0-46CA-B0A8-D87AE2330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BD7708E-3FCB-41FD-85C8-DFB25CADD8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0171F81-F82E-41A7-9459-56AC3BF8A6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5F3C76B-705F-4CBC-9F3C-993C66DA43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5FC6D7A-7E1E-4587-A340-C6DD28EFF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6B453FF-05B2-4055-9C66-708D81E1EA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8F95C58-94CC-44F4-BEA3-3B14AF4299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0875664-14EE-473B-A8C6-05879AEA6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BE60E1C-8207-4F5F-A669-97BF4093F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0C25CB4-AC51-4567-B431-1E46AC3BE2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D04EF56-5CB0-4850-81BC-80759C6110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E953FCC-D225-4EAB-9105-ACDBF32591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BB621F7-EF72-4329-B751-CFB4F9D479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2E91D5F-82FD-4AA3-B843-FFA31473C6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383372B-C724-4F37-A420-30D9ED1EE9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5F33749-C8AF-4624-923E-64710CD234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639C9A3-6DF2-40B6-8405-752AB8E89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C52DA6D-2E10-4FD7-800B-5DA556CBB6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BED4E27-5523-4DAF-AAF7-4852BF705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3DA10A4-ADDF-4C4C-83A0-B91D61A6E2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33DA4FC-8423-4E15-8B29-6FABB218A5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BCFBA00-A6EE-4519-A21E-0D31E2CF95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030F785-CDEB-4E6B-BB3C-167E6479BC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4C865D8-FC9E-47A5-856C-2CE9AE94C9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A72E541-BAE4-4A8F-9667-0F78B3B694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8F8DB5D-5B05-4363-9C5E-856E763ECA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C7C9F42-289F-4C0B-A3DA-23044264C7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72ADC25-7030-452F-BE7F-B3D92EB59E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3624D83-F1E1-48D3-B424-5BF45EB9E3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6AEF96D-DA90-4379-A888-60412F0FEB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41313C3-8B49-4CE1-B53B-E72698B9F8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3C77E24-B6FF-41EA-8347-EB80B117E9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CD5EF42-302A-472F-A7C2-1AE57FA058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5E2F454-0580-40E9-83F5-E2DAE831B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2E7296A-A267-4C47-8E83-D33BD84F8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5A689FF-15C6-4CC3-89C2-D30D18EBFB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56636CD-1BA0-473C-A41E-44A5E67E8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56E92DE-2229-48E6-8E63-2F5D56680F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C902D24-BAC0-4C17-B051-AF39D9480D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6493E06-470F-483B-B2B6-57980E845A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12EA3D4-5DB5-4081-AFBC-13A71371F6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2A95615-8FEC-4179-9627-2C783D64D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521C21E-9C1F-45C2-9C9E-6A23D8D91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512ED59-AEDD-40F9-B0B3-BC9A2A1F33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93E2B7D-170C-43D5-9E51-31DF58A9F7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4F1DDDA-252A-430F-AE61-EBBF402D74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B9007B4-5533-4343-B30F-0AE1D07783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883DE9E-D937-47E8-B16A-52715A7BEC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696075F-A2FE-44F2-83D4-8E36B2AFD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5E9BED1-E494-483B-BB8F-10CB746ED8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F56E308-42DA-44D9-98B4-7CC758E4E8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AC50F0B-2905-4312-BFEB-B978A6A7B2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79715E6-2ACA-49B1-B539-7BBF6AA188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33971A3-B6CB-4B42-A65C-0C880D67B4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B3D8C7E-E745-4208-A7D4-320B498738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E1B892A-4C3D-4C28-8962-6E5629516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D2EA4DA-456E-4550-B3C2-4BD223DD92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E6B3B59-5AC5-4697-BC38-1565941514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6655E21-AFEA-4EF8-A5BC-C5B61F6266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6309E3B-5058-4F30-9A47-B70684DBBF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6CA77EE-70B3-43F6-8BB4-EE9618D462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F0044B2-16B8-4F51-8827-B1152771A5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C2D66AE-E6FA-4F46-900B-BC03E05DEA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79848C1-7BF7-4793-812C-4C864050B7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4DDD10D-D59E-40AE-9150-5CEE30ABB8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38DDBD4-6040-4A0D-8823-7BB5CF65A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35EE899-60B4-4D37-BDC3-A5EB1476A3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B43CF58-AFCD-4959-BD18-19ABE6AFF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9DAE89C-81E5-45CA-90F6-8EDBC8ADA1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0AB6632-D9AB-4994-BD6B-9D6273E9C3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FD32B68-3B0F-4EE1-8C50-D528C0C64B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9DEA553-0E9A-4116-B3EA-9B3F61DA88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AAF2799-35FA-4F58-BF24-284F06EB28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AA886D4-0195-4569-BD1D-01D4798309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8E5EF5E-23D6-41E9-A7BD-19F73B34BD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1D01CD3-9C44-4215-BF81-FC854AF222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289A5DE-2B20-4A06-AB83-4D2039837D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EF075D8-8255-45DA-9EDD-87BCEE3F39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924028E-1ABC-4AC5-9689-8551894C56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5CAA925-0C42-4929-93DF-0A63C26B27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8E3A540-BFB5-4F18-8D71-3AB3E26003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43691E0-E3F6-499A-B5DB-7846E5D2D1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95AF6D7-ED70-4F75-AC39-7DE55A1E9C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F47B8F8-74E1-4290-807F-6FD6F753C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C481E1E-FC1E-4669-AA1C-A64A3B17DB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9D694BC-D5FB-4D77-B410-C0B06763C3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5B8A57E-A090-4F72-A4DE-8616507919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6E9CC75-61AA-4AF5-9DCD-6FC5D9BAF6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4222A29-57A4-4A61-80FD-444B86505E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90CEF0B-8310-4D6F-906C-874480F5D8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0780BF5-B106-404A-B6B6-AE4D4E56D2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E6B2B9D-3B73-4A01-A36D-DD61A054B5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02F3A89-82B2-46AE-81BE-B63EC6A06D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672C0F9-7308-4A72-8F34-8A647BD3CE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B35CFD1-1B67-4278-8049-33BA68B1F3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0908CAF-FA91-4C4F-B113-E01A3848A0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D41628F-198A-4F72-A728-C7FDFCC09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B78885E-F1BF-4E25-8FB9-8675F0E92F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A471AE5-82BE-484D-9535-C3670DDCCF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47F1AA6-93EE-4512-B4F2-3B82F5809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D1198B5-A7FF-4826-BDB1-7FC04833D3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252A089-7F44-4651-85AB-C19E3CDDD7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382DC68-A3A8-4D63-887F-488A6E3789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70444DF-13FD-4FCF-A634-E276541CFE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09DB693-6425-4771-8560-E50CA0EA2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37C98D5-60F8-4821-BC00-BC69058336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2EF30B0-CE42-465D-9C30-DA2A288F17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884DE8D-8889-49AB-BABE-65BF5AFC7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8CB48E7-F1D1-43F2-9027-7B8607A5AE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64B9352-D7C9-4A17-99E3-CECCF9E0B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EB065AE-766A-46E7-B5F1-E5DE3C1663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AC134A29-4323-46C0-A458-933F8B4F5631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65612FC-5AD4-4F09-880E-DC2142661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070CA3A-B0CC-49DA-8648-E410A7BEB80F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63A5B73-BE8D-47B1-9DEB-1AFD85C75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ED2DF81-FAD6-4927-AD1E-69A39C486446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171E444-A227-4936-83B4-E2906B61D6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60F97D0-5E3A-41B2-BA90-CF301937DA10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87B2153-B33F-473D-8C58-63356E55BD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82656D2-95BC-4224-8C5F-FCE1D2461730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BC28869-07F2-439D-8142-4741950D06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B055969-AAFE-416C-9FF5-45387750E1BC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F991BCB-16C8-4410-825E-C47733DC5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6265E2D-8B9A-4F6A-AE4C-6BF463D929C2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06F634C-5A96-4EF6-A5F7-040F60988C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9C84CE7-038D-40C5-A201-3EB427B087CC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35F79E5-FECB-491E-A965-7A99919039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EDC1CC5-5CB5-46E0-8649-E199457E08ED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A0EE68C-5521-4430-98EE-D81A5C1804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6255BEB-65DE-4B70-8269-4D9F9F1A5E3D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D677E41-C6E2-4B1F-9F07-9D0563DF38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943A5D3-D3CF-4981-9385-CF40A02FA192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04BFB05-5D8F-49B6-948F-5E7FB1722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slideLayout" Target="../slideLayouts/slideLayout12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3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slideLayout" Target="../slideLayouts/slideLayout226.xml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5" Type="http://schemas.openxmlformats.org/officeDocument/2006/relationships/theme" Target="../theme/theme16.xml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slideLayout" Target="../slideLayouts/slideLayout22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13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4.xml"/><Relationship Id="rId12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2.xml"/><Relationship Id="rId15" Type="http://schemas.openxmlformats.org/officeDocument/2006/relationships/theme" Target="../theme/theme17.xml"/><Relationship Id="rId10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Relationship Id="rId14" Type="http://schemas.openxmlformats.org/officeDocument/2006/relationships/slideLayout" Target="../slideLayouts/slideLayout24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43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slideLayout" Target="../slideLayouts/slideLayout25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3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2" Type="http://schemas.openxmlformats.org/officeDocument/2006/relationships/slideLayout" Target="../slideLayouts/slideLayout257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0.xml"/><Relationship Id="rId15" Type="http://schemas.openxmlformats.org/officeDocument/2006/relationships/theme" Target="../theme/theme19.xml"/><Relationship Id="rId10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5" Type="http://schemas.openxmlformats.org/officeDocument/2006/relationships/theme" Target="../theme/theme20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1.xml"/><Relationship Id="rId13" Type="http://schemas.openxmlformats.org/officeDocument/2006/relationships/slideLayout" Target="../slideLayouts/slideLayout296.xml"/><Relationship Id="rId3" Type="http://schemas.openxmlformats.org/officeDocument/2006/relationships/slideLayout" Target="../slideLayouts/slideLayout286.xml"/><Relationship Id="rId7" Type="http://schemas.openxmlformats.org/officeDocument/2006/relationships/slideLayout" Target="../slideLayouts/slideLayout290.xml"/><Relationship Id="rId12" Type="http://schemas.openxmlformats.org/officeDocument/2006/relationships/slideLayout" Target="../slideLayouts/slideLayout295.xml"/><Relationship Id="rId2" Type="http://schemas.openxmlformats.org/officeDocument/2006/relationships/slideLayout" Target="../slideLayouts/slideLayout285.xml"/><Relationship Id="rId1" Type="http://schemas.openxmlformats.org/officeDocument/2006/relationships/slideLayout" Target="../slideLayouts/slideLayout284.xml"/><Relationship Id="rId6" Type="http://schemas.openxmlformats.org/officeDocument/2006/relationships/slideLayout" Target="../slideLayouts/slideLayout289.xml"/><Relationship Id="rId11" Type="http://schemas.openxmlformats.org/officeDocument/2006/relationships/slideLayout" Target="../slideLayouts/slideLayout294.xml"/><Relationship Id="rId5" Type="http://schemas.openxmlformats.org/officeDocument/2006/relationships/slideLayout" Target="../slideLayouts/slideLayout288.xml"/><Relationship Id="rId15" Type="http://schemas.openxmlformats.org/officeDocument/2006/relationships/theme" Target="../theme/theme21.xml"/><Relationship Id="rId10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87.xml"/><Relationship Id="rId9" Type="http://schemas.openxmlformats.org/officeDocument/2006/relationships/slideLayout" Target="../slideLayouts/slideLayout292.xml"/><Relationship Id="rId14" Type="http://schemas.openxmlformats.org/officeDocument/2006/relationships/slideLayout" Target="../slideLayouts/slideLayout297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5" Type="http://schemas.openxmlformats.org/officeDocument/2006/relationships/theme" Target="../theme/theme2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Relationship Id="rId14" Type="http://schemas.openxmlformats.org/officeDocument/2006/relationships/slideLayout" Target="../slideLayouts/slideLayout31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9.xml"/><Relationship Id="rId13" Type="http://schemas.openxmlformats.org/officeDocument/2006/relationships/slideLayout" Target="../slideLayouts/slideLayout324.xml"/><Relationship Id="rId3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18.xml"/><Relationship Id="rId12" Type="http://schemas.openxmlformats.org/officeDocument/2006/relationships/slideLayout" Target="../slideLayouts/slideLayout323.xml"/><Relationship Id="rId2" Type="http://schemas.openxmlformats.org/officeDocument/2006/relationships/slideLayout" Target="../slideLayouts/slideLayout313.xml"/><Relationship Id="rId1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7.xml"/><Relationship Id="rId11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16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20.xml"/><Relationship Id="rId14" Type="http://schemas.openxmlformats.org/officeDocument/2006/relationships/slideLayout" Target="../slideLayouts/slideLayout325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28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2" Type="http://schemas.openxmlformats.org/officeDocument/2006/relationships/slideLayout" Target="../slideLayouts/slideLayout327.xml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5" Type="http://schemas.openxmlformats.org/officeDocument/2006/relationships/slideLayout" Target="../slideLayouts/slideLayout330.xml"/><Relationship Id="rId15" Type="http://schemas.openxmlformats.org/officeDocument/2006/relationships/theme" Target="../theme/theme24.xml"/><Relationship Id="rId10" Type="http://schemas.openxmlformats.org/officeDocument/2006/relationships/slideLayout" Target="../slideLayouts/slideLayout335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339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7.xml"/><Relationship Id="rId13" Type="http://schemas.openxmlformats.org/officeDocument/2006/relationships/slideLayout" Target="../slideLayouts/slideLayout352.xml"/><Relationship Id="rId3" Type="http://schemas.openxmlformats.org/officeDocument/2006/relationships/slideLayout" Target="../slideLayouts/slideLayout342.xml"/><Relationship Id="rId7" Type="http://schemas.openxmlformats.org/officeDocument/2006/relationships/slideLayout" Target="../slideLayouts/slideLayout346.xml"/><Relationship Id="rId12" Type="http://schemas.openxmlformats.org/officeDocument/2006/relationships/slideLayout" Target="../slideLayouts/slideLayout351.xml"/><Relationship Id="rId2" Type="http://schemas.openxmlformats.org/officeDocument/2006/relationships/slideLayout" Target="../slideLayouts/slideLayout341.xml"/><Relationship Id="rId1" Type="http://schemas.openxmlformats.org/officeDocument/2006/relationships/slideLayout" Target="../slideLayouts/slideLayout340.xml"/><Relationship Id="rId6" Type="http://schemas.openxmlformats.org/officeDocument/2006/relationships/slideLayout" Target="../slideLayouts/slideLayout345.xml"/><Relationship Id="rId11" Type="http://schemas.openxmlformats.org/officeDocument/2006/relationships/slideLayout" Target="../slideLayouts/slideLayout350.xml"/><Relationship Id="rId5" Type="http://schemas.openxmlformats.org/officeDocument/2006/relationships/slideLayout" Target="../slideLayouts/slideLayout344.xml"/><Relationship Id="rId15" Type="http://schemas.openxmlformats.org/officeDocument/2006/relationships/theme" Target="../theme/theme25.xml"/><Relationship Id="rId10" Type="http://schemas.openxmlformats.org/officeDocument/2006/relationships/slideLayout" Target="../slideLayouts/slideLayout349.xml"/><Relationship Id="rId4" Type="http://schemas.openxmlformats.org/officeDocument/2006/relationships/slideLayout" Target="../slideLayouts/slideLayout343.xml"/><Relationship Id="rId9" Type="http://schemas.openxmlformats.org/officeDocument/2006/relationships/slideLayout" Target="../slideLayouts/slideLayout348.xml"/><Relationship Id="rId14" Type="http://schemas.openxmlformats.org/officeDocument/2006/relationships/slideLayout" Target="../slideLayouts/slideLayout35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1.xml"/><Relationship Id="rId13" Type="http://schemas.openxmlformats.org/officeDocument/2006/relationships/slideLayout" Target="../slideLayouts/slideLayout366.xml"/><Relationship Id="rId3" Type="http://schemas.openxmlformats.org/officeDocument/2006/relationships/slideLayout" Target="../slideLayouts/slideLayout356.xml"/><Relationship Id="rId7" Type="http://schemas.openxmlformats.org/officeDocument/2006/relationships/slideLayout" Target="../slideLayouts/slideLayout360.xml"/><Relationship Id="rId12" Type="http://schemas.openxmlformats.org/officeDocument/2006/relationships/slideLayout" Target="../slideLayouts/slideLayout365.xml"/><Relationship Id="rId2" Type="http://schemas.openxmlformats.org/officeDocument/2006/relationships/slideLayout" Target="../slideLayouts/slideLayout355.xml"/><Relationship Id="rId1" Type="http://schemas.openxmlformats.org/officeDocument/2006/relationships/slideLayout" Target="../slideLayouts/slideLayout354.xml"/><Relationship Id="rId6" Type="http://schemas.openxmlformats.org/officeDocument/2006/relationships/slideLayout" Target="../slideLayouts/slideLayout359.xml"/><Relationship Id="rId11" Type="http://schemas.openxmlformats.org/officeDocument/2006/relationships/slideLayout" Target="../slideLayouts/slideLayout364.xml"/><Relationship Id="rId5" Type="http://schemas.openxmlformats.org/officeDocument/2006/relationships/slideLayout" Target="../slideLayouts/slideLayout358.xml"/><Relationship Id="rId15" Type="http://schemas.openxmlformats.org/officeDocument/2006/relationships/theme" Target="../theme/theme26.xml"/><Relationship Id="rId10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57.xml"/><Relationship Id="rId9" Type="http://schemas.openxmlformats.org/officeDocument/2006/relationships/slideLayout" Target="../slideLayouts/slideLayout362.xml"/><Relationship Id="rId14" Type="http://schemas.openxmlformats.org/officeDocument/2006/relationships/slideLayout" Target="../slideLayouts/slideLayout367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5.xml"/><Relationship Id="rId13" Type="http://schemas.openxmlformats.org/officeDocument/2006/relationships/slideLayout" Target="../slideLayouts/slideLayout380.xml"/><Relationship Id="rId3" Type="http://schemas.openxmlformats.org/officeDocument/2006/relationships/slideLayout" Target="../slideLayouts/slideLayout370.xml"/><Relationship Id="rId7" Type="http://schemas.openxmlformats.org/officeDocument/2006/relationships/slideLayout" Target="../slideLayouts/slideLayout374.xml"/><Relationship Id="rId12" Type="http://schemas.openxmlformats.org/officeDocument/2006/relationships/slideLayout" Target="../slideLayouts/slideLayout379.xml"/><Relationship Id="rId2" Type="http://schemas.openxmlformats.org/officeDocument/2006/relationships/slideLayout" Target="../slideLayouts/slideLayout369.xml"/><Relationship Id="rId1" Type="http://schemas.openxmlformats.org/officeDocument/2006/relationships/slideLayout" Target="../slideLayouts/slideLayout368.xml"/><Relationship Id="rId6" Type="http://schemas.openxmlformats.org/officeDocument/2006/relationships/slideLayout" Target="../slideLayouts/slideLayout373.xml"/><Relationship Id="rId11" Type="http://schemas.openxmlformats.org/officeDocument/2006/relationships/slideLayout" Target="../slideLayouts/slideLayout378.xml"/><Relationship Id="rId5" Type="http://schemas.openxmlformats.org/officeDocument/2006/relationships/slideLayout" Target="../slideLayouts/slideLayout372.xml"/><Relationship Id="rId15" Type="http://schemas.openxmlformats.org/officeDocument/2006/relationships/theme" Target="../theme/theme27.xml"/><Relationship Id="rId10" Type="http://schemas.openxmlformats.org/officeDocument/2006/relationships/slideLayout" Target="../slideLayouts/slideLayout377.xml"/><Relationship Id="rId4" Type="http://schemas.openxmlformats.org/officeDocument/2006/relationships/slideLayout" Target="../slideLayouts/slideLayout371.xml"/><Relationship Id="rId9" Type="http://schemas.openxmlformats.org/officeDocument/2006/relationships/slideLayout" Target="../slideLayouts/slideLayout376.xml"/><Relationship Id="rId14" Type="http://schemas.openxmlformats.org/officeDocument/2006/relationships/slideLayout" Target="../slideLayouts/slideLayout381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9.xml"/><Relationship Id="rId13" Type="http://schemas.openxmlformats.org/officeDocument/2006/relationships/slideLayout" Target="../slideLayouts/slideLayout394.xml"/><Relationship Id="rId3" Type="http://schemas.openxmlformats.org/officeDocument/2006/relationships/slideLayout" Target="../slideLayouts/slideLayout384.xml"/><Relationship Id="rId7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93.xml"/><Relationship Id="rId2" Type="http://schemas.openxmlformats.org/officeDocument/2006/relationships/slideLayout" Target="../slideLayouts/slideLayout383.xml"/><Relationship Id="rId1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7.xml"/><Relationship Id="rId11" Type="http://schemas.openxmlformats.org/officeDocument/2006/relationships/slideLayout" Target="../slideLayouts/slideLayout392.xml"/><Relationship Id="rId5" Type="http://schemas.openxmlformats.org/officeDocument/2006/relationships/slideLayout" Target="../slideLayouts/slideLayout386.xml"/><Relationship Id="rId15" Type="http://schemas.openxmlformats.org/officeDocument/2006/relationships/theme" Target="../theme/theme28.xml"/><Relationship Id="rId10" Type="http://schemas.openxmlformats.org/officeDocument/2006/relationships/slideLayout" Target="../slideLayouts/slideLayout391.xml"/><Relationship Id="rId4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90.xml"/><Relationship Id="rId14" Type="http://schemas.openxmlformats.org/officeDocument/2006/relationships/slideLayout" Target="../slideLayouts/slideLayout395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3.xml"/><Relationship Id="rId13" Type="http://schemas.openxmlformats.org/officeDocument/2006/relationships/slideLayout" Target="../slideLayouts/slideLayout408.xml"/><Relationship Id="rId3" Type="http://schemas.openxmlformats.org/officeDocument/2006/relationships/slideLayout" Target="../slideLayouts/slideLayout398.xml"/><Relationship Id="rId7" Type="http://schemas.openxmlformats.org/officeDocument/2006/relationships/slideLayout" Target="../slideLayouts/slideLayout402.xml"/><Relationship Id="rId12" Type="http://schemas.openxmlformats.org/officeDocument/2006/relationships/slideLayout" Target="../slideLayouts/slideLayout407.xml"/><Relationship Id="rId2" Type="http://schemas.openxmlformats.org/officeDocument/2006/relationships/slideLayout" Target="../slideLayouts/slideLayout397.xml"/><Relationship Id="rId1" Type="http://schemas.openxmlformats.org/officeDocument/2006/relationships/slideLayout" Target="../slideLayouts/slideLayout396.xml"/><Relationship Id="rId6" Type="http://schemas.openxmlformats.org/officeDocument/2006/relationships/slideLayout" Target="../slideLayouts/slideLayout401.xml"/><Relationship Id="rId11" Type="http://schemas.openxmlformats.org/officeDocument/2006/relationships/slideLayout" Target="../slideLayouts/slideLayout406.xml"/><Relationship Id="rId5" Type="http://schemas.openxmlformats.org/officeDocument/2006/relationships/slideLayout" Target="../slideLayouts/slideLayout400.xml"/><Relationship Id="rId15" Type="http://schemas.openxmlformats.org/officeDocument/2006/relationships/theme" Target="../theme/theme29.xml"/><Relationship Id="rId10" Type="http://schemas.openxmlformats.org/officeDocument/2006/relationships/slideLayout" Target="../slideLayouts/slideLayout405.xml"/><Relationship Id="rId4" Type="http://schemas.openxmlformats.org/officeDocument/2006/relationships/slideLayout" Target="../slideLayouts/slideLayout399.xml"/><Relationship Id="rId9" Type="http://schemas.openxmlformats.org/officeDocument/2006/relationships/slideLayout" Target="../slideLayouts/slideLayout404.xml"/><Relationship Id="rId14" Type="http://schemas.openxmlformats.org/officeDocument/2006/relationships/slideLayout" Target="../slideLayouts/slideLayout40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7.xml"/><Relationship Id="rId3" Type="http://schemas.openxmlformats.org/officeDocument/2006/relationships/slideLayout" Target="../slideLayouts/slideLayout412.xml"/><Relationship Id="rId7" Type="http://schemas.openxmlformats.org/officeDocument/2006/relationships/slideLayout" Target="../slideLayouts/slideLayout41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411.xml"/><Relationship Id="rId1" Type="http://schemas.openxmlformats.org/officeDocument/2006/relationships/slideLayout" Target="../slideLayouts/slideLayout410.xml"/><Relationship Id="rId6" Type="http://schemas.openxmlformats.org/officeDocument/2006/relationships/slideLayout" Target="../slideLayouts/slideLayout415.xml"/><Relationship Id="rId11" Type="http://schemas.openxmlformats.org/officeDocument/2006/relationships/slideLayout" Target="../slideLayouts/slideLayout420.xml"/><Relationship Id="rId5" Type="http://schemas.openxmlformats.org/officeDocument/2006/relationships/slideLayout" Target="../slideLayouts/slideLayout414.xml"/><Relationship Id="rId10" Type="http://schemas.openxmlformats.org/officeDocument/2006/relationships/slideLayout" Target="../slideLayouts/slideLayout419.xml"/><Relationship Id="rId4" Type="http://schemas.openxmlformats.org/officeDocument/2006/relationships/slideLayout" Target="../slideLayouts/slideLayout413.xml"/><Relationship Id="rId9" Type="http://schemas.openxmlformats.org/officeDocument/2006/relationships/slideLayout" Target="../slideLayouts/slideLayout4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E7ADB7D-98E0-45B5-AF0F-563014C097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523" r:id="rId1"/>
    <p:sldLayoutId id="2147486524" r:id="rId2"/>
    <p:sldLayoutId id="2147486525" r:id="rId3"/>
    <p:sldLayoutId id="2147486526" r:id="rId4"/>
    <p:sldLayoutId id="2147486527" r:id="rId5"/>
    <p:sldLayoutId id="2147486528" r:id="rId6"/>
    <p:sldLayoutId id="2147486529" r:id="rId7"/>
    <p:sldLayoutId id="2147486530" r:id="rId8"/>
    <p:sldLayoutId id="2147486531" r:id="rId9"/>
    <p:sldLayoutId id="2147486532" r:id="rId10"/>
    <p:sldLayoutId id="2147486533" r:id="rId11"/>
    <p:sldLayoutId id="2147486534" r:id="rId12"/>
    <p:sldLayoutId id="2147486535" r:id="rId13"/>
    <p:sldLayoutId id="2147486536" r:id="rId14"/>
    <p:sldLayoutId id="2147486537" r:id="rId15"/>
    <p:sldLayoutId id="2147486538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4131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7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058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059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060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061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4132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132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64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065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066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067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4132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69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4132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71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4133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73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074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2075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33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41336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1337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1338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1339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6D244408-E7CD-47A2-88F2-32AB187B8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1340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549" r:id="rId1"/>
    <p:sldLayoutId id="2147486539" r:id="rId2"/>
    <p:sldLayoutId id="2147486540" r:id="rId3"/>
    <p:sldLayoutId id="2147486541" r:id="rId4"/>
    <p:sldLayoutId id="2147486542" r:id="rId5"/>
    <p:sldLayoutId id="2147486543" r:id="rId6"/>
    <p:sldLayoutId id="2147486544" r:id="rId7"/>
    <p:sldLayoutId id="2147486545" r:id="rId8"/>
    <p:sldLayoutId id="2147486546" r:id="rId9"/>
    <p:sldLayoutId id="2147486547" r:id="rId10"/>
    <p:sldLayoutId id="214748654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65DC4517-A47D-4FD6-BB6F-1659E69FC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080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741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000" b="1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41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000" b="1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41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000" b="1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86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1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000" b="1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1741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000" b="1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08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163 h 1906"/>
                <a:gd name="T4" fmla="*/ 5866 w 5740"/>
                <a:gd name="T5" fmla="*/ 1163 h 1906"/>
                <a:gd name="T6" fmla="*/ 586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742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2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2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550" r:id="rId1"/>
    <p:sldLayoutId id="2147486551" r:id="rId2"/>
    <p:sldLayoutId id="2147486552" r:id="rId3"/>
    <p:sldLayoutId id="2147486553" r:id="rId4"/>
    <p:sldLayoutId id="2147486554" r:id="rId5"/>
    <p:sldLayoutId id="2147486555" r:id="rId6"/>
    <p:sldLayoutId id="2147486556" r:id="rId7"/>
    <p:sldLayoutId id="2147486557" r:id="rId8"/>
    <p:sldLayoutId id="2147486558" r:id="rId9"/>
    <p:sldLayoutId id="2147486559" r:id="rId10"/>
    <p:sldLayoutId id="2147486560" r:id="rId11"/>
    <p:sldLayoutId id="2147486561" r:id="rId12"/>
    <p:sldLayoutId id="2147486562" r:id="rId13"/>
    <p:sldLayoutId id="2147486563" r:id="rId14"/>
    <p:sldLayoutId id="2147486564" r:id="rId15"/>
    <p:sldLayoutId id="2147486565" r:id="rId16"/>
    <p:sldLayoutId id="2147486566" r:id="rId17"/>
    <p:sldLayoutId id="2147486567" r:id="rId18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CC9111A-ED6B-4272-89ED-72DB37449A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568" r:id="rId1"/>
    <p:sldLayoutId id="2147486569" r:id="rId2"/>
    <p:sldLayoutId id="2147486570" r:id="rId3"/>
    <p:sldLayoutId id="2147486571" r:id="rId4"/>
    <p:sldLayoutId id="2147486572" r:id="rId5"/>
    <p:sldLayoutId id="2147486573" r:id="rId6"/>
    <p:sldLayoutId id="2147486574" r:id="rId7"/>
    <p:sldLayoutId id="2147486575" r:id="rId8"/>
    <p:sldLayoutId id="2147486576" r:id="rId9"/>
    <p:sldLayoutId id="2147486577" r:id="rId10"/>
    <p:sldLayoutId id="2147486578" r:id="rId11"/>
    <p:sldLayoutId id="2147486579" r:id="rId12"/>
    <p:sldLayoutId id="2147486580" r:id="rId13"/>
    <p:sldLayoutId id="2147486581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BB7CA65-CDDE-4520-942F-964FD080F2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582" r:id="rId1"/>
    <p:sldLayoutId id="2147486583" r:id="rId2"/>
    <p:sldLayoutId id="2147486584" r:id="rId3"/>
    <p:sldLayoutId id="2147486585" r:id="rId4"/>
    <p:sldLayoutId id="2147486586" r:id="rId5"/>
    <p:sldLayoutId id="2147486587" r:id="rId6"/>
    <p:sldLayoutId id="2147486588" r:id="rId7"/>
    <p:sldLayoutId id="2147486589" r:id="rId8"/>
    <p:sldLayoutId id="2147486590" r:id="rId9"/>
    <p:sldLayoutId id="2147486591" r:id="rId10"/>
    <p:sldLayoutId id="2147486592" r:id="rId11"/>
    <p:sldLayoutId id="2147486593" r:id="rId12"/>
    <p:sldLayoutId id="2147486594" r:id="rId13"/>
    <p:sldLayoutId id="2147486595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A72C3C1-28B0-48CF-8C37-C0D91A850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596" r:id="rId1"/>
    <p:sldLayoutId id="2147486597" r:id="rId2"/>
    <p:sldLayoutId id="2147486598" r:id="rId3"/>
    <p:sldLayoutId id="2147486599" r:id="rId4"/>
    <p:sldLayoutId id="2147486600" r:id="rId5"/>
    <p:sldLayoutId id="2147486601" r:id="rId6"/>
    <p:sldLayoutId id="2147486602" r:id="rId7"/>
    <p:sldLayoutId id="2147486603" r:id="rId8"/>
    <p:sldLayoutId id="2147486604" r:id="rId9"/>
    <p:sldLayoutId id="2147486605" r:id="rId10"/>
    <p:sldLayoutId id="2147486606" r:id="rId11"/>
    <p:sldLayoutId id="2147486607" r:id="rId12"/>
    <p:sldLayoutId id="2147486608" r:id="rId13"/>
    <p:sldLayoutId id="2147486609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C638B7EA-18AD-4AAD-8E85-26425F767B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610" r:id="rId1"/>
    <p:sldLayoutId id="2147486611" r:id="rId2"/>
    <p:sldLayoutId id="2147486612" r:id="rId3"/>
    <p:sldLayoutId id="2147486613" r:id="rId4"/>
    <p:sldLayoutId id="2147486614" r:id="rId5"/>
    <p:sldLayoutId id="2147486615" r:id="rId6"/>
    <p:sldLayoutId id="2147486616" r:id="rId7"/>
    <p:sldLayoutId id="2147486617" r:id="rId8"/>
    <p:sldLayoutId id="2147486618" r:id="rId9"/>
    <p:sldLayoutId id="2147486619" r:id="rId10"/>
    <p:sldLayoutId id="2147486620" r:id="rId11"/>
    <p:sldLayoutId id="2147486621" r:id="rId12"/>
    <p:sldLayoutId id="2147486622" r:id="rId13"/>
    <p:sldLayoutId id="2147486623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CEB4C318-A81C-4399-8CC8-DDFB590B64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624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5" r:id="rId12"/>
    <p:sldLayoutId id="2147486636" r:id="rId13"/>
    <p:sldLayoutId id="2147486637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62B3ABA-DB8F-4C12-B3FB-9B00276F7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638" r:id="rId1"/>
    <p:sldLayoutId id="2147486639" r:id="rId2"/>
    <p:sldLayoutId id="2147486640" r:id="rId3"/>
    <p:sldLayoutId id="2147486641" r:id="rId4"/>
    <p:sldLayoutId id="2147486642" r:id="rId5"/>
    <p:sldLayoutId id="2147486643" r:id="rId6"/>
    <p:sldLayoutId id="2147486644" r:id="rId7"/>
    <p:sldLayoutId id="2147486645" r:id="rId8"/>
    <p:sldLayoutId id="2147486646" r:id="rId9"/>
    <p:sldLayoutId id="2147486647" r:id="rId10"/>
    <p:sldLayoutId id="2147486648" r:id="rId11"/>
    <p:sldLayoutId id="2147486649" r:id="rId12"/>
    <p:sldLayoutId id="2147486650" r:id="rId13"/>
    <p:sldLayoutId id="2147486651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1B8D7DB-079D-4632-84EC-31CF28929D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652" r:id="rId1"/>
    <p:sldLayoutId id="2147486653" r:id="rId2"/>
    <p:sldLayoutId id="2147486654" r:id="rId3"/>
    <p:sldLayoutId id="2147486655" r:id="rId4"/>
    <p:sldLayoutId id="2147486656" r:id="rId5"/>
    <p:sldLayoutId id="2147486657" r:id="rId6"/>
    <p:sldLayoutId id="2147486658" r:id="rId7"/>
    <p:sldLayoutId id="2147486659" r:id="rId8"/>
    <p:sldLayoutId id="2147486660" r:id="rId9"/>
    <p:sldLayoutId id="2147486661" r:id="rId10"/>
    <p:sldLayoutId id="2147486662" r:id="rId11"/>
    <p:sldLayoutId id="2147486663" r:id="rId12"/>
    <p:sldLayoutId id="2147486664" r:id="rId13"/>
    <p:sldLayoutId id="2147486665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A1B8AC4-3D42-43C0-92FE-64F4B6881B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666" r:id="rId1"/>
    <p:sldLayoutId id="2147486667" r:id="rId2"/>
    <p:sldLayoutId id="2147486668" r:id="rId3"/>
    <p:sldLayoutId id="2147486669" r:id="rId4"/>
    <p:sldLayoutId id="2147486670" r:id="rId5"/>
    <p:sldLayoutId id="2147486671" r:id="rId6"/>
    <p:sldLayoutId id="2147486672" r:id="rId7"/>
    <p:sldLayoutId id="2147486673" r:id="rId8"/>
    <p:sldLayoutId id="2147486674" r:id="rId9"/>
    <p:sldLayoutId id="2147486675" r:id="rId10"/>
    <p:sldLayoutId id="2147486676" r:id="rId11"/>
    <p:sldLayoutId id="2147486677" r:id="rId12"/>
    <p:sldLayoutId id="2147486678" r:id="rId13"/>
    <p:sldLayoutId id="2147486679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5BDA6C1-7ED4-4D94-866D-33F75C7CB9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680" r:id="rId1"/>
    <p:sldLayoutId id="2147486681" r:id="rId2"/>
    <p:sldLayoutId id="2147486682" r:id="rId3"/>
    <p:sldLayoutId id="2147486683" r:id="rId4"/>
    <p:sldLayoutId id="2147486684" r:id="rId5"/>
    <p:sldLayoutId id="2147486685" r:id="rId6"/>
    <p:sldLayoutId id="2147486686" r:id="rId7"/>
    <p:sldLayoutId id="2147486687" r:id="rId8"/>
    <p:sldLayoutId id="2147486688" r:id="rId9"/>
    <p:sldLayoutId id="2147486689" r:id="rId10"/>
    <p:sldLayoutId id="2147486690" r:id="rId11"/>
    <p:sldLayoutId id="2147486691" r:id="rId12"/>
    <p:sldLayoutId id="2147486692" r:id="rId13"/>
    <p:sldLayoutId id="2147486693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1A96155C-7623-4C14-B422-EA4C812160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694" r:id="rId1"/>
    <p:sldLayoutId id="2147486695" r:id="rId2"/>
    <p:sldLayoutId id="2147486696" r:id="rId3"/>
    <p:sldLayoutId id="2147486697" r:id="rId4"/>
    <p:sldLayoutId id="2147486698" r:id="rId5"/>
    <p:sldLayoutId id="2147486699" r:id="rId6"/>
    <p:sldLayoutId id="2147486700" r:id="rId7"/>
    <p:sldLayoutId id="2147486701" r:id="rId8"/>
    <p:sldLayoutId id="2147486702" r:id="rId9"/>
    <p:sldLayoutId id="2147486703" r:id="rId10"/>
    <p:sldLayoutId id="2147486704" r:id="rId11"/>
    <p:sldLayoutId id="2147486705" r:id="rId12"/>
    <p:sldLayoutId id="2147486706" r:id="rId13"/>
    <p:sldLayoutId id="2147486707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8544095-5940-47BB-9B30-A6E75948EE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708" r:id="rId1"/>
    <p:sldLayoutId id="2147486709" r:id="rId2"/>
    <p:sldLayoutId id="2147486710" r:id="rId3"/>
    <p:sldLayoutId id="2147486711" r:id="rId4"/>
    <p:sldLayoutId id="2147486712" r:id="rId5"/>
    <p:sldLayoutId id="2147486713" r:id="rId6"/>
    <p:sldLayoutId id="2147486714" r:id="rId7"/>
    <p:sldLayoutId id="2147486715" r:id="rId8"/>
    <p:sldLayoutId id="2147486716" r:id="rId9"/>
    <p:sldLayoutId id="2147486717" r:id="rId10"/>
    <p:sldLayoutId id="2147486718" r:id="rId11"/>
    <p:sldLayoutId id="2147486719" r:id="rId12"/>
    <p:sldLayoutId id="2147486720" r:id="rId13"/>
    <p:sldLayoutId id="2147486721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233CF44-6B36-41AC-AD1C-6005708CAA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722" r:id="rId1"/>
    <p:sldLayoutId id="2147486723" r:id="rId2"/>
    <p:sldLayoutId id="2147486724" r:id="rId3"/>
    <p:sldLayoutId id="2147486725" r:id="rId4"/>
    <p:sldLayoutId id="2147486726" r:id="rId5"/>
    <p:sldLayoutId id="2147486727" r:id="rId6"/>
    <p:sldLayoutId id="2147486728" r:id="rId7"/>
    <p:sldLayoutId id="2147486729" r:id="rId8"/>
    <p:sldLayoutId id="2147486730" r:id="rId9"/>
    <p:sldLayoutId id="2147486731" r:id="rId10"/>
    <p:sldLayoutId id="2147486732" r:id="rId11"/>
    <p:sldLayoutId id="2147486733" r:id="rId12"/>
    <p:sldLayoutId id="2147486734" r:id="rId13"/>
    <p:sldLayoutId id="2147486735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838C070-1C04-407C-8FAF-41BAD6988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736" r:id="rId1"/>
    <p:sldLayoutId id="2147486737" r:id="rId2"/>
    <p:sldLayoutId id="2147486738" r:id="rId3"/>
    <p:sldLayoutId id="2147486739" r:id="rId4"/>
    <p:sldLayoutId id="2147486740" r:id="rId5"/>
    <p:sldLayoutId id="2147486741" r:id="rId6"/>
    <p:sldLayoutId id="2147486742" r:id="rId7"/>
    <p:sldLayoutId id="2147486743" r:id="rId8"/>
    <p:sldLayoutId id="2147486744" r:id="rId9"/>
    <p:sldLayoutId id="2147486745" r:id="rId10"/>
    <p:sldLayoutId id="2147486746" r:id="rId11"/>
    <p:sldLayoutId id="2147486747" r:id="rId12"/>
    <p:sldLayoutId id="2147486748" r:id="rId13"/>
    <p:sldLayoutId id="2147486749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DA06FF2-DCF4-4A57-8A3E-33FFD1702F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750" r:id="rId1"/>
    <p:sldLayoutId id="2147486751" r:id="rId2"/>
    <p:sldLayoutId id="2147486752" r:id="rId3"/>
    <p:sldLayoutId id="2147486753" r:id="rId4"/>
    <p:sldLayoutId id="2147486754" r:id="rId5"/>
    <p:sldLayoutId id="2147486755" r:id="rId6"/>
    <p:sldLayoutId id="2147486756" r:id="rId7"/>
    <p:sldLayoutId id="2147486757" r:id="rId8"/>
    <p:sldLayoutId id="2147486758" r:id="rId9"/>
    <p:sldLayoutId id="2147486759" r:id="rId10"/>
    <p:sldLayoutId id="2147486760" r:id="rId11"/>
    <p:sldLayoutId id="2147486761" r:id="rId12"/>
    <p:sldLayoutId id="2147486762" r:id="rId13"/>
    <p:sldLayoutId id="2147486763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3839B13-A1D4-45B2-BD12-68E03BBA08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764" r:id="rId1"/>
    <p:sldLayoutId id="2147486765" r:id="rId2"/>
    <p:sldLayoutId id="2147486766" r:id="rId3"/>
    <p:sldLayoutId id="2147486767" r:id="rId4"/>
    <p:sldLayoutId id="2147486768" r:id="rId5"/>
    <p:sldLayoutId id="2147486769" r:id="rId6"/>
    <p:sldLayoutId id="2147486770" r:id="rId7"/>
    <p:sldLayoutId id="2147486771" r:id="rId8"/>
    <p:sldLayoutId id="2147486772" r:id="rId9"/>
    <p:sldLayoutId id="2147486773" r:id="rId10"/>
    <p:sldLayoutId id="2147486774" r:id="rId11"/>
    <p:sldLayoutId id="2147486775" r:id="rId12"/>
    <p:sldLayoutId id="2147486776" r:id="rId13"/>
    <p:sldLayoutId id="2147486777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759F879-6DDB-4B6A-9208-31313DAB3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778" r:id="rId1"/>
    <p:sldLayoutId id="2147486779" r:id="rId2"/>
    <p:sldLayoutId id="2147486780" r:id="rId3"/>
    <p:sldLayoutId id="2147486781" r:id="rId4"/>
    <p:sldLayoutId id="2147486782" r:id="rId5"/>
    <p:sldLayoutId id="2147486783" r:id="rId6"/>
    <p:sldLayoutId id="2147486784" r:id="rId7"/>
    <p:sldLayoutId id="2147486785" r:id="rId8"/>
    <p:sldLayoutId id="2147486786" r:id="rId9"/>
    <p:sldLayoutId id="2147486787" r:id="rId10"/>
    <p:sldLayoutId id="2147486788" r:id="rId11"/>
    <p:sldLayoutId id="2147486789" r:id="rId12"/>
    <p:sldLayoutId id="2147486790" r:id="rId13"/>
    <p:sldLayoutId id="2147486791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6C421A76-0603-4A97-BD9F-895D494EAE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792" r:id="rId1"/>
    <p:sldLayoutId id="2147486793" r:id="rId2"/>
    <p:sldLayoutId id="2147486794" r:id="rId3"/>
    <p:sldLayoutId id="2147486795" r:id="rId4"/>
    <p:sldLayoutId id="2147486796" r:id="rId5"/>
    <p:sldLayoutId id="2147486797" r:id="rId6"/>
    <p:sldLayoutId id="2147486798" r:id="rId7"/>
    <p:sldLayoutId id="2147486799" r:id="rId8"/>
    <p:sldLayoutId id="2147486800" r:id="rId9"/>
    <p:sldLayoutId id="2147486801" r:id="rId10"/>
    <p:sldLayoutId id="2147486802" r:id="rId11"/>
    <p:sldLayoutId id="2147486803" r:id="rId12"/>
    <p:sldLayoutId id="2147486804" r:id="rId13"/>
    <p:sldLayoutId id="2147486805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CDDFE7E-496D-4D2C-983E-4899CB381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806" r:id="rId1"/>
    <p:sldLayoutId id="2147486807" r:id="rId2"/>
    <p:sldLayoutId id="2147486808" r:id="rId3"/>
    <p:sldLayoutId id="2147486809" r:id="rId4"/>
    <p:sldLayoutId id="2147486810" r:id="rId5"/>
    <p:sldLayoutId id="2147486811" r:id="rId6"/>
    <p:sldLayoutId id="2147486812" r:id="rId7"/>
    <p:sldLayoutId id="2147486813" r:id="rId8"/>
    <p:sldLayoutId id="2147486814" r:id="rId9"/>
    <p:sldLayoutId id="2147486815" r:id="rId10"/>
    <p:sldLayoutId id="2147486816" r:id="rId11"/>
    <p:sldLayoutId id="2147486817" r:id="rId12"/>
    <p:sldLayoutId id="2147486818" r:id="rId13"/>
    <p:sldLayoutId id="2147486819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81579D9-C76D-46BB-B702-154B449680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820" r:id="rId1"/>
    <p:sldLayoutId id="2147486821" r:id="rId2"/>
    <p:sldLayoutId id="2147486822" r:id="rId3"/>
    <p:sldLayoutId id="2147486823" r:id="rId4"/>
    <p:sldLayoutId id="2147486824" r:id="rId5"/>
    <p:sldLayoutId id="2147486825" r:id="rId6"/>
    <p:sldLayoutId id="2147486826" r:id="rId7"/>
    <p:sldLayoutId id="2147486827" r:id="rId8"/>
    <p:sldLayoutId id="2147486828" r:id="rId9"/>
    <p:sldLayoutId id="2147486829" r:id="rId10"/>
    <p:sldLayoutId id="2147486830" r:id="rId11"/>
    <p:sldLayoutId id="2147486831" r:id="rId12"/>
    <p:sldLayoutId id="2147486832" r:id="rId13"/>
    <p:sldLayoutId id="2147486833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2884BED-B15B-4514-A4CB-290DBDD3C6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834" r:id="rId1"/>
    <p:sldLayoutId id="2147486835" r:id="rId2"/>
    <p:sldLayoutId id="2147486836" r:id="rId3"/>
    <p:sldLayoutId id="2147486837" r:id="rId4"/>
    <p:sldLayoutId id="2147486838" r:id="rId5"/>
    <p:sldLayoutId id="2147486839" r:id="rId6"/>
    <p:sldLayoutId id="2147486840" r:id="rId7"/>
    <p:sldLayoutId id="2147486841" r:id="rId8"/>
    <p:sldLayoutId id="2147486842" r:id="rId9"/>
    <p:sldLayoutId id="2147486843" r:id="rId10"/>
    <p:sldLayoutId id="2147486844" r:id="rId11"/>
    <p:sldLayoutId id="2147486845" r:id="rId12"/>
    <p:sldLayoutId id="2147486846" r:id="rId13"/>
    <p:sldLayoutId id="2147486847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D6382E7-9619-4F32-ADDB-01C2BCD32F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848" r:id="rId1"/>
    <p:sldLayoutId id="2147486849" r:id="rId2"/>
    <p:sldLayoutId id="2147486850" r:id="rId3"/>
    <p:sldLayoutId id="2147486851" r:id="rId4"/>
    <p:sldLayoutId id="2147486852" r:id="rId5"/>
    <p:sldLayoutId id="2147486853" r:id="rId6"/>
    <p:sldLayoutId id="2147486854" r:id="rId7"/>
    <p:sldLayoutId id="2147486855" r:id="rId8"/>
    <p:sldLayoutId id="2147486856" r:id="rId9"/>
    <p:sldLayoutId id="2147486857" r:id="rId10"/>
    <p:sldLayoutId id="2147486858" r:id="rId11"/>
    <p:sldLayoutId id="2147486859" r:id="rId12"/>
    <p:sldLayoutId id="2147486860" r:id="rId13"/>
    <p:sldLayoutId id="2147486861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DEF7A0B-586B-4529-BAAB-BF96D56BA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862" r:id="rId1"/>
    <p:sldLayoutId id="2147486863" r:id="rId2"/>
    <p:sldLayoutId id="2147486864" r:id="rId3"/>
    <p:sldLayoutId id="2147486865" r:id="rId4"/>
    <p:sldLayoutId id="2147486866" r:id="rId5"/>
    <p:sldLayoutId id="2147486867" r:id="rId6"/>
    <p:sldLayoutId id="2147486868" r:id="rId7"/>
    <p:sldLayoutId id="2147486869" r:id="rId8"/>
    <p:sldLayoutId id="2147486870" r:id="rId9"/>
    <p:sldLayoutId id="2147486871" r:id="rId10"/>
    <p:sldLayoutId id="2147486872" r:id="rId11"/>
    <p:sldLayoutId id="2147486873" r:id="rId12"/>
    <p:sldLayoutId id="2147486874" r:id="rId13"/>
    <p:sldLayoutId id="2147486875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F0CAE69-4E33-4F65-AA72-EC0445F67F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876" r:id="rId1"/>
    <p:sldLayoutId id="2147486877" r:id="rId2"/>
    <p:sldLayoutId id="2147486878" r:id="rId3"/>
    <p:sldLayoutId id="2147486879" r:id="rId4"/>
    <p:sldLayoutId id="2147486880" r:id="rId5"/>
    <p:sldLayoutId id="2147486881" r:id="rId6"/>
    <p:sldLayoutId id="2147486882" r:id="rId7"/>
    <p:sldLayoutId id="2147486883" r:id="rId8"/>
    <p:sldLayoutId id="2147486884" r:id="rId9"/>
    <p:sldLayoutId id="2147486885" r:id="rId10"/>
    <p:sldLayoutId id="2147486886" r:id="rId11"/>
    <p:sldLayoutId id="2147486887" r:id="rId12"/>
    <p:sldLayoutId id="2147486888" r:id="rId13"/>
    <p:sldLayoutId id="2147486889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44F0F40-F31B-444B-9529-7C3B286EEF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890" r:id="rId1"/>
    <p:sldLayoutId id="2147486891" r:id="rId2"/>
    <p:sldLayoutId id="2147486892" r:id="rId3"/>
    <p:sldLayoutId id="2147486893" r:id="rId4"/>
    <p:sldLayoutId id="2147486894" r:id="rId5"/>
    <p:sldLayoutId id="2147486895" r:id="rId6"/>
    <p:sldLayoutId id="2147486896" r:id="rId7"/>
    <p:sldLayoutId id="2147486897" r:id="rId8"/>
    <p:sldLayoutId id="2147486898" r:id="rId9"/>
    <p:sldLayoutId id="2147486899" r:id="rId10"/>
    <p:sldLayoutId id="2147486900" r:id="rId11"/>
    <p:sldLayoutId id="2147486901" r:id="rId12"/>
    <p:sldLayoutId id="2147486902" r:id="rId13"/>
    <p:sldLayoutId id="2147486903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2284A42-895A-4EEB-BDB7-FB3E4884B1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904" r:id="rId1"/>
    <p:sldLayoutId id="2147486905" r:id="rId2"/>
    <p:sldLayoutId id="2147486906" r:id="rId3"/>
    <p:sldLayoutId id="2147486907" r:id="rId4"/>
    <p:sldLayoutId id="2147486908" r:id="rId5"/>
    <p:sldLayoutId id="2147486909" r:id="rId6"/>
    <p:sldLayoutId id="2147486910" r:id="rId7"/>
    <p:sldLayoutId id="2147486911" r:id="rId8"/>
    <p:sldLayoutId id="2147486912" r:id="rId9"/>
    <p:sldLayoutId id="2147486913" r:id="rId10"/>
    <p:sldLayoutId id="2147486914" r:id="rId11"/>
    <p:sldLayoutId id="2147486915" r:id="rId12"/>
    <p:sldLayoutId id="2147486916" r:id="rId13"/>
    <p:sldLayoutId id="2147486917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EC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7BA28DB-D34C-4B0F-AB0E-75DF888DA4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918" r:id="rId1"/>
    <p:sldLayoutId id="2147486919" r:id="rId2"/>
    <p:sldLayoutId id="2147486920" r:id="rId3"/>
    <p:sldLayoutId id="2147486921" r:id="rId4"/>
    <p:sldLayoutId id="2147486922" r:id="rId5"/>
    <p:sldLayoutId id="2147486923" r:id="rId6"/>
    <p:sldLayoutId id="2147486924" r:id="rId7"/>
    <p:sldLayoutId id="2147486925" r:id="rId8"/>
    <p:sldLayoutId id="2147486926" r:id="rId9"/>
    <p:sldLayoutId id="2147486927" r:id="rId10"/>
    <p:sldLayoutId id="2147486928" r:id="rId11"/>
    <p:sldLayoutId id="2147486929" r:id="rId12"/>
    <p:sldLayoutId id="2147486930" r:id="rId13"/>
    <p:sldLayoutId id="2147486931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23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Times New Roman"/>
              </a:defRPr>
            </a:lvl1pPr>
          </a:lstStyle>
          <a:p>
            <a:pPr>
              <a:defRPr/>
            </a:pPr>
            <a:fld id="{4A0CF773-E74F-451D-8B0E-6C836201E8F5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Times New Roman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Times New Roman"/>
              </a:defRPr>
            </a:lvl1pPr>
          </a:lstStyle>
          <a:p>
            <a:pPr>
              <a:defRPr/>
            </a:pPr>
            <a:fld id="{39243DF5-EC2F-4EAD-8AE3-5D81AD66A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932" r:id="rId1"/>
    <p:sldLayoutId id="2147486933" r:id="rId2"/>
    <p:sldLayoutId id="2147486934" r:id="rId3"/>
    <p:sldLayoutId id="2147486935" r:id="rId4"/>
    <p:sldLayoutId id="2147486936" r:id="rId5"/>
    <p:sldLayoutId id="2147486937" r:id="rId6"/>
    <p:sldLayoutId id="2147486938" r:id="rId7"/>
    <p:sldLayoutId id="2147486939" r:id="rId8"/>
    <p:sldLayoutId id="2147486940" r:id="rId9"/>
    <p:sldLayoutId id="2147486941" r:id="rId10"/>
    <p:sldLayoutId id="21474869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7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6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9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7.xml"/><Relationship Id="rId1" Type="http://schemas.openxmlformats.org/officeDocument/2006/relationships/vmlDrawing" Target="../drawings/vmlDrawing1.v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11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0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5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5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9.xml"/><Relationship Id="rId4" Type="http://schemas.openxmlformats.org/officeDocument/2006/relationships/image" Target="../media/image79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0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5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5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6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6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65.xml"/><Relationship Id="rId4" Type="http://schemas.openxmlformats.org/officeDocument/2006/relationships/image" Target="../media/image87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5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5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6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8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9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9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0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0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5786" y="2428868"/>
            <a:ext cx="7772400" cy="14398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РАК ЖЕЛУДКА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450"/>
            <a:ext cx="7467600" cy="5334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Эпидемиология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07950" y="584200"/>
            <a:ext cx="8820150" cy="550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defRPr/>
            </a:pPr>
            <a:endParaRPr lang="en-US" sz="22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Рак желудка является второй по частоте причиной смерти от злокачественных новообразований . 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Наиболее высокая заболеваемость регистрируется в Японии, Китае, Корее, странах Южной и Центральной Америки, а также в Восточной Европе, включая бывшие советские республики.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В РФ ежегодно регистрируют около 40 тыс. первичных больных раком желудка, 35 тыс. умирает. Заболеваемость составляет 28,4 на 100 тыс. населения.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Начиная с середины </a:t>
            </a:r>
            <a:r>
              <a:rPr lang="en-US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XX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века, во всем мире отмечается снижение заболеваемости раком желудка за счет больных раком дистальных отделов желудка кишечного типа, в то время как удельный вес рака </a:t>
            </a:r>
            <a:r>
              <a:rPr lang="ru-RU" sz="22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кардии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растет, причем наиболее быстро –  среди лиц моложе 40 лет.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ChangeArrowheads="1"/>
          </p:cNvSpPr>
          <p:nvPr/>
        </p:nvSpPr>
        <p:spPr bwMode="auto">
          <a:xfrm>
            <a:off x="179388" y="333375"/>
            <a:ext cx="89646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Эпидемиологическая  классификация 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 </a:t>
            </a:r>
            <a:r>
              <a:rPr lang="en-US" sz="3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Lauren’</a:t>
            </a:r>
            <a:r>
              <a:rPr lang="ru-RU" sz="3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 </a:t>
            </a:r>
          </a:p>
        </p:txBody>
      </p:sp>
      <p:sp>
        <p:nvSpPr>
          <p:cNvPr id="208899" name="Text Box 3"/>
          <p:cNvSpPr txBox="1">
            <a:spLocks noChangeArrowheads="1"/>
          </p:cNvSpPr>
          <p:nvPr/>
        </p:nvSpPr>
        <p:spPr bwMode="auto">
          <a:xfrm>
            <a:off x="180975" y="1006475"/>
            <a:ext cx="5903913" cy="538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800" b="1" i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i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Кишечный тип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: опухоль имеет строение, схожее с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колоректальным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раком, и характеризуется  отчетливыми железистыми структурами, состоящими из хорошо дифференцированного цилиндрического эпителия с развитой щеточной каемкой.</a:t>
            </a:r>
          </a:p>
          <a:p>
            <a:pPr>
              <a:spcBef>
                <a:spcPct val="10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800" b="1" i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i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Диффузный тип: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опухоль представлена  слабо организованными группами или одиночными клетками с большим содержанием муцина (перстневидные) и характеризуется диффузным инфильтративным ростом. </a:t>
            </a:r>
            <a:endParaRPr lang="ru-RU" sz="2800" b="1" i="1" u="sng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442372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13898" r="12044" b="8336"/>
          <a:stretch>
            <a:fillRect/>
          </a:stretch>
        </p:blipFill>
        <p:spPr>
          <a:xfrm>
            <a:off x="6156325" y="3752850"/>
            <a:ext cx="2771775" cy="2447925"/>
          </a:xfrm>
        </p:spPr>
      </p:pic>
      <p:pic>
        <p:nvPicPr>
          <p:cNvPr id="442373" name="Picture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 l="11913" r="10129"/>
          <a:stretch>
            <a:fillRect/>
          </a:stretch>
        </p:blipFill>
        <p:spPr>
          <a:xfrm>
            <a:off x="6156325" y="1016000"/>
            <a:ext cx="2808288" cy="25193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FFFF00"/>
                </a:solidFill>
                <a:latin typeface="Times New Roman"/>
                <a:cs typeface="Times New Roman"/>
              </a:rPr>
              <a:t>Эпидемиология рака желудка</a:t>
            </a:r>
            <a:endParaRPr lang="ru-RU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latin typeface="Times New Roman"/>
                <a:cs typeface="Times New Roman"/>
              </a:rPr>
              <a:t>Пик заболеваемости  50-60 лет</a:t>
            </a:r>
          </a:p>
          <a:p>
            <a:pPr>
              <a:defRPr/>
            </a:pPr>
            <a:r>
              <a:rPr lang="ru-RU" dirty="0" smtClean="0">
                <a:latin typeface="Times New Roman"/>
                <a:cs typeface="Times New Roman"/>
              </a:rPr>
              <a:t>Мужчины в 2-12 раз чаще болеют</a:t>
            </a:r>
          </a:p>
          <a:p>
            <a:pPr>
              <a:defRPr/>
            </a:pPr>
            <a:r>
              <a:rPr lang="ru-RU" dirty="0" smtClean="0">
                <a:latin typeface="Times New Roman"/>
                <a:cs typeface="Times New Roman"/>
              </a:rPr>
              <a:t>Локализация: чаще дистальные отделы. Однако наблюдается тенденция к учащению проксимального и </a:t>
            </a:r>
            <a:r>
              <a:rPr lang="ru-RU" dirty="0" err="1" smtClean="0">
                <a:latin typeface="Times New Roman"/>
                <a:cs typeface="Times New Roman"/>
              </a:rPr>
              <a:t>кардио-эзофагеального</a:t>
            </a:r>
            <a:r>
              <a:rPr lang="ru-RU" dirty="0" smtClean="0">
                <a:latin typeface="Times New Roman"/>
                <a:cs typeface="Times New Roman"/>
              </a:rPr>
              <a:t> рака, особенно в странах Европы и Америки </a:t>
            </a:r>
          </a:p>
          <a:p>
            <a:pPr>
              <a:defRPr/>
            </a:pPr>
            <a:r>
              <a:rPr lang="ru-RU" dirty="0" smtClean="0">
                <a:latin typeface="Times New Roman"/>
                <a:cs typeface="Times New Roman"/>
              </a:rPr>
              <a:t>Азия – значительно чаще дистальный рак (лучше результаты лечения и прогноз!)</a:t>
            </a:r>
            <a:endParaRPr lang="ru-RU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FFFF00"/>
                </a:solidFill>
                <a:latin typeface="Times New Roman"/>
                <a:cs typeface="Times New Roman"/>
              </a:rPr>
              <a:t>Эпидемиология рака желудка в Европе</a:t>
            </a:r>
            <a:endParaRPr lang="ru-RU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latin typeface="Times New Roman"/>
                <a:cs typeface="Times New Roman"/>
              </a:rPr>
              <a:t>2006г.  - 159 900 новых случаев и 118 200 смертей, что занимает четвертое и пятое места в структуре заболеваемости и смертности соответственно. </a:t>
            </a:r>
          </a:p>
          <a:p>
            <a:pPr>
              <a:defRPr/>
            </a:pPr>
            <a:r>
              <a:rPr lang="ru-RU" dirty="0" smtClean="0">
                <a:latin typeface="Times New Roman"/>
                <a:cs typeface="Times New Roman"/>
              </a:rPr>
              <a:t>Мужчины болеют в 1,5 раза чаще женщин, пик заболеваемости  приходится на возраст 60-70 лет. </a:t>
            </a:r>
            <a:endParaRPr lang="ru-RU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44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125538"/>
            <a:ext cx="8713788" cy="5543550"/>
          </a:xfrm>
          <a:noFill/>
        </p:spPr>
      </p:pic>
      <p:sp>
        <p:nvSpPr>
          <p:cNvPr id="445443" name="Text Box 7"/>
          <p:cNvSpPr txBox="1">
            <a:spLocks noChangeArrowheads="1"/>
          </p:cNvSpPr>
          <p:nvPr/>
        </p:nvSpPr>
        <p:spPr bwMode="auto">
          <a:xfrm>
            <a:off x="179388" y="188913"/>
            <a:ext cx="8785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>
                <a:solidFill>
                  <a:schemeClr val="tx2"/>
                </a:solidFill>
              </a:rPr>
              <a:t>Прирост стандартизированных показателей заболеваемости злокачественными новообразованиями (%%)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4"/>
          <p:cNvSpPr>
            <a:spLocks noChangeArrowheads="1"/>
          </p:cNvSpPr>
          <p:nvPr/>
        </p:nvSpPr>
        <p:spPr bwMode="auto">
          <a:xfrm>
            <a:off x="179388" y="0"/>
            <a:ext cx="87137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СРАВНИТЕЛЬНАЯ ОЦЕНКА РАЗЛИЧНЫХ ФАКТОРОВ, ВЛИЮЩИХ НА ЗАБОЛЕВАЕМОСТЬ РАКОМ</a:t>
            </a:r>
            <a:endParaRPr lang="ru-RU" altLang="ru-RU" sz="2400"/>
          </a:p>
        </p:txBody>
      </p:sp>
      <p:graphicFrame>
        <p:nvGraphicFramePr>
          <p:cNvPr id="47245" name="Group 141"/>
          <p:cNvGraphicFramePr>
            <a:graphicFrameLocks noGrp="1"/>
          </p:cNvGraphicFramePr>
          <p:nvPr>
            <p:ph/>
          </p:nvPr>
        </p:nvGraphicFramePr>
        <p:xfrm>
          <a:off x="395288" y="981075"/>
          <a:ext cx="8435975" cy="5446714"/>
        </p:xfrm>
        <a:graphic>
          <a:graphicData uri="http://schemas.openxmlformats.org/drawingml/2006/table">
            <a:tbl>
              <a:tblPr/>
              <a:tblGrid>
                <a:gridCol w="6059487"/>
                <a:gridCol w="2376488"/>
              </a:tblGrid>
              <a:tr h="9144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Фактор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%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отношения к общей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заболеваемости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Питание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35%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Табак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30%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Половые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отношения и репродукция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10%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Инсоляция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5%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Ионизирующее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излучение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3,5%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Профессиональный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рак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3,5%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Загрязнение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окружающей среды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3,5%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Наследственные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опухоли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2,3%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34A9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Алкоголь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2,0%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5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201169" tIns="914112" rIns="2109123" bIns="457056" anchor="ctr">
            <a:spAutoFit/>
          </a:bodyPr>
          <a:lstStyle/>
          <a:p>
            <a:endParaRPr lang="ru-RU" altLang="ru-RU"/>
          </a:p>
        </p:txBody>
      </p:sp>
      <p:pic>
        <p:nvPicPr>
          <p:cNvPr id="44749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549275"/>
            <a:ext cx="324802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7492" name="Rectangle 6"/>
          <p:cNvSpPr>
            <a:spLocks noChangeArrowheads="1"/>
          </p:cNvSpPr>
          <p:nvPr/>
        </p:nvSpPr>
        <p:spPr bwMode="auto">
          <a:xfrm>
            <a:off x="2700338" y="5318125"/>
            <a:ext cx="2808287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ru-RU" sz="260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Johannes Fibiger </a:t>
            </a:r>
            <a:r>
              <a:rPr lang="ru-RU" altLang="ru-RU" sz="260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1867- 1928</a:t>
            </a:r>
            <a:endParaRPr lang="ru-RU" altLang="ru-RU" sz="1000" b="1">
              <a:cs typeface="Times New Roman" pitchFamily="18" charset="0"/>
            </a:endParaRPr>
          </a:p>
          <a:p>
            <a:pPr algn="ctr" eaLnBrk="0" hangingPunct="0"/>
            <a:r>
              <a:rPr lang="ru-RU" altLang="ru-RU" sz="1000" b="1">
                <a:cs typeface="Times New Roman" pitchFamily="18" charset="0"/>
              </a:rPr>
              <a:t/>
            </a:r>
            <a:br>
              <a:rPr lang="ru-RU" altLang="ru-RU" sz="1000" b="1">
                <a:cs typeface="Times New Roman" pitchFamily="18" charset="0"/>
              </a:rPr>
            </a:br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ru-RU" altLang="ru-RU" sz="4000" smtClean="0"/>
              <a:t>Биография</a:t>
            </a:r>
          </a:p>
        </p:txBody>
      </p:sp>
      <p:sp>
        <p:nvSpPr>
          <p:cNvPr id="44851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1800" b="1" smtClean="0"/>
              <a:t>Род. 23 апреля 1867 в Силькеборге, Дания.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/>
              <a:t>Изучал бактериологию под руководством Р.Коха и Э.фон Беринга, работал совместно с Карлом   Саломонсеном в Копенгагенском университет.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/>
              <a:t>Докторская диссертация по бактериологии дифтерии была завершена в 1895 году, а в 1900 году – профессор патанатомии университета.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/>
              <a:t>Внедрил сыворотку Беринга для лечения дифтерии в Дании и исследовал взаимосвязь между вспышками туберкулеза у коров и и распространение этого заболевания у человека.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ru-RU" sz="1800" b="1" smtClean="0"/>
              <a:t>T</a:t>
            </a:r>
            <a:r>
              <a:rPr lang="ru-RU" altLang="ru-RU" sz="1800" b="1" smtClean="0"/>
              <a:t>уберкулез крыс и рак желудка с </a:t>
            </a:r>
            <a:r>
              <a:rPr lang="en-US" altLang="ru-RU" sz="1800" b="1" smtClean="0"/>
              <a:t>Spiroptera neoplastica (Gongylonema neoplasticum).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/>
              <a:t>В 20-е годы проводит сравнительное экспериментальное исследование рака, вызванного каменноугольной смолой, </a:t>
            </a:r>
            <a:r>
              <a:rPr lang="en-US" altLang="ru-RU" sz="1800" b="1" smtClean="0"/>
              <a:t>Spiroptera neoplastica</a:t>
            </a:r>
            <a:r>
              <a:rPr lang="ru-RU" altLang="ru-RU" sz="1800" b="1" smtClean="0"/>
              <a:t> и клиническими проявлениями.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/>
              <a:t>Сочетание внешних влияний с генетической не общей, а органной предрасположенностью к раку.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/>
              <a:t>Нобелевская премия по медицине и физиологии за 1926 год.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/>
              <a:t>«Впервые стало возможным добиться экспериментального превращения нормальных клеток в злокачественные клетки раковых опухолей. Тем самым было убедительно показано не то, что рак всегда вызывается червями, а то, что его могут провоцировать внешние воздействия» (В. Вернштедт).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/>
              <a:t>Умер в Копенгагене 30 января 1928 года от рака прямой кишки.</a:t>
            </a:r>
          </a:p>
          <a:p>
            <a:pPr eaLnBrk="1" hangingPunct="1">
              <a:lnSpc>
                <a:spcPct val="80000"/>
              </a:lnSpc>
            </a:pPr>
            <a:endParaRPr lang="ru-RU" altLang="ru-RU" sz="1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450"/>
            <a:ext cx="7467600" cy="5334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Этиология</a:t>
            </a:r>
            <a:endParaRPr lang="ru-RU" sz="36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0947" name="Text Box 3"/>
          <p:cNvSpPr txBox="1">
            <a:spLocks noChangeArrowheads="1"/>
          </p:cNvSpPr>
          <p:nvPr/>
        </p:nvSpPr>
        <p:spPr bwMode="auto">
          <a:xfrm>
            <a:off x="179388" y="620713"/>
            <a:ext cx="8820150" cy="62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i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А. Пищевые факторы риска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Избыточное потребление поваренной соли и нитратов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Недостаток витаминов А и С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Потребление копченых, маринованных и вяленых продуктов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Сохранение пищи без использования холодильника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Качество питьевой воды</a:t>
            </a:r>
          </a:p>
          <a:p>
            <a:pPr>
              <a:defRPr/>
            </a:pPr>
            <a:endParaRPr lang="ru-RU" sz="24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r>
              <a:rPr lang="ru-RU" sz="2400" b="1" i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Б. Факторы внешней среды и образа жизни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Профессиональные вредности (производство резины, угля)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Курение табака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Ионизирующее излучение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Резекция желудка в анамнезе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Ожирение</a:t>
            </a:r>
          </a:p>
          <a:p>
            <a:pPr>
              <a:defRPr/>
            </a:pPr>
            <a:r>
              <a:rPr lang="ru-RU" sz="2400" dirty="0">
                <a:solidFill>
                  <a:srgbClr val="CCECFF"/>
                </a:solidFill>
                <a:latin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2400" b="1" i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</a:t>
            </a:r>
            <a:r>
              <a:rPr lang="en-US" sz="2400" b="1" i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 </a:t>
            </a:r>
            <a:r>
              <a:rPr lang="ru-RU" sz="2400" b="1" i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Инфекционные факторы</a:t>
            </a:r>
          </a:p>
          <a:p>
            <a:pPr marL="342900" indent="-342900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2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Helicobacter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2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pylori</a:t>
            </a:r>
            <a:endParaRPr lang="ru-RU" sz="22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342900" indent="-342900"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2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Epstein-Barr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2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virus</a:t>
            </a:r>
            <a:endParaRPr lang="ru-RU" sz="22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450"/>
            <a:ext cx="7467600" cy="5334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Этиология</a:t>
            </a:r>
            <a:endParaRPr lang="ru-RU" sz="36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2995" name="Text Box 3"/>
          <p:cNvSpPr txBox="1">
            <a:spLocks noChangeArrowheads="1"/>
          </p:cNvSpPr>
          <p:nvPr/>
        </p:nvSpPr>
        <p:spPr bwMode="auto">
          <a:xfrm>
            <a:off x="179388" y="620713"/>
            <a:ext cx="8820150" cy="578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200" b="1" i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Г. Генетические факторы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Группа крови А</a:t>
            </a:r>
            <a:r>
              <a:rPr lang="en-US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(II)</a:t>
            </a:r>
            <a:endParaRPr lang="ru-RU" sz="20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Пернициозная анемия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Семейный рак желудка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Синдром наследственного рака желудка диффузного типа (</a:t>
            </a:r>
            <a:r>
              <a:rPr lang="en-US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HDGC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).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Наследственный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неполипозный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колоректальный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рак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Синдром </a:t>
            </a:r>
            <a:r>
              <a:rPr lang="en-US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Li </a:t>
            </a:r>
            <a:r>
              <a:rPr lang="en-US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Fraumeni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(синдром наследственного рака)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Наследственные синдромы, сопровождающиеся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полипозом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желудочно-кишечного тракта: семейный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аденоматозный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полипоз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толстой кишки, синдром </a:t>
            </a:r>
            <a:r>
              <a:rPr lang="en-US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Gardner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синдром </a:t>
            </a:r>
            <a:r>
              <a:rPr lang="en-US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Peutz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en-US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Jeghers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семейный ювенильный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полипоз</a:t>
            </a:r>
            <a:endParaRPr lang="ru-RU" sz="20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endParaRPr lang="ru-RU" sz="2200" b="1" i="1" u="sng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r>
              <a:rPr lang="ru-RU" sz="2200" b="1" i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Д. Предраковые заболевания и изменения слизистой желудка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Аденоматозные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полипы желудка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Хронический атрофический гастрит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Болезнь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Менетрие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(гиперпластический гастрит)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Пищевод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Барретта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гастро-эзофагеальный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рефлюкс 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Дисплазия желудочного эпителия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Кишечная метаплазия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Этиологические факторы рака желудка</a:t>
            </a:r>
            <a:r>
              <a:rPr lang="en-US" altLang="ru-RU" sz="3600" smtClean="0"/>
              <a:t/>
            </a:r>
            <a:br>
              <a:rPr lang="en-US" altLang="ru-RU" sz="3600" smtClean="0"/>
            </a:br>
            <a:endParaRPr lang="ru-RU" altLang="ru-RU" sz="3600" smtClean="0"/>
          </a:p>
        </p:txBody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Питание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Рефлюкс желчи</a:t>
            </a:r>
          </a:p>
          <a:p>
            <a:pPr eaLnBrk="1" hangingPunct="1">
              <a:lnSpc>
                <a:spcPct val="80000"/>
              </a:lnSpc>
            </a:pPr>
            <a:r>
              <a:rPr lang="en-US" altLang="ru-RU" sz="2800" smtClean="0"/>
              <a:t>Helicobacter pylori</a:t>
            </a:r>
            <a:endParaRPr lang="ru-RU" altLang="ru-RU" sz="28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Генетические нарушения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Факторы риска - экзогенные источники</a:t>
            </a:r>
            <a:br>
              <a:rPr lang="ru-RU" altLang="ru-RU" sz="2800" smtClean="0"/>
            </a:br>
            <a:r>
              <a:rPr lang="ru-RU" altLang="ru-RU" sz="2800" smtClean="0"/>
              <a:t>нитратов и нитритов, эндогенное образование нитратов, повышенное потребление соли, хранение пищевых продуктов, алкоголь.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Защитные факторы - антиоксиданты и бета-каротин.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/>
            <a:r>
              <a:rPr lang="ru-RU" altLang="ru-RU" sz="4000" smtClean="0"/>
              <a:t>Динамика смертности от рака желудка (все население)</a:t>
            </a:r>
          </a:p>
        </p:txBody>
      </p:sp>
      <p:pic>
        <p:nvPicPr>
          <p:cNvPr id="454659" name="Picture 4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700213"/>
            <a:ext cx="8353425" cy="49831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en-US" altLang="ru-RU" sz="4000" smtClean="0"/>
              <a:t>Helicobacter pylori</a:t>
            </a:r>
            <a:endParaRPr lang="ru-RU" altLang="ru-RU" sz="4000" smtClean="0"/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Этиологический фактор некоторых форм гастритов (гиперацидного и гипоацидного)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Патогенетическая связь с язвенной болезнью 12-перстной кишки, аденокарциномой и </a:t>
            </a:r>
            <a:r>
              <a:rPr lang="en-US" altLang="ru-RU" sz="2800" smtClean="0"/>
              <a:t>MALT</a:t>
            </a:r>
            <a:r>
              <a:rPr lang="ru-RU" altLang="ru-RU" sz="2800" smtClean="0"/>
              <a:t>- лимфомой желудка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Ген </a:t>
            </a:r>
            <a:r>
              <a:rPr lang="ru-RU" altLang="ru-RU" sz="2800" i="1" smtClean="0"/>
              <a:t>Са</a:t>
            </a:r>
            <a:r>
              <a:rPr lang="en-US" altLang="ru-RU" sz="2800" i="1" smtClean="0"/>
              <a:t>g</a:t>
            </a:r>
            <a:r>
              <a:rPr lang="ru-RU" altLang="ru-RU" sz="2800" i="1" smtClean="0"/>
              <a:t>А</a:t>
            </a:r>
            <a:endParaRPr lang="ru-RU" altLang="ru-RU" sz="2800" smtClean="0"/>
          </a:p>
          <a:p>
            <a:pPr eaLnBrk="1" hangingPunct="1">
              <a:lnSpc>
                <a:spcPct val="90000"/>
              </a:lnSpc>
            </a:pPr>
            <a:r>
              <a:rPr lang="ru-RU" altLang="ru-RU" sz="2400" b="1" i="1" u="sng" smtClean="0"/>
              <a:t>Вакуолизирующий токсин</a:t>
            </a:r>
            <a:r>
              <a:rPr lang="ru-RU" altLang="ru-RU" sz="2400" b="1" smtClean="0"/>
              <a:t> (</a:t>
            </a:r>
            <a:r>
              <a:rPr lang="en-US" altLang="ru-RU" sz="2400" b="1" i="1" smtClean="0"/>
              <a:t>vac-A</a:t>
            </a:r>
            <a:r>
              <a:rPr lang="en-US" altLang="ru-RU" sz="2400" b="1" smtClean="0"/>
              <a:t>) - 50-60% </a:t>
            </a:r>
            <a:r>
              <a:rPr lang="ru-RU" altLang="ru-RU" sz="2400" smtClean="0"/>
              <a:t>(выключение ионтранспортирующих АТФ-аз)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Активация </a:t>
            </a:r>
            <a:r>
              <a:rPr lang="en-US" altLang="ru-RU" sz="2400" smtClean="0"/>
              <a:t>EGF,</a:t>
            </a:r>
            <a:r>
              <a:rPr lang="ru-RU" altLang="ru-RU" sz="2400" smtClean="0"/>
              <a:t> </a:t>
            </a:r>
            <a:r>
              <a:rPr lang="en-US" altLang="ru-RU" sz="2400" smtClean="0"/>
              <a:t>HB-EGF, VEGF</a:t>
            </a:r>
            <a:endParaRPr lang="ru-RU" altLang="ru-RU" sz="2400" smtClean="0"/>
          </a:p>
          <a:p>
            <a:pPr eaLnBrk="1" hangingPunct="1">
              <a:lnSpc>
                <a:spcPct val="90000"/>
              </a:lnSpc>
            </a:pPr>
            <a:r>
              <a:rPr lang="ru-RU" altLang="ru-RU" sz="2400" b="1" i="1" u="sng" smtClean="0"/>
              <a:t>Алкоголь-дегидрогеназа</a:t>
            </a:r>
            <a:r>
              <a:rPr lang="ru-RU" altLang="ru-RU" sz="2400" b="1" smtClean="0"/>
              <a:t> – </a:t>
            </a:r>
            <a:r>
              <a:rPr lang="ru-RU" altLang="ru-RU" sz="2400" smtClean="0"/>
              <a:t>ацетальадельгид –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/>
              <a:t>    перекисное окисление липидов – повреждение ДНК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i="1" u="sng" smtClean="0"/>
              <a:t>Муколитические ферменты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smtClean="0"/>
              <a:t>Helicobacter pylori</a:t>
            </a:r>
            <a:endParaRPr lang="ru-RU" altLang="ru-RU" smtClean="0"/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929687" cy="50688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2400" b="1" i="1" u="sng" smtClean="0"/>
              <a:t>Терапия </a:t>
            </a:r>
            <a:r>
              <a:rPr lang="en-US" altLang="ru-RU" sz="2400" b="1" i="1" u="sng" smtClean="0"/>
              <a:t>I</a:t>
            </a:r>
            <a:r>
              <a:rPr lang="ru-RU" altLang="ru-RU" sz="2400" b="1" i="1" u="sng" smtClean="0"/>
              <a:t> линии –  в течение 7-14 дней</a:t>
            </a:r>
            <a:r>
              <a:rPr lang="en-US" altLang="ru-RU" sz="2400" b="1" i="1" u="sng" smtClean="0"/>
              <a:t> </a:t>
            </a:r>
            <a:r>
              <a:rPr lang="ru-RU" altLang="ru-RU" sz="2400" b="1" i="1" u="sng" smtClean="0"/>
              <a:t>:</a:t>
            </a:r>
          </a:p>
          <a:p>
            <a:pPr algn="ctr" eaLnBrk="1" hangingPunct="1">
              <a:buFontTx/>
              <a:buNone/>
            </a:pPr>
            <a:endParaRPr lang="ru-RU" altLang="ru-RU" sz="1200" smtClean="0"/>
          </a:p>
          <a:p>
            <a:pPr eaLnBrk="1" hangingPunct="1">
              <a:buFont typeface="Arial" charset="0"/>
              <a:buAutoNum type="romanUcPeriod"/>
            </a:pPr>
            <a:r>
              <a:rPr lang="ru-RU" altLang="ru-RU" sz="2000" b="1" i="1" u="sng" smtClean="0"/>
              <a:t>ИПП</a:t>
            </a:r>
            <a:r>
              <a:rPr lang="ru-RU" altLang="ru-RU" sz="2000" b="1" i="1" smtClean="0"/>
              <a:t>: </a:t>
            </a:r>
            <a:r>
              <a:rPr lang="ru-RU" altLang="ru-RU" sz="1800" b="1" smtClean="0"/>
              <a:t>Омепразол</a:t>
            </a:r>
            <a:r>
              <a:rPr lang="ru-RU" altLang="ru-RU" sz="2000" smtClean="0"/>
              <a:t> (</a:t>
            </a:r>
            <a:r>
              <a:rPr lang="ru-RU" altLang="ru-RU" sz="1800" b="1" i="1" smtClean="0"/>
              <a:t>Ультоп, Рабепразол, Эзомепразол</a:t>
            </a:r>
            <a:r>
              <a:rPr lang="ru-RU" altLang="ru-RU" sz="2000" smtClean="0"/>
              <a:t>) 20 мг х 2 р в день; </a:t>
            </a:r>
            <a:r>
              <a:rPr lang="ru-RU" altLang="ru-RU" sz="2000" b="1" i="1" u="sng" smtClean="0"/>
              <a:t>или</a:t>
            </a:r>
            <a:r>
              <a:rPr lang="ru-RU" altLang="ru-RU" sz="2000" smtClean="0"/>
              <a:t> </a:t>
            </a:r>
            <a:r>
              <a:rPr lang="ru-RU" altLang="ru-RU" sz="2000" b="1" smtClean="0"/>
              <a:t>Лансопразол</a:t>
            </a:r>
            <a:r>
              <a:rPr lang="ru-RU" altLang="ru-RU" sz="2000" smtClean="0"/>
              <a:t> 30 мг х 2 р в день; </a:t>
            </a:r>
            <a:r>
              <a:rPr lang="ru-RU" altLang="ru-RU" sz="2000" b="1" i="1" u="sng" smtClean="0"/>
              <a:t>или</a:t>
            </a:r>
            <a:r>
              <a:rPr lang="ru-RU" altLang="ru-RU" sz="2000" b="1" i="1" smtClean="0"/>
              <a:t> </a:t>
            </a:r>
            <a:r>
              <a:rPr lang="ru-RU" altLang="ru-RU" sz="2000" b="1" smtClean="0"/>
              <a:t> Эзомепразол</a:t>
            </a:r>
            <a:r>
              <a:rPr lang="ru-RU" altLang="ru-RU" sz="2000" smtClean="0"/>
              <a:t> 40 мг х 2 р в день</a:t>
            </a:r>
          </a:p>
          <a:p>
            <a:pPr eaLnBrk="1" hangingPunct="1">
              <a:lnSpc>
                <a:spcPct val="150000"/>
              </a:lnSpc>
              <a:spcAft>
                <a:spcPts val="1200"/>
              </a:spcAft>
              <a:buFont typeface="Arial" charset="0"/>
              <a:buAutoNum type="romanUcPeriod"/>
            </a:pPr>
            <a:r>
              <a:rPr lang="ru-RU" altLang="ru-RU" sz="2000" b="1" smtClean="0"/>
              <a:t>Кларитромицин</a:t>
            </a:r>
            <a:r>
              <a:rPr lang="ru-RU" altLang="ru-RU" sz="2000" smtClean="0"/>
              <a:t> (</a:t>
            </a:r>
            <a:r>
              <a:rPr lang="ru-RU" altLang="ru-RU" sz="1800" b="1" i="1" smtClean="0"/>
              <a:t>Фромилид</a:t>
            </a:r>
            <a:r>
              <a:rPr lang="ru-RU" altLang="ru-RU" sz="2000" smtClean="0"/>
              <a:t>) 500 мг х2 р/ день</a:t>
            </a:r>
          </a:p>
          <a:p>
            <a:pPr eaLnBrk="1" hangingPunct="1">
              <a:lnSpc>
                <a:spcPct val="150000"/>
              </a:lnSpc>
              <a:spcAft>
                <a:spcPts val="1200"/>
              </a:spcAft>
              <a:buFont typeface="Arial" charset="0"/>
              <a:buAutoNum type="romanUcPeriod"/>
            </a:pPr>
            <a:r>
              <a:rPr lang="ru-RU" altLang="ru-RU" sz="2000" b="1" smtClean="0"/>
              <a:t>Амоксициллин</a:t>
            </a:r>
            <a:r>
              <a:rPr lang="ru-RU" altLang="ru-RU" sz="2000" smtClean="0"/>
              <a:t> (</a:t>
            </a:r>
            <a:r>
              <a:rPr lang="ru-RU" altLang="ru-RU" sz="1800" b="1" i="1" smtClean="0"/>
              <a:t>Хиконцил</a:t>
            </a:r>
            <a:r>
              <a:rPr lang="ru-RU" altLang="ru-RU" sz="2000" smtClean="0"/>
              <a:t>) 1000 мг х 2 р/ день</a:t>
            </a:r>
          </a:p>
          <a:p>
            <a:pPr eaLnBrk="1" hangingPunct="1">
              <a:buFontTx/>
              <a:buNone/>
            </a:pPr>
            <a:r>
              <a:rPr lang="en-US" altLang="ru-RU" sz="1600" b="1" i="1" smtClean="0"/>
              <a:t>N.B.:</a:t>
            </a:r>
          </a:p>
          <a:p>
            <a:pPr eaLnBrk="1" hangingPunct="1">
              <a:buFont typeface="Arial" charset="0"/>
              <a:buAutoNum type="arabicParenR"/>
            </a:pPr>
            <a:r>
              <a:rPr lang="ru-RU" altLang="ru-RU" sz="1600" b="1" i="1" smtClean="0"/>
              <a:t>При повышенной чувствительности к пенициллиновым антибиотикам – можно заменить метронидазолом или сразу назначить квадротерапию</a:t>
            </a:r>
          </a:p>
          <a:p>
            <a:pPr eaLnBrk="1" hangingPunct="1">
              <a:buFont typeface="Arial" charset="0"/>
              <a:buAutoNum type="arabicParenR"/>
            </a:pPr>
            <a:r>
              <a:rPr lang="ru-RU" altLang="ru-RU" sz="1600" b="1" i="1" smtClean="0"/>
              <a:t>Эффективность схем лечения </a:t>
            </a:r>
            <a:r>
              <a:rPr lang="en-US" altLang="ru-RU" sz="1600" b="1" i="1" smtClean="0"/>
              <a:t>I</a:t>
            </a:r>
            <a:r>
              <a:rPr lang="ru-RU" altLang="ru-RU" sz="1600" b="1" i="1" smtClean="0"/>
              <a:t> линии превышает 80%.</a:t>
            </a:r>
          </a:p>
          <a:p>
            <a:pPr>
              <a:buFontTx/>
              <a:buAutoNum type="arabicParenR"/>
            </a:pPr>
            <a:r>
              <a:rPr lang="ru-RU" altLang="ru-RU" sz="1600" b="1" i="1" smtClean="0"/>
              <a:t>Эффективность лечения проверяется дыхательным тестом с </a:t>
            </a:r>
            <a:r>
              <a:rPr lang="ru-RU" altLang="ru-RU" sz="1800" b="1" baseline="3000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13</a:t>
            </a:r>
            <a:r>
              <a:rPr lang="ru-RU" altLang="ru-RU" sz="1800" b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СО(</a:t>
            </a:r>
            <a:r>
              <a:rPr lang="en-US" altLang="ru-RU" sz="1800" b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NH)</a:t>
            </a:r>
            <a:r>
              <a:rPr lang="en-US" altLang="ru-RU" sz="1800" b="1" baseline="-2500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en-US" altLang="ru-RU" sz="1800" b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ru-RU" altLang="ru-RU" sz="1800" b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через 4 недели после лечения антибиотиками или через две недели после ИПП.</a:t>
            </a:r>
            <a:r>
              <a:rPr lang="en-US" altLang="ru-RU" sz="1600" b="1" i="1" smtClean="0">
                <a:solidFill>
                  <a:srgbClr val="000000"/>
                </a:solidFill>
              </a:rPr>
              <a:t> </a:t>
            </a:r>
            <a:endParaRPr lang="en-US" altLang="ru-RU" sz="2000" b="1" baseline="-2500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Tx/>
              <a:buNone/>
            </a:pPr>
            <a:endParaRPr lang="ru-RU" altLang="ru-RU" sz="1100" b="1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buFont typeface="Arial" charset="0"/>
              <a:buAutoNum type="arabicParenR"/>
            </a:pPr>
            <a:endParaRPr lang="ru-RU" altLang="ru-RU" sz="10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smtClean="0"/>
              <a:t>Helicobacter pylori</a:t>
            </a:r>
            <a:endParaRPr lang="ru-RU" altLang="ru-RU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929687" cy="506888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altLang="ru-RU" sz="2400" b="1" i="1" u="sng" dirty="0" smtClean="0"/>
              <a:t>Терапия </a:t>
            </a:r>
            <a:r>
              <a:rPr lang="en-US" altLang="ru-RU" sz="2400" b="1" i="1" u="sng" dirty="0" smtClean="0"/>
              <a:t>II</a:t>
            </a:r>
            <a:r>
              <a:rPr lang="ru-RU" altLang="ru-RU" sz="2400" b="1" i="1" u="sng" dirty="0" smtClean="0"/>
              <a:t> линии</a:t>
            </a:r>
            <a:r>
              <a:rPr lang="ru-RU" altLang="ru-RU" sz="2400" b="1" i="1" dirty="0" smtClean="0"/>
              <a:t> –  к в а д р о т е р а п и я:</a:t>
            </a:r>
          </a:p>
          <a:p>
            <a:pPr algn="ctr" eaLnBrk="1" hangingPunct="1">
              <a:buFontTx/>
              <a:buNone/>
              <a:defRPr/>
            </a:pPr>
            <a:endParaRPr lang="ru-RU" altLang="ru-RU" sz="1200" dirty="0" smtClean="0"/>
          </a:p>
          <a:p>
            <a:pPr marL="571500" indent="-571500" eaLnBrk="1" hangingPunct="1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ru-RU" altLang="ru-RU" sz="2000" b="1" dirty="0" smtClean="0"/>
              <a:t>Висмут </a:t>
            </a:r>
            <a:r>
              <a:rPr lang="ru-RU" altLang="ru-RU" sz="2000" b="1" dirty="0" err="1" smtClean="0"/>
              <a:t>субсалицилат</a:t>
            </a:r>
            <a:r>
              <a:rPr lang="ru-RU" altLang="ru-RU" sz="2000" b="1" dirty="0" smtClean="0"/>
              <a:t> или </a:t>
            </a:r>
            <a:r>
              <a:rPr lang="ru-RU" altLang="ru-RU" sz="2000" b="1" dirty="0" err="1" smtClean="0"/>
              <a:t>субцитрат</a:t>
            </a:r>
            <a:r>
              <a:rPr lang="ru-RU" altLang="ru-RU" sz="2000" b="1" dirty="0" smtClean="0"/>
              <a:t> </a:t>
            </a:r>
            <a:r>
              <a:rPr lang="ru-RU" altLang="ru-RU" sz="2000" dirty="0" smtClean="0"/>
              <a:t>1 табл. х 4 р</a:t>
            </a:r>
            <a:r>
              <a:rPr lang="en-US" altLang="ru-RU" sz="2000" dirty="0" smtClean="0"/>
              <a:t>/</a:t>
            </a:r>
            <a:r>
              <a:rPr lang="ru-RU" altLang="ru-RU" sz="2000" dirty="0" smtClean="0"/>
              <a:t> день</a:t>
            </a:r>
          </a:p>
          <a:p>
            <a:pPr marL="571500" indent="-571500" eaLnBrk="1" hangingPunct="1">
              <a:spcAft>
                <a:spcPts val="0"/>
              </a:spcAft>
              <a:buFont typeface="+mj-lt"/>
              <a:buAutoNum type="romanUcPeriod"/>
              <a:defRPr/>
            </a:pPr>
            <a:endParaRPr lang="ru-RU" altLang="ru-RU" sz="2000" b="1" i="1" u="sng" dirty="0" smtClean="0">
              <a:solidFill>
                <a:srgbClr val="000000"/>
              </a:solidFill>
            </a:endParaRPr>
          </a:p>
          <a:p>
            <a:pPr marL="571500" indent="-571500" eaLnBrk="1" hangingPunct="1">
              <a:spcAft>
                <a:spcPts val="0"/>
              </a:spcAft>
              <a:buFont typeface="+mj-lt"/>
              <a:buAutoNum type="romanUcPeriod"/>
              <a:defRPr/>
            </a:pPr>
            <a:r>
              <a:rPr lang="ru-RU" altLang="ru-RU" sz="2000" b="1" i="1" u="sng" dirty="0" smtClean="0">
                <a:solidFill>
                  <a:srgbClr val="000000"/>
                </a:solidFill>
              </a:rPr>
              <a:t>ИПП</a:t>
            </a:r>
            <a:r>
              <a:rPr lang="ru-RU" altLang="ru-RU" sz="2000" b="1" i="1" dirty="0">
                <a:solidFill>
                  <a:srgbClr val="000000"/>
                </a:solidFill>
              </a:rPr>
              <a:t>: </a:t>
            </a:r>
            <a:r>
              <a:rPr lang="ru-RU" altLang="ru-RU" sz="1800" b="1" dirty="0" err="1">
                <a:solidFill>
                  <a:srgbClr val="000000"/>
                </a:solidFill>
              </a:rPr>
              <a:t>Омепразол</a:t>
            </a:r>
            <a:r>
              <a:rPr lang="ru-RU" altLang="ru-RU" sz="2000" dirty="0">
                <a:solidFill>
                  <a:srgbClr val="000000"/>
                </a:solidFill>
              </a:rPr>
              <a:t> (</a:t>
            </a:r>
            <a:r>
              <a:rPr lang="ru-RU" altLang="ru-RU" sz="1800" b="1" i="1" dirty="0" err="1">
                <a:solidFill>
                  <a:srgbClr val="000000"/>
                </a:solidFill>
              </a:rPr>
              <a:t>Ультоп</a:t>
            </a:r>
            <a:r>
              <a:rPr lang="ru-RU" altLang="ru-RU" sz="1800" b="1" i="1" dirty="0">
                <a:solidFill>
                  <a:srgbClr val="000000"/>
                </a:solidFill>
              </a:rPr>
              <a:t>, </a:t>
            </a:r>
            <a:r>
              <a:rPr lang="ru-RU" altLang="ru-RU" sz="1800" b="1" i="1" dirty="0" err="1">
                <a:solidFill>
                  <a:srgbClr val="000000"/>
                </a:solidFill>
              </a:rPr>
              <a:t>Рабепразол</a:t>
            </a:r>
            <a:r>
              <a:rPr lang="ru-RU" altLang="ru-RU" sz="1800" b="1" i="1" dirty="0">
                <a:solidFill>
                  <a:srgbClr val="000000"/>
                </a:solidFill>
              </a:rPr>
              <a:t>, </a:t>
            </a:r>
            <a:r>
              <a:rPr lang="ru-RU" altLang="ru-RU" sz="1800" b="1" i="1" dirty="0" err="1">
                <a:solidFill>
                  <a:srgbClr val="000000"/>
                </a:solidFill>
              </a:rPr>
              <a:t>Эзомепразол</a:t>
            </a:r>
            <a:r>
              <a:rPr lang="ru-RU" altLang="ru-RU" sz="2000" dirty="0">
                <a:solidFill>
                  <a:srgbClr val="000000"/>
                </a:solidFill>
              </a:rPr>
              <a:t>) 20 мг х 2 р в день; </a:t>
            </a:r>
            <a:r>
              <a:rPr lang="ru-RU" altLang="ru-RU" sz="2000" b="1" i="1" u="sng" dirty="0">
                <a:solidFill>
                  <a:srgbClr val="000000"/>
                </a:solidFill>
              </a:rPr>
              <a:t>или</a:t>
            </a:r>
            <a:r>
              <a:rPr lang="ru-RU" altLang="ru-RU" sz="2000" dirty="0">
                <a:solidFill>
                  <a:srgbClr val="000000"/>
                </a:solidFill>
              </a:rPr>
              <a:t> </a:t>
            </a:r>
            <a:r>
              <a:rPr lang="ru-RU" altLang="ru-RU" sz="2000" b="1" dirty="0" err="1">
                <a:solidFill>
                  <a:srgbClr val="000000"/>
                </a:solidFill>
              </a:rPr>
              <a:t>Лансопразол</a:t>
            </a:r>
            <a:r>
              <a:rPr lang="ru-RU" altLang="ru-RU" sz="2000" dirty="0">
                <a:solidFill>
                  <a:srgbClr val="000000"/>
                </a:solidFill>
              </a:rPr>
              <a:t> 30 мг х 2 р в день; </a:t>
            </a:r>
            <a:r>
              <a:rPr lang="ru-RU" altLang="ru-RU" sz="2000" b="1" i="1" u="sng" dirty="0">
                <a:solidFill>
                  <a:srgbClr val="000000"/>
                </a:solidFill>
              </a:rPr>
              <a:t>или</a:t>
            </a:r>
            <a:r>
              <a:rPr lang="ru-RU" altLang="ru-RU" sz="2000" b="1" i="1" dirty="0">
                <a:solidFill>
                  <a:srgbClr val="000000"/>
                </a:solidFill>
              </a:rPr>
              <a:t> </a:t>
            </a:r>
            <a:r>
              <a:rPr lang="ru-RU" altLang="ru-RU" sz="2000" b="1" dirty="0">
                <a:solidFill>
                  <a:srgbClr val="000000"/>
                </a:solidFill>
              </a:rPr>
              <a:t> </a:t>
            </a:r>
            <a:r>
              <a:rPr lang="ru-RU" altLang="ru-RU" sz="2000" b="1" dirty="0" err="1">
                <a:solidFill>
                  <a:srgbClr val="000000"/>
                </a:solidFill>
              </a:rPr>
              <a:t>Эзомепразол</a:t>
            </a:r>
            <a:r>
              <a:rPr lang="ru-RU" altLang="ru-RU" sz="2000" dirty="0">
                <a:solidFill>
                  <a:srgbClr val="000000"/>
                </a:solidFill>
              </a:rPr>
              <a:t> 40 мг х 2 р в день</a:t>
            </a:r>
          </a:p>
          <a:p>
            <a:pPr marL="514350" indent="-514350" eaLnBrk="1" hangingPunct="1">
              <a:spcBef>
                <a:spcPts val="0"/>
              </a:spcBef>
              <a:spcAft>
                <a:spcPts val="1200"/>
              </a:spcAft>
              <a:buFont typeface="+mj-lt"/>
              <a:buAutoNum type="romanUcPeriod"/>
              <a:defRPr/>
            </a:pPr>
            <a:endParaRPr lang="ru-RU" altLang="ru-RU" sz="2000" b="1" dirty="0" smtClean="0"/>
          </a:p>
          <a:p>
            <a:pPr marL="514350" indent="-514350" eaLnBrk="1" hangingPunct="1">
              <a:spcBef>
                <a:spcPts val="0"/>
              </a:spcBef>
              <a:spcAft>
                <a:spcPts val="1200"/>
              </a:spcAft>
              <a:buFont typeface="+mj-lt"/>
              <a:buAutoNum type="romanUcPeriod"/>
              <a:defRPr/>
            </a:pPr>
            <a:r>
              <a:rPr lang="ru-RU" altLang="ru-RU" sz="2000" b="1" dirty="0" err="1" smtClean="0"/>
              <a:t>Метронидазол</a:t>
            </a:r>
            <a:r>
              <a:rPr lang="ru-RU" altLang="ru-RU" sz="2000" b="1" dirty="0" smtClean="0"/>
              <a:t> </a:t>
            </a:r>
            <a:r>
              <a:rPr lang="ru-RU" altLang="ru-RU" sz="2000" dirty="0" smtClean="0"/>
              <a:t>500 мг х 3 р</a:t>
            </a:r>
            <a:r>
              <a:rPr lang="en-US" altLang="ru-RU" sz="2000" dirty="0" smtClean="0"/>
              <a:t>/ </a:t>
            </a:r>
            <a:r>
              <a:rPr lang="ru-RU" altLang="ru-RU" sz="2000" dirty="0" smtClean="0"/>
              <a:t>день</a:t>
            </a:r>
          </a:p>
          <a:p>
            <a:pPr marL="514350" indent="-514350" eaLnBrk="1" hangingPunct="1">
              <a:spcBef>
                <a:spcPts val="0"/>
              </a:spcBef>
              <a:spcAft>
                <a:spcPts val="1200"/>
              </a:spcAft>
              <a:buFont typeface="+mj-lt"/>
              <a:buAutoNum type="romanUcPeriod"/>
              <a:defRPr/>
            </a:pPr>
            <a:endParaRPr lang="ru-RU" altLang="ru-RU" sz="2000" b="1" dirty="0" smtClean="0"/>
          </a:p>
          <a:p>
            <a:pPr marL="514350" indent="-514350" eaLnBrk="1" hangingPunct="1">
              <a:spcBef>
                <a:spcPts val="0"/>
              </a:spcBef>
              <a:spcAft>
                <a:spcPts val="1200"/>
              </a:spcAft>
              <a:buFont typeface="+mj-lt"/>
              <a:buAutoNum type="romanUcPeriod"/>
              <a:defRPr/>
            </a:pPr>
            <a:r>
              <a:rPr lang="ru-RU" altLang="ru-RU" sz="2000" b="1" dirty="0" smtClean="0"/>
              <a:t>Тетрациклин гидрохлорид </a:t>
            </a:r>
            <a:r>
              <a:rPr lang="ru-RU" altLang="ru-RU" sz="2000" dirty="0" smtClean="0"/>
              <a:t>500 мг х 4 р</a:t>
            </a:r>
            <a:r>
              <a:rPr lang="en-US" altLang="ru-RU" sz="2000" dirty="0" smtClean="0"/>
              <a:t>/</a:t>
            </a:r>
            <a:r>
              <a:rPr lang="ru-RU" altLang="ru-RU" sz="2000" dirty="0" smtClean="0"/>
              <a:t> день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FontTx/>
              <a:buNone/>
              <a:defRPr/>
            </a:pPr>
            <a:endParaRPr lang="ru-RU" sz="1100" b="1" dirty="0" smtClean="0">
              <a:latin typeface="Calibri"/>
              <a:ea typeface="Calibri"/>
              <a:cs typeface="Times New Roman"/>
            </a:endParaRPr>
          </a:p>
          <a:p>
            <a:pPr eaLnBrk="1" hangingPunct="1">
              <a:spcAft>
                <a:spcPts val="0"/>
              </a:spcAft>
              <a:buFont typeface="+mj-lt"/>
              <a:buAutoNum type="arabicParenR"/>
              <a:defRPr/>
            </a:pPr>
            <a:endParaRPr lang="ru-RU" altLang="ru-RU" sz="10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Наследственный рак желудка</a:t>
            </a:r>
          </a:p>
        </p:txBody>
      </p:sp>
      <p:sp>
        <p:nvSpPr>
          <p:cNvPr id="458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000" smtClean="0"/>
              <a:t>Исследование семей с наследственными формами рака желудка показало, что наследования соответствует моногенному автосомно-доминантному типу с высокой пенетрантностью (75-95%) гена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smtClean="0"/>
              <a:t>Морфологическая форма – диффузная аденокарцинома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smtClean="0"/>
              <a:t>Наследственные синдромы, при которых рак желудка развивается с повышенной частотой-семейные наследственные полипозы толстой кишки, синдромы Гарднера и Пейтца-Егерса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smtClean="0"/>
              <a:t>Синдром Линча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sz="2000" i="1" smtClean="0"/>
              <a:t>CDH1 </a:t>
            </a:r>
            <a:r>
              <a:rPr lang="en-US" altLang="ru-RU" sz="2000" smtClean="0"/>
              <a:t>– </a:t>
            </a:r>
            <a:r>
              <a:rPr lang="ru-RU" altLang="ru-RU" sz="2000" smtClean="0"/>
              <a:t>ген, ассоциированный с карциномой желудка. Располагается на хромосоме 16 и кодирует белок Е-кадхерин, который относится к адгезивным белкам, участвующим в формировании межклеточных контактов. Он также играет роль в передаче сигналов от мембраны к ядру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Молекулярный патогенез</a:t>
            </a: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Супрессоры</a:t>
            </a:r>
          </a:p>
          <a:p>
            <a:pPr eaLnBrk="1" hangingPunct="1">
              <a:buFontTx/>
              <a:buNone/>
            </a:pPr>
            <a:r>
              <a:rPr lang="ru-RU" altLang="ru-RU" sz="2400" b="1" i="1" smtClean="0"/>
              <a:t>р53</a:t>
            </a:r>
            <a:r>
              <a:rPr lang="ru-RU" altLang="ru-RU" sz="2400" smtClean="0"/>
              <a:t> – инактивация путем микромутаций или делеций соответствующего локуса хромосомы</a:t>
            </a:r>
          </a:p>
          <a:p>
            <a:pPr eaLnBrk="1" hangingPunct="1">
              <a:buFontTx/>
              <a:buNone/>
            </a:pPr>
            <a:r>
              <a:rPr lang="ru-RU" altLang="ru-RU" sz="2400" b="1" smtClean="0"/>
              <a:t>Метилирование </a:t>
            </a:r>
            <a:r>
              <a:rPr lang="ru-RU" altLang="ru-RU" sz="2400" smtClean="0"/>
              <a:t>промоторных областей супрессорных генов приводит к фенотипу микросателлитной нестабильности, угнетению экспрессии гена рецептора ретиноевой кислоты </a:t>
            </a:r>
            <a:r>
              <a:rPr lang="en-US" altLang="ru-RU" sz="2400" smtClean="0"/>
              <a:t>(</a:t>
            </a:r>
            <a:r>
              <a:rPr lang="en-US" altLang="ru-RU" sz="2400" b="1" i="1" smtClean="0"/>
              <a:t>RAR-beta</a:t>
            </a:r>
            <a:r>
              <a:rPr lang="en-US" altLang="ru-RU" sz="2400" smtClean="0"/>
              <a:t>)</a:t>
            </a:r>
            <a:r>
              <a:rPr lang="ru-RU" altLang="ru-RU" sz="2400" smtClean="0"/>
              <a:t>, регуляторов клеточного цикла, генов семейства </a:t>
            </a:r>
            <a:r>
              <a:rPr lang="en-US" altLang="ru-RU" sz="2400" b="1" i="1" smtClean="0"/>
              <a:t>RUNX</a:t>
            </a:r>
            <a:endParaRPr lang="ru-RU" altLang="ru-RU" sz="2400" smtClean="0"/>
          </a:p>
          <a:p>
            <a:pPr eaLnBrk="1" hangingPunct="1">
              <a:buFontTx/>
              <a:buNone/>
            </a:pPr>
            <a:r>
              <a:rPr lang="ru-RU" altLang="ru-RU" smtClean="0"/>
              <a:t> </a:t>
            </a:r>
            <a:r>
              <a:rPr lang="ru-RU" altLang="ru-RU" b="1" i="1" smtClean="0"/>
              <a:t>   </a:t>
            </a:r>
          </a:p>
          <a:p>
            <a:pPr eaLnBrk="1" hangingPunct="1">
              <a:buFontTx/>
              <a:buNone/>
            </a:pPr>
            <a:endParaRPr lang="ru-RU" altLang="ru-RU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Паранеопластические синдромы</a:t>
            </a:r>
          </a:p>
        </p:txBody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ru-RU" smtClean="0"/>
              <a:t>Acantosis nigricans</a:t>
            </a:r>
          </a:p>
          <a:p>
            <a:pPr eaLnBrk="1" hangingPunct="1"/>
            <a:r>
              <a:rPr lang="ru-RU" altLang="ru-RU" smtClean="0"/>
              <a:t>Полимиозит с дерматомиозитом</a:t>
            </a:r>
          </a:p>
          <a:p>
            <a:pPr eaLnBrk="1" hangingPunct="1"/>
            <a:r>
              <a:rPr lang="ru-RU" altLang="ru-RU" smtClean="0"/>
              <a:t>Кольцевидная эритема, буллезный пемфигоид</a:t>
            </a:r>
          </a:p>
          <a:p>
            <a:pPr eaLnBrk="1" hangingPunct="1"/>
            <a:r>
              <a:rPr lang="ru-RU" altLang="ru-RU" smtClean="0"/>
              <a:t>Деменция, мозжечковая атаксия</a:t>
            </a:r>
          </a:p>
          <a:p>
            <a:pPr eaLnBrk="1" hangingPunct="1"/>
            <a:r>
              <a:rPr lang="ru-RU" altLang="ru-RU" smtClean="0"/>
              <a:t>Венозные тромбозы конечностей</a:t>
            </a:r>
          </a:p>
          <a:p>
            <a:pPr eaLnBrk="1" hangingPunct="1"/>
            <a:r>
              <a:rPr lang="ru-RU" altLang="ru-RU" smtClean="0"/>
              <a:t>Множественные старческие кератомы (Симптом Лезера-Трела)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Чернеющий акантоз</a:t>
            </a:r>
          </a:p>
        </p:txBody>
      </p:sp>
      <p:pic>
        <p:nvPicPr>
          <p:cNvPr id="46182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smtClean="0"/>
              <a:t> Полимиозит с дерматомиозитом</a:t>
            </a:r>
          </a:p>
        </p:txBody>
      </p:sp>
      <p:pic>
        <p:nvPicPr>
          <p:cNvPr id="462851" name="Объект 3" descr="http://image.funscrape.com/images/d/dermatomyositis-108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844675"/>
            <a:ext cx="3486150" cy="2079625"/>
          </a:xfrm>
        </p:spPr>
      </p:pic>
      <p:pic>
        <p:nvPicPr>
          <p:cNvPr id="462852" name="Рисунок 4" descr="http://vse-dlya-vseh.ucoz.ru/boleznisustavov/8.jpg"/>
          <p:cNvPicPr>
            <a:picLocks noChangeAspect="1" noChangeArrowheads="1"/>
          </p:cNvPicPr>
          <p:nvPr/>
        </p:nvPicPr>
        <p:blipFill>
          <a:blip r:embed="rId3"/>
          <a:srcRect b="8437"/>
          <a:stretch>
            <a:fillRect/>
          </a:stretch>
        </p:blipFill>
        <p:spPr bwMode="auto">
          <a:xfrm>
            <a:off x="5219700" y="1916113"/>
            <a:ext cx="2859088" cy="179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2853" name="Рисунок 5" descr="http://www.lekar.bg/uploads/images/2898.jpg"/>
          <p:cNvPicPr>
            <a:picLocks noChangeAspect="1" noChangeArrowheads="1"/>
          </p:cNvPicPr>
          <p:nvPr/>
        </p:nvPicPr>
        <p:blipFill>
          <a:blip r:embed="rId4"/>
          <a:srcRect b="6310"/>
          <a:stretch>
            <a:fillRect/>
          </a:stretch>
        </p:blipFill>
        <p:spPr bwMode="auto">
          <a:xfrm>
            <a:off x="611188" y="4438650"/>
            <a:ext cx="2917825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2854" name="Рисунок 7" descr="http://en.academic.ru/pictures/enwiki/68/Dermatomyositis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5963" y="4438650"/>
            <a:ext cx="1706562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0000"/>
                </a:solidFill>
              </a:rPr>
              <a:t>Кольцевидная эритема</a:t>
            </a:r>
            <a:endParaRPr lang="ru-RU" altLang="ru-RU" smtClean="0"/>
          </a:p>
        </p:txBody>
      </p:sp>
      <p:sp>
        <p:nvSpPr>
          <p:cNvPr id="4638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  <a:p>
            <a:r>
              <a:rPr lang="ru-RU" altLang="ru-RU" smtClean="0"/>
              <a:t>          </a:t>
            </a:r>
          </a:p>
          <a:p>
            <a:r>
              <a:rPr lang="ru-RU" altLang="ru-RU" smtClean="0"/>
              <a:t>                      </a:t>
            </a:r>
          </a:p>
          <a:p>
            <a:endParaRPr lang="ru-RU" altLang="ru-RU" smtClean="0"/>
          </a:p>
          <a:p>
            <a:endParaRPr lang="ru-RU" altLang="ru-RU" smtClean="0"/>
          </a:p>
          <a:p>
            <a:endParaRPr lang="ru-RU" altLang="ru-RU" smtClean="0"/>
          </a:p>
          <a:p>
            <a:r>
              <a:rPr lang="ru-RU" altLang="ru-RU" sz="2800" smtClean="0"/>
              <a:t>В основе кольцевидной эритемы – кожный васкулит либо вазомоторная реакция</a:t>
            </a:r>
          </a:p>
        </p:txBody>
      </p:sp>
      <p:pic>
        <p:nvPicPr>
          <p:cNvPr id="463876" name="Объект 5" descr="http://dermline.ru/foto/e/15/eritema-annulare-centrifugum-18-foto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844675"/>
            <a:ext cx="28003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3877" name="Рисунок 4" descr="http://dermline.ru/foto/e/15/eritema-annulare-centrifugum-15-a-fo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1662113"/>
            <a:ext cx="1681163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3878" name="Рисунок 5" descr="http://4medical.in/wp-content/uploads/2013/04/Granulema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3" y="1989138"/>
            <a:ext cx="27241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smtClean="0"/>
              <a:t>Буллезный пемфигоид</a:t>
            </a:r>
          </a:p>
        </p:txBody>
      </p:sp>
      <p:sp>
        <p:nvSpPr>
          <p:cNvPr id="46489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  <a:p>
            <a:endParaRPr lang="ru-RU" altLang="ru-RU" smtClean="0"/>
          </a:p>
          <a:p>
            <a:endParaRPr lang="ru-RU" altLang="ru-RU" smtClean="0"/>
          </a:p>
          <a:p>
            <a:endParaRPr lang="ru-RU" altLang="ru-RU" smtClean="0"/>
          </a:p>
          <a:p>
            <a:r>
              <a:rPr lang="ru-RU" altLang="ru-RU" sz="2000" smtClean="0"/>
              <a:t>Доброкачественное хроническое заболевание кожи, первичный элемент которого - пузырь, формирующийся субэпидермально без признаков акантолиза</a:t>
            </a:r>
            <a:r>
              <a:rPr lang="en-US" altLang="ru-RU" sz="2000" smtClean="0"/>
              <a:t> </a:t>
            </a:r>
            <a:r>
              <a:rPr lang="ru-RU" altLang="ru-RU" sz="2000" smtClean="0"/>
              <a:t>и с отрицательным симптомом Никольского во всех модификациях. Наиболее обоснованна аутоаллергическая природа болезни: обнаружены аутоантитела к базальной мембране эпидермиса (чаще IgG, реже IgA и других классов).</a:t>
            </a:r>
          </a:p>
        </p:txBody>
      </p:sp>
      <p:pic>
        <p:nvPicPr>
          <p:cNvPr id="464900" name="Рисунок 4" descr="http://dermline.ru/foto/b/3/pemfigoid_bulleznii_102-a-f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9850" y="1196975"/>
            <a:ext cx="3924300" cy="262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smtClean="0"/>
              <a:t>Мозжечковая атаксия-телангиэктазия</a:t>
            </a:r>
          </a:p>
        </p:txBody>
      </p:sp>
      <p:sp>
        <p:nvSpPr>
          <p:cNvPr id="4659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  <a:p>
            <a:endParaRPr lang="ru-RU" altLang="ru-RU" smtClean="0"/>
          </a:p>
          <a:p>
            <a:endParaRPr lang="ru-RU" altLang="ru-RU" smtClean="0"/>
          </a:p>
          <a:p>
            <a:endParaRPr lang="ru-RU" altLang="ru-RU" smtClean="0"/>
          </a:p>
          <a:p>
            <a:endParaRPr lang="ru-RU" altLang="ru-RU" smtClean="0"/>
          </a:p>
          <a:p>
            <a:endParaRPr lang="ru-RU" altLang="ru-RU" smtClean="0"/>
          </a:p>
          <a:p>
            <a:r>
              <a:rPr lang="ru-RU" altLang="ru-RU" smtClean="0"/>
              <a:t>Наследственный цинк-зависимый иммунодефицит</a:t>
            </a:r>
          </a:p>
        </p:txBody>
      </p:sp>
      <p:pic>
        <p:nvPicPr>
          <p:cNvPr id="465924" name="Рисунок 3" descr="http://im4-tub-ru.yandex.net/i?id=332532504-29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773238"/>
            <a:ext cx="2106613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5925" name="Рисунок 5" descr="http://images.medicinenet.com/images/image_collection/skin/ataxia-telangiectasia-e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1412875"/>
            <a:ext cx="46990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5926" name="Рисунок 6" descr="http://www.dermaamin.com/site/images/clinical-pic/a/ataxia_telangiectasia/ataxia_telangiectasia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8" y="3203575"/>
            <a:ext cx="360362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smtClean="0"/>
              <a:t>Венозные тромбозы конечностей</a:t>
            </a:r>
          </a:p>
        </p:txBody>
      </p:sp>
      <p:sp>
        <p:nvSpPr>
          <p:cNvPr id="4669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800" smtClean="0"/>
              <a:t>Различают тромбофлебит поверхностных (преимущественно варикозно-расширенных) вен и тромбофлебит глубоких вен нижних конечностей. К более редким формам тромбофлебита относят болезнь </a:t>
            </a:r>
            <a:r>
              <a:rPr lang="ru-RU" altLang="ru-RU" sz="2800" i="1" smtClean="0"/>
              <a:t>Педжета </a:t>
            </a:r>
            <a:r>
              <a:rPr lang="ru-RU" altLang="ru-RU" sz="2800" smtClean="0"/>
              <a:t>— </a:t>
            </a:r>
            <a:r>
              <a:rPr lang="ru-RU" altLang="ru-RU" sz="2800" i="1" smtClean="0"/>
              <a:t>Шреттера</a:t>
            </a:r>
            <a:r>
              <a:rPr lang="ru-RU" altLang="ru-RU" sz="2800" smtClean="0"/>
              <a:t> (тромбоз подмышечной и подключичной вен), болезнь Мондора (тромбофлебит подкожных вен передней грудной стенки), облитерирующий тромбангиит (мигрирующий тромбофлебит Бюргера), </a:t>
            </a:r>
            <a:r>
              <a:rPr lang="ru-RU" altLang="ru-RU" sz="2800" i="1" u="sng" smtClean="0"/>
              <a:t>Бадда — Киари болезнь </a:t>
            </a:r>
            <a:r>
              <a:rPr lang="ru-RU" altLang="ru-RU" sz="2800" smtClean="0"/>
              <a:t>(тромбоз печеночных вен) и др.</a:t>
            </a:r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smtClean="0"/>
              <a:t>Эруптивный себорейный кератоз</a:t>
            </a:r>
            <a:br>
              <a:rPr lang="ru-RU" altLang="ru-RU" sz="3200" smtClean="0"/>
            </a:br>
            <a:r>
              <a:rPr lang="ru-RU" altLang="ru-RU" sz="3200" smtClean="0"/>
              <a:t>(Синдром Лезера-Трела)</a:t>
            </a:r>
          </a:p>
        </p:txBody>
      </p:sp>
      <p:sp>
        <p:nvSpPr>
          <p:cNvPr id="467971" name="Прямоугольник 7"/>
          <p:cNvSpPr>
            <a:spLocks noChangeArrowheads="1"/>
          </p:cNvSpPr>
          <p:nvPr/>
        </p:nvSpPr>
        <p:spPr bwMode="auto">
          <a:xfrm>
            <a:off x="250825" y="5657850"/>
            <a:ext cx="88931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Характеризуется внезапным появлением множественного себорейного кератоза в сочетании со злокачественными новообразованиями внутренних органов</a:t>
            </a:r>
          </a:p>
        </p:txBody>
      </p:sp>
      <p:pic>
        <p:nvPicPr>
          <p:cNvPr id="467972" name="Объект 27" descr="http://salon-chicago.ru/images/stories/uslugi/cosmo/udalenie-borodavok/%D0%BA%D0%B5%D1%80%D0%B0%D1%82%D0%BE%D0%BC%D0%B0_%D1%81%D0%B5%D0%B1%D0%BE%D1%80%D0%B8%D0%B9%D0%BD%D0%B0%D1%8F_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6325" y="1601788"/>
            <a:ext cx="6232525" cy="377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altLang="ru-RU" sz="2400" b="1" smtClean="0"/>
              <a:t>ГИСТОЛОГИЧЕСКАЯ КЛАССИФИКАЦИЯ</a:t>
            </a:r>
            <a:br>
              <a:rPr lang="ru-RU" altLang="ru-RU" sz="2400" b="1" smtClean="0"/>
            </a:br>
            <a:r>
              <a:rPr lang="ru-RU" altLang="ru-RU" sz="2400" b="1" smtClean="0"/>
              <a:t>ОПУХОЛЕЙ ЖЕЛУДКА  (ВОЗ, 2000 год)</a:t>
            </a:r>
          </a:p>
        </p:txBody>
      </p:sp>
      <p:graphicFrame>
        <p:nvGraphicFramePr>
          <p:cNvPr id="181251" name="Group 3"/>
          <p:cNvGraphicFramePr>
            <a:graphicFrameLocks noGrp="1"/>
          </p:cNvGraphicFramePr>
          <p:nvPr>
            <p:ph idx="1"/>
          </p:nvPr>
        </p:nvGraphicFramePr>
        <p:xfrm>
          <a:off x="323850" y="1196975"/>
          <a:ext cx="8229600" cy="635202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5661025">
                <a:tc>
                  <a:txBody>
                    <a:bodyPr/>
                    <a:lstStyle/>
                    <a:p>
                      <a:pPr marL="711200" marR="0" lvl="0" indent="-711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711200" marR="0" lvl="0" indent="-711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I. </a:t>
                      </a:r>
                      <a:r>
                        <a:rPr kumimoji="0" lang="ru-RU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Эпителиальные опухоли</a:t>
                      </a:r>
                    </a:p>
                    <a:p>
                      <a:pPr marL="711200" marR="0" lvl="0" indent="-711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Интраэпителиальная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неоплазия -</a:t>
                      </a:r>
                    </a:p>
                    <a:p>
                      <a:pPr marL="711200" marR="0" lvl="0" indent="-711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Аденома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711200" marR="0" lvl="0" indent="-711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Карцинома (рак)             </a:t>
                      </a:r>
                      <a:r>
                        <a:rPr kumimoji="0" lang="ru-RU" sz="16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Аденокарцинома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</a:t>
                      </a: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(Кишечный тип, Диффузный тип), 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Папиллярная, Тубулярная,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Муцинозная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  <a:p>
                      <a:pPr marL="711200" marR="0" lvl="0" indent="-711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</a:t>
                      </a: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Рак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 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ерстневидноклеточный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Аденосквамо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зный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Плоскоклеточный,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Мелкокле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точный, Недифференцированный, другой.</a:t>
                      </a:r>
                    </a:p>
                    <a:p>
                      <a:pPr marL="711200" marR="0" lvl="0" indent="-711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Нейроэндокринный рак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</a:t>
                      </a: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Мелкоклеточный, крупноклеточный и 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смешанная 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аденонейроэндокринная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карцинома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II. </a:t>
                      </a:r>
                      <a:r>
                        <a:rPr kumimoji="0" lang="ru-RU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Неэпителиальные опухоли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Лейомиома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Шваннома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Гранулярно-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клеточная опухоль,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Гломусная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опухоль,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Лейомиосаркома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GIST: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1) </a:t>
                      </a: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Доброкачественная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2) С неизвестным потенциалом малигнизации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3) Злокачественная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Саркома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Kaposi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Другие.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Злокачественные лимфомы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1)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-клеточная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лимфома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маргинальной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зоны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MALT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-типа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2)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Лимфома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из клеток мантии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3) Диффузная крупноклеточная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-клеточная  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лимфома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4) Другие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III. </a:t>
                      </a:r>
                      <a:r>
                        <a:rPr kumimoji="0" lang="ru-RU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Вторичные опухоли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Диагностика</a:t>
            </a:r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Клиническая картина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Данные лабораторных исследований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Рентгенологическое исследование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ЭГДС с биопсией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УЗИ периферических и забрюшинных лимфатических узлов, печени, органов малого таза, передней брюшной стенки околопупочной области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Лапароскопия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Результаты морфологических исследований</a:t>
            </a:r>
          </a:p>
          <a:p>
            <a:pPr eaLnBrk="1" hangingPunct="1">
              <a:lnSpc>
                <a:spcPct val="90000"/>
              </a:lnSpc>
            </a:pPr>
            <a:endParaRPr lang="ru-RU" altLang="ru-RU" sz="2800" smtClean="0"/>
          </a:p>
          <a:p>
            <a:pPr eaLnBrk="1" hangingPunct="1">
              <a:lnSpc>
                <a:spcPct val="90000"/>
              </a:lnSpc>
            </a:pPr>
            <a:endParaRPr lang="ru-RU" altLang="ru-RU" sz="2800" smtClean="0"/>
          </a:p>
          <a:p>
            <a:pPr eaLnBrk="1" hangingPunct="1">
              <a:lnSpc>
                <a:spcPct val="90000"/>
              </a:lnSpc>
            </a:pPr>
            <a:endParaRPr lang="ru-RU" alt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Классификация рака желудка</a:t>
            </a:r>
          </a:p>
        </p:txBody>
      </p:sp>
      <p:sp>
        <p:nvSpPr>
          <p:cNvPr id="471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96975"/>
            <a:ext cx="3600450" cy="53609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b="1" smtClean="0">
                <a:latin typeface="Times New Roman" pitchFamily="18" charset="0"/>
                <a:cs typeface="Times New Roman" pitchFamily="18" charset="0"/>
              </a:rPr>
              <a:t>По локализации.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8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b="1" smtClean="0">
                <a:latin typeface="Times New Roman" pitchFamily="18" charset="0"/>
                <a:cs typeface="Times New Roman" pitchFamily="18" charset="0"/>
              </a:rPr>
              <a:t>Анатомические области: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8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Кардиальный отдел;</a:t>
            </a:r>
          </a:p>
          <a:p>
            <a:pPr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Дно желудка;</a:t>
            </a:r>
          </a:p>
          <a:p>
            <a:pPr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Тело желудка;</a:t>
            </a:r>
          </a:p>
          <a:p>
            <a:pPr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Антральный  и</a:t>
            </a:r>
          </a:p>
          <a:p>
            <a:pPr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Пилорический отдел.</a:t>
            </a:r>
          </a:p>
          <a:p>
            <a:pPr eaLnBrk="1" hangingPunct="1">
              <a:lnSpc>
                <a:spcPct val="80000"/>
              </a:lnSpc>
              <a:buFont typeface="Arial" charset="0"/>
              <a:buAutoNum type="arabicPeriod"/>
            </a:pPr>
            <a:endParaRPr lang="ru-RU" altLang="ru-RU" sz="24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+тотальное поражение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4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44" name="Picture 9" descr="4043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924300" y="908050"/>
            <a:ext cx="4968875" cy="57610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Клиника рака желудка</a:t>
            </a:r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Часто бессимптомна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Боль в животе (60%)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Похудание (50%)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Тошнота и рвота (40%)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Анемия (40%)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Пальпаторное выявление опухоли желудка (у 30%)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Гематемезис и мелена (25%)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436" name="Group 212"/>
          <p:cNvGraphicFramePr>
            <a:graphicFrameLocks noGrp="1"/>
          </p:cNvGraphicFramePr>
          <p:nvPr/>
        </p:nvGraphicFramePr>
        <p:xfrm>
          <a:off x="1258888" y="752475"/>
          <a:ext cx="6164262" cy="5646764"/>
        </p:xfrm>
        <a:graphic>
          <a:graphicData uri="http://schemas.openxmlformats.org/drawingml/2006/table">
            <a:tbl>
              <a:tblPr/>
              <a:tblGrid>
                <a:gridCol w="841375"/>
                <a:gridCol w="3489325"/>
                <a:gridCol w="1833562"/>
              </a:tblGrid>
              <a:tr h="33526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Симптомы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Потеря массы тела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61,6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 в животе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51,6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Тошнота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34,3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856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Анорексия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Дисфагия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26,1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Мелена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20,2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Быстрая насыщаемость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17,5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«Язвенная» боль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Отек конечностей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Отягощенный анамнез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30,1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Язвенная болезнь желудка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21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Язвенная болезнь 12-перстной кишки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Пернициозная анемия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Полипы желудка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Полипы толстой кишки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Ахлоргидрия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110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Полипы тонкой кишки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73153" name="Rectangle 168"/>
          <p:cNvSpPr>
            <a:spLocks noChangeArrowheads="1"/>
          </p:cNvSpPr>
          <p:nvPr/>
        </p:nvSpPr>
        <p:spPr bwMode="auto">
          <a:xfrm>
            <a:off x="1138238" y="847248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 sz="1000" b="1">
                <a:solidFill>
                  <a:srgbClr val="000000"/>
                </a:solidFill>
                <a:cs typeface="Times New Roman" pitchFamily="18" charset="0"/>
              </a:rPr>
              <a:t/>
            </a:r>
            <a:br>
              <a:rPr lang="ru-RU" altLang="ru-RU" sz="1000" b="1">
                <a:solidFill>
                  <a:srgbClr val="000000"/>
                </a:solidFill>
                <a:cs typeface="Times New Roman" pitchFamily="18" charset="0"/>
              </a:rPr>
            </a:b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73154" name="Text Box 191"/>
          <p:cNvSpPr txBox="1">
            <a:spLocks noChangeArrowheads="1"/>
          </p:cNvSpPr>
          <p:nvPr/>
        </p:nvSpPr>
        <p:spPr bwMode="auto">
          <a:xfrm>
            <a:off x="323850" y="0"/>
            <a:ext cx="83518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212121"/>
                </a:solidFill>
              </a:rPr>
              <a:t>ОСНОВНЫЕ СИМПТОМЫ РАКА ЖЕЛУДКА</a:t>
            </a:r>
            <a:endParaRPr lang="ru-RU" altLang="ru-RU" sz="2400">
              <a:solidFill>
                <a:srgbClr val="000000"/>
              </a:solidFill>
            </a:endParaRPr>
          </a:p>
          <a:p>
            <a:pPr algn="ctr"/>
            <a:r>
              <a:rPr lang="ru-RU" altLang="ru-RU" b="1">
                <a:solidFill>
                  <a:srgbClr val="212121"/>
                </a:solidFill>
              </a:rPr>
              <a:t>18 365 б-ных </a:t>
            </a:r>
            <a:r>
              <a:rPr lang="en-US" altLang="ru-RU" b="1">
                <a:solidFill>
                  <a:srgbClr val="212121"/>
                </a:solidFill>
              </a:rPr>
              <a:t>(Wanebo </a:t>
            </a:r>
            <a:r>
              <a:rPr lang="ru-RU" altLang="ru-RU" b="1">
                <a:solidFill>
                  <a:srgbClr val="212121"/>
                </a:solidFill>
              </a:rPr>
              <a:t>и соавт., 1993)</a:t>
            </a:r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Синдром «малых признаков»</a:t>
            </a:r>
            <a:br>
              <a:rPr lang="ru-RU" altLang="ru-RU" sz="4000" smtClean="0"/>
            </a:br>
            <a:r>
              <a:rPr lang="ru-RU" altLang="ru-RU" sz="4000" smtClean="0"/>
              <a:t>А.И. Савицкого</a:t>
            </a:r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Изменение самочувствия больного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Общая слабость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Стойкое снижение аппетита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«Желудочный дискомфорт»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Похудание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Анемия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Потеря интереса к окружающим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Психическая депрессия</a:t>
            </a:r>
            <a:br>
              <a:rPr lang="ru-RU" altLang="ru-RU" sz="2800" smtClean="0"/>
            </a:br>
            <a:endParaRPr lang="ru-RU" altLang="ru-RU" sz="2800" smtClean="0"/>
          </a:p>
          <a:p>
            <a:pPr eaLnBrk="1" hangingPunct="1">
              <a:lnSpc>
                <a:spcPct val="90000"/>
              </a:lnSpc>
            </a:pPr>
            <a:endParaRPr lang="ru-RU" alt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79388" y="260350"/>
            <a:ext cx="87487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Первичная диагностика рака желудка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95288" y="1268413"/>
            <a:ext cx="8532812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Клиническое обследование</a:t>
            </a:r>
            <a:endParaRPr lang="en-US" sz="28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ЭГДС с множественной биопсией 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Гистологическое / цитологическое исследование </a:t>
            </a:r>
            <a:r>
              <a:rPr lang="ru-RU" sz="28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биоптатов</a:t>
            </a: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42875" y="152400"/>
            <a:ext cx="8532813" cy="507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  <a:buClr>
                <a:srgbClr val="FFFF00"/>
              </a:buClr>
              <a:defRPr/>
            </a:pPr>
            <a:r>
              <a:rPr lang="ru-RU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Роль ЭГДС</a:t>
            </a:r>
          </a:p>
          <a:p>
            <a:pPr marL="0" lvl="2" indent="-342900">
              <a:lnSpc>
                <a:spcPct val="120000"/>
              </a:lnSpc>
              <a:spcBef>
                <a:spcPts val="6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1982г.</a:t>
            </a:r>
            <a:r>
              <a:rPr lang="ru-RU" sz="2800" b="1" i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800" b="1" i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- </a:t>
            </a: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 биоптат – 70%;   7 </a:t>
            </a:r>
            <a:r>
              <a:rPr lang="ru-RU" sz="28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биоптатов</a:t>
            </a: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– 98% </a:t>
            </a:r>
            <a:r>
              <a:rPr lang="ru-RU" sz="2800" b="1" i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</a:t>
            </a:r>
            <a:r>
              <a:rPr lang="ru-RU" sz="2800" b="1" i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Graham</a:t>
            </a:r>
            <a:r>
              <a:rPr lang="ru-RU" sz="2800" b="1" i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800" b="1" i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</a:t>
            </a:r>
            <a:r>
              <a:rPr lang="ru-RU" sz="2800" b="1" i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.)</a:t>
            </a:r>
            <a:endParaRPr lang="en-US" sz="2800" b="1" dirty="0">
              <a:solidFill>
                <a:srgbClr val="CCE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marL="0" lvl="2" indent="-342900">
              <a:lnSpc>
                <a:spcPct val="120000"/>
              </a:lnSpc>
              <a:spcBef>
                <a:spcPts val="6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201</a:t>
            </a:r>
            <a:r>
              <a:rPr lang="en-US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3</a:t>
            </a: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г.  – современные технологии эндоскопии</a:t>
            </a:r>
          </a:p>
          <a:p>
            <a:pPr marL="1714500" lvl="3" indent="-342900">
              <a:lnSpc>
                <a:spcPct val="12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rgbClr val="CCECFF"/>
                </a:solidFill>
                <a:latin typeface="Times New Roman" pitchFamily="18" charset="0"/>
              </a:rPr>
              <a:t>эндоскопия высокого разрешения </a:t>
            </a:r>
            <a:r>
              <a:rPr lang="en-US" sz="2000" b="1" dirty="0">
                <a:solidFill>
                  <a:srgbClr val="CCECFF"/>
                </a:solidFill>
                <a:latin typeface="Times New Roman" pitchFamily="18" charset="0"/>
              </a:rPr>
              <a:t>(HRE)</a:t>
            </a:r>
            <a:endParaRPr lang="ru-RU" sz="2000" b="1" dirty="0">
              <a:solidFill>
                <a:srgbClr val="CCECFF"/>
              </a:solidFill>
              <a:latin typeface="Times New Roman" pitchFamily="18" charset="0"/>
            </a:endParaRPr>
          </a:p>
          <a:p>
            <a:pPr marL="1714500" lvl="3" indent="-342900">
              <a:lnSpc>
                <a:spcPct val="12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rgbClr val="CCECFF"/>
                </a:solidFill>
                <a:latin typeface="Times New Roman" pitchFamily="18" charset="0"/>
              </a:rPr>
              <a:t>увеличительная (</a:t>
            </a:r>
            <a:r>
              <a:rPr lang="en-US" sz="2000" b="1" dirty="0">
                <a:solidFill>
                  <a:srgbClr val="CCECFF"/>
                </a:solidFill>
                <a:latin typeface="Times New Roman" pitchFamily="18" charset="0"/>
              </a:rPr>
              <a:t>ZOOM</a:t>
            </a:r>
            <a:r>
              <a:rPr lang="ru-RU" sz="2000" b="1" dirty="0">
                <a:solidFill>
                  <a:srgbClr val="CCECFF"/>
                </a:solidFill>
                <a:latin typeface="Times New Roman" pitchFamily="18" charset="0"/>
              </a:rPr>
              <a:t>) эндоскопия</a:t>
            </a:r>
            <a:r>
              <a:rPr lang="en-US" sz="2000" b="1" dirty="0">
                <a:solidFill>
                  <a:srgbClr val="CCECFF"/>
                </a:solidFill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CCECFF"/>
                </a:solidFill>
                <a:latin typeface="Times New Roman" pitchFamily="18" charset="0"/>
              </a:rPr>
              <a:t>(х 80 – 150) </a:t>
            </a:r>
          </a:p>
          <a:p>
            <a:pPr marL="1714500" lvl="3" indent="-342900">
              <a:lnSpc>
                <a:spcPct val="12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sz="2000" b="1" dirty="0" err="1">
                <a:solidFill>
                  <a:srgbClr val="CCECFF"/>
                </a:solidFill>
                <a:latin typeface="Times New Roman" pitchFamily="18" charset="0"/>
              </a:rPr>
              <a:t>узкоспектральная</a:t>
            </a:r>
            <a:r>
              <a:rPr lang="ru-RU" sz="2000" b="1" dirty="0">
                <a:solidFill>
                  <a:srgbClr val="CCECFF"/>
                </a:solidFill>
                <a:latin typeface="Times New Roman" pitchFamily="18" charset="0"/>
              </a:rPr>
              <a:t>  эндоскопия </a:t>
            </a:r>
            <a:r>
              <a:rPr lang="en-US" sz="2000" b="1" dirty="0">
                <a:solidFill>
                  <a:srgbClr val="CCECFF"/>
                </a:solidFill>
                <a:latin typeface="Times New Roman" pitchFamily="18" charset="0"/>
              </a:rPr>
              <a:t>(NBI)</a:t>
            </a:r>
            <a:r>
              <a:rPr lang="ru-RU" sz="2000" b="1" dirty="0">
                <a:solidFill>
                  <a:srgbClr val="CCECFF"/>
                </a:solidFill>
                <a:latin typeface="Times New Roman" pitchFamily="18" charset="0"/>
              </a:rPr>
              <a:t> </a:t>
            </a:r>
          </a:p>
          <a:p>
            <a:pPr marL="1714500" lvl="3" indent="-342900">
              <a:lnSpc>
                <a:spcPct val="12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sz="2000" b="1" dirty="0" err="1">
                <a:solidFill>
                  <a:srgbClr val="CCECFF"/>
                </a:solidFill>
                <a:latin typeface="Times New Roman" pitchFamily="18" charset="0"/>
              </a:rPr>
              <a:t>флюоресцентная</a:t>
            </a:r>
            <a:r>
              <a:rPr lang="ru-RU" sz="2000" b="1" dirty="0">
                <a:solidFill>
                  <a:srgbClr val="CCECFF"/>
                </a:solidFill>
                <a:latin typeface="Times New Roman" pitchFamily="18" charset="0"/>
              </a:rPr>
              <a:t> эндоскопия</a:t>
            </a:r>
          </a:p>
          <a:p>
            <a:pPr marL="1714500" lvl="3" indent="-342900">
              <a:lnSpc>
                <a:spcPct val="12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sz="2000" b="1" dirty="0" err="1">
                <a:solidFill>
                  <a:srgbClr val="CCECFF"/>
                </a:solidFill>
                <a:latin typeface="Times New Roman" pitchFamily="18" charset="0"/>
              </a:rPr>
              <a:t>хромоэндоскопия</a:t>
            </a:r>
            <a:endParaRPr lang="ru-RU" sz="2000" b="1" dirty="0">
              <a:solidFill>
                <a:srgbClr val="CCECFF"/>
              </a:solidFill>
              <a:latin typeface="Times New Roman" pitchFamily="18" charset="0"/>
            </a:endParaRPr>
          </a:p>
        </p:txBody>
      </p:sp>
      <p:pic>
        <p:nvPicPr>
          <p:cNvPr id="476163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5194300"/>
            <a:ext cx="18256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6164" name="Рисунок 6" descr="Подшивалкин ПБ декабрь 2"/>
          <p:cNvPicPr>
            <a:picLocks noChangeAspect="1" noChangeArrowheads="1"/>
          </p:cNvPicPr>
          <p:nvPr/>
        </p:nvPicPr>
        <p:blipFill>
          <a:blip r:embed="rId4"/>
          <a:srcRect l="12950" t="4329" r="9383" b="2902"/>
          <a:stretch>
            <a:fillRect/>
          </a:stretch>
        </p:blipFill>
        <p:spPr bwMode="auto">
          <a:xfrm>
            <a:off x="2016125" y="5194300"/>
            <a:ext cx="16065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6165" name="Рисунок 4"/>
          <p:cNvPicPr>
            <a:picLocks noChangeAspect="1"/>
          </p:cNvPicPr>
          <p:nvPr/>
        </p:nvPicPr>
        <p:blipFill>
          <a:blip r:embed="rId5"/>
          <a:srcRect l="34207" t="8569" r="4250" b="8569"/>
          <a:stretch>
            <a:fillRect/>
          </a:stretch>
        </p:blipFill>
        <p:spPr bwMode="auto">
          <a:xfrm>
            <a:off x="5688013" y="5192713"/>
            <a:ext cx="141763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6166" name="Picture 5" descr="SnapShot(83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08400" y="5194300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6167" name="Picture 6" descr="SnapShot(48)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4388" y="5210175"/>
            <a:ext cx="1882775" cy="141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Узкоспектральная эндоскопия</a:t>
            </a:r>
            <a:br>
              <a:rPr lang="ru-RU" altLang="ru-RU" smtClean="0"/>
            </a:br>
            <a:r>
              <a:rPr lang="ru-RU" altLang="ru-RU" smtClean="0"/>
              <a:t>(</a:t>
            </a:r>
            <a:r>
              <a:rPr lang="en-US" altLang="ru-RU" smtClean="0"/>
              <a:t>NBI </a:t>
            </a:r>
            <a:r>
              <a:rPr lang="ru-RU" altLang="ru-RU" smtClean="0"/>
              <a:t>эндоскопия)</a:t>
            </a:r>
          </a:p>
        </p:txBody>
      </p:sp>
      <p:pic>
        <p:nvPicPr>
          <p:cNvPr id="477187" name="Объект 3" descr="http://medtown.ru/d_use/4582_115506_a_134208598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14500" y="2576513"/>
            <a:ext cx="5715000" cy="292417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755650" y="26035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Уточняющая диагностика</a:t>
            </a:r>
          </a:p>
          <a:p>
            <a:pPr algn="ctr">
              <a:defRPr/>
            </a:pPr>
            <a:r>
              <a:rPr lang="ru-RU" sz="2800" b="1" u="sng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А. Базовый комплекс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79388" y="1089025"/>
            <a:ext cx="7056437" cy="549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ct val="50000"/>
              </a:spcAft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Полипозиционное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рентгенологическое исследование в условиях двойного контрастирования (бариевой взвесью и воздухом)</a:t>
            </a:r>
          </a:p>
          <a:p>
            <a:pPr>
              <a:lnSpc>
                <a:spcPct val="110000"/>
              </a:lnSpc>
              <a:spcAft>
                <a:spcPct val="50000"/>
              </a:spcAft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ЭГДС с биопсией из неизмененных участков слизистой желудка вне зоны предполагаемой резекции </a:t>
            </a:r>
          </a:p>
          <a:p>
            <a:pPr>
              <a:lnSpc>
                <a:spcPct val="110000"/>
              </a:lnSpc>
              <a:spcAft>
                <a:spcPct val="50000"/>
              </a:spcAft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Трансабдоминальное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ультразвуковое  исследование органов брюшной полости, забрюшинного пространства, малого таза и </a:t>
            </a:r>
            <a:r>
              <a:rPr lang="ru-RU" sz="2400" b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шейно-надключичных 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зон.</a:t>
            </a:r>
          </a:p>
          <a:p>
            <a:pPr>
              <a:lnSpc>
                <a:spcPct val="110000"/>
              </a:lnSpc>
              <a:spcAft>
                <a:spcPct val="50000"/>
              </a:spcAft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Рентгенография грудной клетки в 2 проекциях</a:t>
            </a:r>
          </a:p>
        </p:txBody>
      </p:sp>
      <p:pic>
        <p:nvPicPr>
          <p:cNvPr id="478212" name="Picture 8" descr="http://www.nedug.ru/common/data/pub/images/articles/76198/normal.jpg"/>
          <p:cNvPicPr>
            <a:picLocks noChangeAspect="1" noChangeArrowheads="1"/>
          </p:cNvPicPr>
          <p:nvPr/>
        </p:nvPicPr>
        <p:blipFill>
          <a:blip r:embed="rId3"/>
          <a:srcRect b="18169"/>
          <a:stretch>
            <a:fillRect/>
          </a:stretch>
        </p:blipFill>
        <p:spPr bwMode="auto">
          <a:xfrm>
            <a:off x="7127875" y="260350"/>
            <a:ext cx="1819275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8213" name="AutoShape 10" descr="data:image/jpeg;base64,/9j/4AAQSkZJRgABAQAAAQABAAD/2wBDAAkGBwgHBgkIBwgKCgkLDRYPDQwMDRsUFRAWIB0iIiAdHx8kKDQsJCYxJx8fLT0tMTU3Ojo6Iys/RD84QzQ5Ojf/2wBDAQoKCg0MDRoPDxo3JR8lNzc3Nzc3Nzc3Nzc3Nzc3Nzc3Nzc3Nzc3Nzc3Nzc3Nzc3Nzc3Nzc3Nzc3Nzc3Nzc3Nzf/wAARCACsAOUDASIAAhEBAxEB/8QAHAAAAgMBAQEBAAAAAAAAAAAABAUAAgMGAQcI/8QAOhAAAgEDAwIEBAUDAgcAAwAAAQIDAAQREiExBRMiQVFxBjJhgRRCkaHRI1KxFcEHJGJyguHwM7Lx/8QAFAEBAAAAAAAAAAAAAAAAAAAAAP/EABQRAQAAAAAAAAAAAAAAAAAAAAD/2gAMAwEAAhEDEQA/APhtSpUoJUqVKCVKlSglPfhDordZ6qqMv/Lw4eYk+Xp96RgZr6z8B9ESxsIjIGW5uVDuGHHoCPb/ADQN1RDb6kiUpkgqfJa9/D2jlMMyBlPytwcemf8ANFSRNEXjlQNkYxr8W31pZILlwDEXGluScH296BgnRJ3hxaXIlPlIX0sKp/p99Ho/EWIlUnAbGsn67VWK5ujIw/EIRtmNxj9KtJftlsxgyp5JJtj12NBWW0vDKzxW4GggalTGPpXncvImwzOgU6gynfOPrvzWcnUbk2+YrR5ANz20Of4rSGae4hZmI0KT4mX5R/NASt3OgCg5Y4Y5XUW9TsP817PfySQan0xSIdI1pyfWlMfU4iJQblhgEIDqGqgZLyOdjl1IBwJDgAn0GTQNf9UkWHLydxTnJRdJx781FvzIrpDJ2zgEqmMsPXPNchf9WmS+jj0ExsdKLGQFA9sbZ9a0tbiNzGyuuCjHt5Ls+PtjFA4urowuZptiOctz6D60tl6y80MqImmYHRoxwec0t6z1cQQMjBZdwFRgCcc/MPSkq390lojgyRoQdJ38XsTtQefEg7zpdMjLM+Q4KngcE/WkdN0upuoExGOaRQnyq2T9yaUsMEgjBBoPKlSpQSpUqUEqVKlBKlSpQSpUqUEqVKlBKlSvRQO/hLpL9V6mM5EEGHlbGcegr6kpaAJNqMq/KHRsH6ZFcB8PSf6bZbZjeY/1GYY9gPtXUWfUFZV0INX1OCx96Bz1HqCvFrdiCMZ33FLIOpQbGSRpIg+QQdx/8aYXKRyxrE4SBwMknz/ml0nSHjVJIbZEixpDL4sn6/WgZS3EUSmRI1dCoIOdLfekN71CCSVmmQamJ1bZIreUqHEMlzKmg+LY7+1c3f3UaXjpb3eNJ3Aj8R9yKB3HfwwxGOMy9vn5hhRn5RQdx1GJUkbuOikc6t29j6iucl6l+JuI4RlUGwaMeL9Kubi/sYF7uqO3PhjeQBmP+dqA9ev2zBwVDIRjGDx6b+f0FBN1QHPZjEMGo68kA6vI7fxSu9v7ieTAlVx5GOPTv+maZ9J+GOo9auYrdYGt2dHkNxODpIVC2Nh/0/vQBLeLNHiaWR5eAqLkt6bmqwXbgSpJcNDGqY7ZZic+gFanpUFugae7mjbGciA6fYMSMms4OnX8eqdbGeWIg6ZGi5+u4NAUndvbYymGSG0X5mjUEsRxwNqHhs1uLcPPJdrEpOjERdSPp9aO6Ja9SuLWUR9QjihA8cL5Jx5+HGKEuusXUhNlBfyx2g8I14H/AOo4oMLHq8nTmf8ACxo2RhTKCxX98UPcSXF8DPIjOUHjkAP7+VG2HRLqYi4IVbNWwbh9lI9Rn+KfdRnsendIazYGcSfJGMAE+u38UHE1KvLFJE+mVGRucMCDVKCVKlSglSpUoJUqVKCVKlSglSpUoJTHotsk91qmXVFHuRnGT5UvFdR0e3W3hVcozuuo5GMH3oGMkKyrpyCVGpUK+Eny3oU3DwqkKJ3JAcEkZCfQf/2hr9sao2nIUctgnJ9vKtI7XRbpPBdd9yuWUEqVz5mgefjSLYZXuSKB4WfYVey6xKYgki/hlXg5yGPvQFvBZRIkk19Gpxgo+Sc87D/Y0N+JfuyCMxzxJ4zKw4P0BNB6/wAQxreSG5TuRk+Ehs5pR1V4JLgGz7gLpsigef8A6o+ztYLuc3F6rMrZ+UDSff8A9V1PTOm2EGm4tra2dnOkJGxLZ9c0Hz6Lp0jwrPNrjjLaS4A2/endt8M297eIkfUEwQMCZwCTXUdbtuoy3C2YxDG3iCxgBR7nk+1OLT4VF70/XezQCKJPGZF3Yjy3oOXk6TcQN2rn8J+GiXOoAnjzyq7U6+BuldQufiJZLP8AESRpBLgB2CgGNlGNQwRkjeiIreygheGGNJMeFYUjZiR70Z8Iy3nT/iW1u7a0kjg0yJMmsgfI2nIP/VpoPndx0z4ghm0Xv9YpJvbyXAyCDxt5j6USl9JZymS/6hHFGo8NvE/cZW9jnNdP0/4Z6qbYy9XltNbSM4buBiCcnHH1rbpPRena5D/p8E0ibMyAAN7Z5oORuOqydZuUFpa/iV06TNcQbKPtSfqEstrffh4IbIs2ASloBv8ATVmvpXXOn3OmEdDtwuB44WAAP2GKX/Efwa8iWk72willGtu2pGB58ZoOf6rJY2EVovUori5lKjCJKihf/Ef70PLHadSnhuBkTuQqQ5OqMDzJOAK66y+GrGNWbp4i74x3ZLhWcrjzGa0m+H7Z+pGe8miuCwA7ko0gY9FoON+L+i9mxS9M6yTIQjhTkY9/WuNr6/8AEnQYLuDs20tvFbAeFFIyx+gr5Z1Xp0/S76S0ugBIh8jkEeuaAOpUqUEqVKlBKlSpQSpUqUEqVK9FAZ0qDu3QJBITxYBGTXTI8jEJLDKVONOrAYj6YrDo9n2LTlDKTkhv4pxb3WXaGaOOfCeHSdOkUAqRxoMn/wDOpyUKnDDkDbmhLi+xI0luotiWz21GcfamBFw0oA7gQn5cDK/bzrxbe2hjZCk/fzqbSAUYH1zuKAN5o7pDLe63OnB0xqoPufUUXYdNM3gtoQVjBJIOBq9SfOmtjIkcKta2oRjkEEZJ+1MujdPk1pJcxNEzHPg2z7AigC6ZaWwdLOe7Zw5OI2U4U+fvXRdQ6PCJYf8ARo4FaNBnSwj1e4O2a3zDCsg1Hv4whAGc+nH8UKxWKRJHz3GPzOMmgO6XYq6Pc36xTT/KI8n+ljzJxiteoXFrOwiU6YhgNHGfCxHnqq8d8ghEZaSQO2rQcBQfWhp42uJ3JZVBxnT5UG0U/ToUEUFt22Qbui5bP/dVL/rM0sJtggiHrHtvV7PpUryHxDAHyk4+9Fw/DncbXq+TfjYn70HNwB1uO7KCWUZZVPPvRU3U3jt00WcSKWwMbE0+/wBEIXLRsDIDoBzWXVelNFB3sKmwQYHzUAFp1BupPFbwWcKHOoNkgA+eTzXRfj4bgPaXk9qwhTCuq6SD6DfeuWttWooG7bA7kHB9qYx20MdtmKSLvE5dtGph9B6UCnqNpKzTvb5lkx4CZ8EVzyfjLWNfxcrFx80OTwfrXY9RWJUjucnuBfDo239q5y56s0d13LmFHdxgK6ftQc11KC7vbtJLTTCo4CHW2Pr6Vh8X9GQ9Hhv4tZlhOmXUSSynz+mD/mu56Q8chN12kjVTmRioAH0Arzr72t3ZXDGIBXQganCg/ag+HVKJ6haPZXTwuODsfUUNQSpUqUEqVKlBKlSpQSm/w7Yi6vVkkIWOMg7/AJj5ClKgkgAZJrtelRRWkMcLLrdORjGSfrQFyC2lnPfjZJAuDqGMj3FE/wBDSoORp4bPA9Djn70I2O+XcaR5AjairWRVk1uwkTG6Nsce3pQbwqxYEODjcMNv2rftDVpISUE41suOfI1mZ7eWYC3gKqvKgbCmcFrGkamN86uQwwKCtj0/uzdpgEbOA4OdNd58O2rQ6Wmd2hjOAWAZQPXFc3YWrPKNBX/qauwju4endM7UFxIzt8wYY0n+KBH1FIvxcssVurIGyHwVzv5ChADNOVFuGJ3BG+P4re6jkuLhI42JLb5B23ppBaJbxrCERXPzMRgn70Ah6LpiWVl0530nmjbK1igkKuoY/Mcbn9OKzkjjhnCKr9tRkltwfYjmtmQGNJVUhSeQ+Sft/JoNxJbySswZ4gi4OBkE+XNeyzsiJG0erBBDZxtQg0mN13Vwc4OMn0+1bzyKqpEwVY1xlhkn70G/ccsS5TSo4+Y1nPbG5UI4Lo3zspOr9/8AarQyrKzLpcINx/1VueoSIq6UEZP5VGAaBZddDhS2GJJImXOlTj9zS+LpU6iQxkr4fE2cU9l6jHMAqPFqJ+UDNBP1F7m5jjkKMVOMBfD96BXbxCQCFy4A2UgZz9d6SfFfTLpWRsa0UjBAAP3NdT1J5pblp1URmJfJQoPtXkLm9tCly6k+p8vvxQcAlnewQ6LqKXByRyfvtQ0kNrMnbe4mEn9zAnHsM0+62Op2RMaySCJtssdhSbp3TXuSZLi7jt8nYk/N9aDm/iX4ZuI7Nr5S7iP+45JX1+1cZX2PrVlDZWIkkvEncHwqDnUPQivk/UoBBduq50E6lz6GgEqVKlBKlSpQSpUr1QSwA5NA6+GLAXV2ZnK6YsEBjya7ZLbThVBQkZGBtSjplk1haxxxnWGGXdTsftT+yXTHlGLOoxp42oMbiE4BOHJ/K3mPvQE1myMrm3eMFsltz/jiur6bHDPNqlGoYww3qS2cbPKYnd0PCHfFAkj6TLFhY7gCOUZVmPn9aYWVneW8yRSuHQjGU8QrBQscjI8DBV43OfennTLm2CB0gYudiCuNX2oDmljsRHGqRv66diaY3zo/ThMFdCRgEHV+tSz+HI73/nJZliYbhGJBBqpgaSZ1klBUHiMABqCnRBGr9ws2ceHw4phcxsZMg/MMgEedXhaJUKs4VNgSy4Na2/UljkKLJhRsqsuc/XNAuDzJHpI8/lXf9uKo/flkUhQo/uVeB7DajLx5JmMhBdcf3f8AxoON0hXa2nVV3IWQgZoPbgG2GtAJdXJGx/Spa9Q1OWdXPkAdxVY0sS5kaSVGzllY5zWkDWQJFvGWI8Wp9/2oPLm4uJSGByw20g4OPal99eXOlU1scbac1vPPplch17h2Gnal5Ox1sHb1xigJtmjitxLI5Zucg5+wq1pMv4lnTIHnqGDW3f8A+V0QrGFA2OM4NALJouVLHuA/McgY+lAxubx3BLEsgOzKOf3oO1uk1Fe5IpO+FAO/p9KLSVZHZVXRC3AIyKBjjEcoMekNrP0+9Ay0J1WB4ZgWVP7mBYfxXGdb6JL08YjZgpJ8QYHP0r6CvTILq3EluZmc87BV+/rWaNGx/C3UKORsXHCig+f2dtZxWh7k+ZmAyxXIWuV+L+lI1t37dmdoznxbEr7V9S658Oi3Qy2bjSTnBXf7VzbW6kNF2FJOzMwyT7UHxupTP4i6W3Seqy2rDw/OmedJ4pZQSpUqUEpr0OyE8pnkyIkONXoaWKpZgo3JOK+hdNtoIrCKONCHEQ1FDvnzP1oJbw9tdaytKPo3FMbYGQplWXB2Yc/ehrWOTtMY3TSfNufvTKyV3jVWEmN86dwf4oGNtbgMjRPpbncaSPanVrElzKqyakONmK6g3vS2BZBH4wQqbKcHii1dyvgzlttXOP0oGEnSrdJNR/puPzEHB9qyb8NExEMZkk8yp2rBZGZNMt4Q67aMEij4O3HBqYeM7ZA2oB5b26aFVudWphgLwQKc2yWsdqJGeNpF3AOd/wD3SaWcyOp1AhecLTaxk7kX9SNSv0GB+tBlcXBkBBQgMNg4O3tWPYQxD+0/345om90kqdKrjgBtvtVJrhDZMstwjHGFQDj9qC0F7awRqe2gYHxZORR34rpNwQzSIj44LYH3riru5QlACp9C22DQ0ErTyhe4G35G+PbFB1d7FZz65I5o1fHrkfvQiW6kGO2uIgTsXdgP3rBo4lXU4YsBgBwQKysUdtRk0Io3Gs4oDGsYIsF5w7AbmM5yaBbR3SsETk+prWWSRXVmZDg7ad/1oWS4JfUmAecjjFBs0ipu+dQG4IBFDNpEyGXGCc43q5ZljLHck5JbGcUFJtN3Ek1ewzQOIXjWTEalVHAA5qrsryBWUDTuMtQkUjpGWZz4htniqxBtYXu7k7Anmg6O2uFVgC5wRgAHmnVr+Cki0O2gjfIArlIu1FCWZ8v6kHAq8XUdA06hoPBzQdRtayMrgTQPnddyB6E0g6x06GWTvWsDRseQByK3gv4ozG1tKDySpGc0xtboT3Ak0HxDxNnAoPln/EPoC3nRhc2do34m2JaRmGGK+Y+vrXyOv1Z1Xp1rcSF0VpSfmAO33r87/HvQz0P4gmjRQLecmWHHABO4+x/2oObqVKlA6+HLTuT/AIhhkIdIyMjPqa6ySRYXGoEBtg6ng1nYW9qtokMSEMg0rJHgFv8AuB5plDYvDGjMXZgN2A59xQZKjaO4gB1bZGVJ96bdOCdvBhZM/O5Gx/ShIZpon8USAcHDeXtR4kRdGrHaPk+QDQMvDpHZYsqndOMUTHrSRAhCHyyc/vQdoIcERYAH9j6h+lObC1muoh2Qtw67qobSw+xoNrS3W4Y9xVaUHPiPiH80XcWpEeC3bkG4xxmhob2e1kEdxC6SL+SRcH7EVrP1VJQQYxk8q/l+tAoVLxro5Kqc74o9LmUt20AcgbjPNBQ3jLcsUG2fmzijEukkyrvGrgZ1EZ/xQazTPLHvaNrA20il1w9y8faWMoByDRRuuy+rtl1HLKDv+tDXfWIVUSQ5Jzur8A0HN30o1GHSCPMYORWlnAc6zhMDY5waZyXuodyVISD6qCR9qDnnYFtlMePDpIBoCf8AUEVe1G3ccc6jkj9av064u55xbQIjO+TlhnGASf2FJJzHyYWGeWLU9+Bry0j+I4JLgs+I5FUIoIDaf41UGA6ikhjdyMPjG3PtVmu4FlCuuE5G/P0pLdTxm5kaIy9osWjB/tzt7VQTMZCzIwQj5iKB7eXdpKuIAyEc6jnNJ5rrYqhxv8mOa8WUKGUb77lvKsmK6ixC6uA3mBQE21wujDaQxOwBxiiQ2HyrEEefOPvQFvhQQyNhts7ZNFCMKAiKwQeQ3oDmvWZO1JpVTwFHNYMGU/JpJ/Ma3RCqqUVVxvkAE4ry4jkkZWQSkc5cb0HlvIUww05A21GnlheM+kNrDY2ZTsRSFrJ0dHlJI+oxim3SyYn1DCRA7kcmg6yyhmlQLGTobla5v/ir8HQ9U+FppoZM31pmaNQeQB4h+lP7S+CsO2dAI4J3NNrSDu6pLiQMGGwHA+lB+Oqldn/xT+GD8OfFM626Zsrsme3KjAAJ3XjyO36VKA2xaVISxcNjgeePrTHp9wJkOgltJwVK+f0NBRCNFcKI2H5Nht96L6fEHkkQBlcjIdBsPf1oD4nMkwTt6fXUc/tTNLQKrr4JI235BH78UvWIQGMSvlhsdufb0oqBAk4SWIygDOpTuKDW2txGcRxCPP5XamBdraNXC49CjZINY29uwXQruobcMQCP08qpNLJA4UqjEcsn8UBLdTkmdI52ZwPzMTkfTes7y5iKlGkkXHGo8Viruz9ztNg8nneg7uTuFmUYI2INBaSQk+GVtI+UBsV7+II8SMQcYwxxQUBcyHDAxeg5FVuLiNDhUYDODtv75oGI6hJ2ikTuN8Mur96De4Ak4YE+uCKCXW5w4UjyPrUjTAYkeHzBIzQGRtIzn+mGPnrq9zeO6mN4YnUD5gdxQKzqXKhXVSMZxiqShCuYnBQHbSd6Cne2UeIYPBo/4TmVOv20hkjWIyYcvtyCOaXlRFGX1NIM8b14hca9cWUO5G21Borf0lVmYbDOk4xtVzMGxguR9Wx/is0dSp0LkMMZP8V7pkRip2iA4zuaDSF2iOkKpHOVO/tRbHVjUMD6AmgBGwwdbc8KvFGR5ZOXP/caCuQfCN08mJxijbYRLESrMSfPO1YRKpU6hqXO2+2KPtUEhCqBgep4oC7DaUHBZcenNOFs3I7whOD+ZjVoLS2iiBDoG+hzTixsTdwlpiuBwWoOcmj1Aly0jDjbArGNJnALZU+QO2K6G5hihJWNFdh+YcCl6W3dlJkyBzj1oCemscrqwzDk+ldfFG8ixu7aIgNgBzXPWt3bWiAQWyBvNmwTTKPqU0zAZGnz3zQX6r8NdL64IW6jAs5iyELKDgHGf8VKOW6TSBpJx9c4qUH5/wDwgEYU4VyORup/ir2kV1Cyx41ryAq5/fmg7NxFKRC2AeY8ZFdD09ghEjByp+6/+qAlY4rqEK8kkbDyYZA/3rN1lhZVl0NjYDOSa3e4NwwgYlAfkaTfP/lzVbu2kt9LiWXb8pGpf1oCodDqoE0YQ7EMvB96NNkWTUcTFeCvNLLfuiIsI1Y/Ntg/tWsNzds+EZ1x+TH/AMaA+CGxyUkufw83o/h/zSjqVjOs2YDHMp/Mh3/amUvUIVU/jrSOQn8xyrD70qle0LlotcQPH5iPuKBfcCQEawPCeMb0JJErMGkJ0njI4phcldGXJdfUqdqGJhKkkgqeMZ2oMCyq2kPg+ZxsayxryRGcZ8tjXswUIVOlwPMqGNVXDRgYIA8ztQbQorEjvFVH5Sf80YsVuxzkA+QQ80Jbomhig7hA9cmrq0b4XSdQ8+Dn3oNJrOQOrFsp6EZrGWBVGlCdRG+nFMIpSsZ1yFR6GstZklyuBgb7CgXEBsAZJ8vDjFaYYfNHqGOQKN0qWOnJPtiowK4Aw7ehO1BW3twoDKc55BOaLXQo0qFUcZHnWI7msHC5x+lXJYgFn1EcDHFBaVV1ZbAJ42rSHKsOSTwuMVkzMxGsb+R8xRMEbMoII1Dkk8UDK1OkBnJOTuASa6Tp7h1CnLqRwW2Fc9YCEFWJaXHrXS2V3CoHbt11erUBBsizhlyPoowPuawvYAigM6L6hTk/rR91cSpb5UKgNKnYO2ck/UigDMYR9lYjy2/xTLpwKsWK5VuQeaCbWxyG2Hma0tpWBLahpHqcUHSQxErnCjPqalK1upnGz4A2qUHymCAS4eEHUOVOMfYit4riVAyqiqCdx5ilVncSCSNSQQTjfyp+CTMIm8SEfmGaDyIFwr6sL6ncD3FbEXEJDC4P3XK1iLNI5W0SSgE8azitRLJBII1kJU8hsHNAUZ4pEIkij142YbZoBmR3w/dib13wa3mRHRiUA9qG6fMys8Z8QH929BYyMqk92OSMeSk5H2oNpGZmGkjHGwzRs6ASBl2zyKWXbaJMgDJHpxQUWdlJRH0433ySa9kuUIIMYJ+m+aHZtiSAxO2TXrDTq3JwNs+VB5oRuRsRuMbiqLGI20Qa8AbkjNSOR3DamPpWcUhWR1AGAcUBcEjBRkqCOcKQc16/jPjZgfMZINaWqKYmDDPnuaopKvpHHpQbx95VOqQsmNgxyasI8MrEac+Rra3RXjDEcjcVYOc4GBigqo1OPCGHmCOKuO2X05AHptWsaCTBYnccZ2qgjVbhQud9s5oLGPyXn0ztVkQMCJABjfasdReQhvWrz/038PGOKC4AVgdagE7A+f0rYFu54gFTyGxrKFBK+GJA522re3+aQEZ0nbPlQapcBWOpR6ZpjZzEsr62OODxS0nz259K3tmZ5QGJODtQdIHDLkjxEbHNZwYLFNWuQeQ3xWFs5KnIGw5r2OZ0bwnG9ARNauq5lIyeFG9YCExuPFg/Qc1rHI7htTnerQqdYTW2DzvQSOKVgS2APLLc1K2dADgZwKlB/9k="/>
          <p:cNvSpPr>
            <a:spLocks noChangeAspect="1" noChangeArrowheads="1"/>
          </p:cNvSpPr>
          <p:nvPr/>
        </p:nvSpPr>
        <p:spPr bwMode="auto">
          <a:xfrm>
            <a:off x="168275" y="-784225"/>
            <a:ext cx="21812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 sz="2400">
              <a:solidFill>
                <a:srgbClr val="CCECFF"/>
              </a:solidFill>
              <a:latin typeface="Times New Roman" pitchFamily="18" charset="0"/>
            </a:endParaRPr>
          </a:p>
        </p:txBody>
      </p:sp>
      <p:sp>
        <p:nvSpPr>
          <p:cNvPr id="478214" name="AutoShape 12" descr="data:image/jpeg;base64,/9j/4AAQSkZJRgABAQAAAQABAAD/2wBDAAkGBwgHBgkIBwgKCgkLDRYPDQwMDRsUFRAWIB0iIiAdHx8kKDQsJCYxJx8fLT0tMTU3Ojo6Iys/RD84QzQ5Ojf/2wBDAQoKCg0MDRoPDxo3JR8lNzc3Nzc3Nzc3Nzc3Nzc3Nzc3Nzc3Nzc3Nzc3Nzc3Nzc3Nzc3Nzc3Nzc3Nzc3Nzc3Nzf/wAARCACsAOUDASIAAhEBAxEB/8QAHAAAAgMBAQEBAAAAAAAAAAAABAUAAgMGAQcI/8QAOhAAAgEDAwIEBAUDAgcAAwAAAQIDAAQREiExBRMiQVFxBjJhgRRCkaHRI1KxFcEHJGJyguHwM7Lx/8QAFAEBAAAAAAAAAAAAAAAAAAAAAP/EABQRAQAAAAAAAAAAAAAAAAAAAAD/2gAMAwEAAhEDEQA/APhtSpUoJUqVKCVKlSglPfhDordZ6qqMv/Lw4eYk+Xp96RgZr6z8B9ESxsIjIGW5uVDuGHHoCPb/ADQN1RDb6kiUpkgqfJa9/D2jlMMyBlPytwcemf8ANFSRNEXjlQNkYxr8W31pZILlwDEXGluScH296BgnRJ3hxaXIlPlIX0sKp/p99Ho/EWIlUnAbGsn67VWK5ujIw/EIRtmNxj9KtJftlsxgyp5JJtj12NBWW0vDKzxW4GggalTGPpXncvImwzOgU6gynfOPrvzWcnUbk2+YrR5ANz20Of4rSGae4hZmI0KT4mX5R/NASt3OgCg5Y4Y5XUW9TsP817PfySQan0xSIdI1pyfWlMfU4iJQblhgEIDqGqgZLyOdjl1IBwJDgAn0GTQNf9UkWHLydxTnJRdJx781FvzIrpDJ2zgEqmMsPXPNchf9WmS+jj0ExsdKLGQFA9sbZ9a0tbiNzGyuuCjHt5Ls+PtjFA4urowuZptiOctz6D60tl6y80MqImmYHRoxwec0t6z1cQQMjBZdwFRgCcc/MPSkq390lojgyRoQdJ38XsTtQefEg7zpdMjLM+Q4KngcE/WkdN0upuoExGOaRQnyq2T9yaUsMEgjBBoPKlSpQSpUqUEqVKlBKlSpQSpUqUEqVKlBKlSvRQO/hLpL9V6mM5EEGHlbGcegr6kpaAJNqMq/KHRsH6ZFcB8PSf6bZbZjeY/1GYY9gPtXUWfUFZV0INX1OCx96Bz1HqCvFrdiCMZ33FLIOpQbGSRpIg+QQdx/8aYXKRyxrE4SBwMknz/ml0nSHjVJIbZEixpDL4sn6/WgZS3EUSmRI1dCoIOdLfekN71CCSVmmQamJ1bZIreUqHEMlzKmg+LY7+1c3f3UaXjpb3eNJ3Aj8R9yKB3HfwwxGOMy9vn5hhRn5RQdx1GJUkbuOikc6t29j6iucl6l+JuI4RlUGwaMeL9Kubi/sYF7uqO3PhjeQBmP+dqA9ev2zBwVDIRjGDx6b+f0FBN1QHPZjEMGo68kA6vI7fxSu9v7ieTAlVx5GOPTv+maZ9J+GOo9auYrdYGt2dHkNxODpIVC2Nh/0/vQBLeLNHiaWR5eAqLkt6bmqwXbgSpJcNDGqY7ZZic+gFanpUFugae7mjbGciA6fYMSMms4OnX8eqdbGeWIg6ZGi5+u4NAUndvbYymGSG0X5mjUEsRxwNqHhs1uLcPPJdrEpOjERdSPp9aO6Ja9SuLWUR9QjihA8cL5Jx5+HGKEuusXUhNlBfyx2g8I14H/AOo4oMLHq8nTmf8ACxo2RhTKCxX98UPcSXF8DPIjOUHjkAP7+VG2HRLqYi4IVbNWwbh9lI9Rn+KfdRnsendIazYGcSfJGMAE+u38UHE1KvLFJE+mVGRucMCDVKCVKlSglSpUoJUqVKCVKlSglSpUoJTHotsk91qmXVFHuRnGT5UvFdR0e3W3hVcozuuo5GMH3oGMkKyrpyCVGpUK+Eny3oU3DwqkKJ3JAcEkZCfQf/2hr9sao2nIUctgnJ9vKtI7XRbpPBdd9yuWUEqVz5mgefjSLYZXuSKB4WfYVey6xKYgki/hlXg5yGPvQFvBZRIkk19Gpxgo+Sc87D/Y0N+JfuyCMxzxJ4zKw4P0BNB6/wAQxreSG5TuRk+Ehs5pR1V4JLgGz7gLpsigef8A6o+ztYLuc3F6rMrZ+UDSff8A9V1PTOm2EGm4tra2dnOkJGxLZ9c0Hz6Lp0jwrPNrjjLaS4A2/endt8M297eIkfUEwQMCZwCTXUdbtuoy3C2YxDG3iCxgBR7nk+1OLT4VF70/XezQCKJPGZF3Yjy3oOXk6TcQN2rn8J+GiXOoAnjzyq7U6+BuldQufiJZLP8AESRpBLgB2CgGNlGNQwRkjeiIreygheGGNJMeFYUjZiR70Z8Iy3nT/iW1u7a0kjg0yJMmsgfI2nIP/VpoPndx0z4ghm0Xv9YpJvbyXAyCDxt5j6USl9JZymS/6hHFGo8NvE/cZW9jnNdP0/4Z6qbYy9XltNbSM4buBiCcnHH1rbpPRena5D/p8E0ibMyAAN7Z5oORuOqydZuUFpa/iV06TNcQbKPtSfqEstrffh4IbIs2ASloBv8ATVmvpXXOn3OmEdDtwuB44WAAP2GKX/Efwa8iWk72willGtu2pGB58ZoOf6rJY2EVovUori5lKjCJKihf/Ef70PLHadSnhuBkTuQqQ5OqMDzJOAK66y+GrGNWbp4i74x3ZLhWcrjzGa0m+H7Z+pGe8miuCwA7ko0gY9FoON+L+i9mxS9M6yTIQjhTkY9/WuNr6/8AEnQYLuDs20tvFbAeFFIyx+gr5Z1Xp0/S76S0ugBIh8jkEeuaAOpUqUEqVKlBKlSpQSpUqUEqVK9FAZ0qDu3QJBITxYBGTXTI8jEJLDKVONOrAYj6YrDo9n2LTlDKTkhv4pxb3WXaGaOOfCeHSdOkUAqRxoMn/wDOpyUKnDDkDbmhLi+xI0luotiWz21GcfamBFw0oA7gQn5cDK/bzrxbe2hjZCk/fzqbSAUYH1zuKAN5o7pDLe63OnB0xqoPufUUXYdNM3gtoQVjBJIOBq9SfOmtjIkcKta2oRjkEEZJ+1MujdPk1pJcxNEzHPg2z7AigC6ZaWwdLOe7Zw5OI2U4U+fvXRdQ6PCJYf8ARo4FaNBnSwj1e4O2a3zDCsg1Hv4whAGc+nH8UKxWKRJHz3GPzOMmgO6XYq6Pc36xTT/KI8n+ljzJxiteoXFrOwiU6YhgNHGfCxHnqq8d8ghEZaSQO2rQcBQfWhp42uJ3JZVBxnT5UG0U/ToUEUFt22Qbui5bP/dVL/rM0sJtggiHrHtvV7PpUryHxDAHyk4+9Fw/DncbXq+TfjYn70HNwB1uO7KCWUZZVPPvRU3U3jt00WcSKWwMbE0+/wBEIXLRsDIDoBzWXVelNFB3sKmwQYHzUAFp1BupPFbwWcKHOoNkgA+eTzXRfj4bgPaXk9qwhTCuq6SD6DfeuWttWooG7bA7kHB9qYx20MdtmKSLvE5dtGph9B6UCnqNpKzTvb5lkx4CZ8EVzyfjLWNfxcrFx80OTwfrXY9RWJUjucnuBfDo239q5y56s0d13LmFHdxgK6ftQc11KC7vbtJLTTCo4CHW2Pr6Vh8X9GQ9Hhv4tZlhOmXUSSynz+mD/mu56Q8chN12kjVTmRioAH0Arzr72t3ZXDGIBXQganCg/ag+HVKJ6haPZXTwuODsfUUNQSpUqUEqVKlBKlSpQSm/w7Yi6vVkkIWOMg7/AJj5ClKgkgAZJrtelRRWkMcLLrdORjGSfrQFyC2lnPfjZJAuDqGMj3FE/wBDSoORp4bPA9Djn70I2O+XcaR5AjairWRVk1uwkTG6Nsce3pQbwqxYEODjcMNv2rftDVpISUE41suOfI1mZ7eWYC3gKqvKgbCmcFrGkamN86uQwwKCtj0/uzdpgEbOA4OdNd58O2rQ6Wmd2hjOAWAZQPXFc3YWrPKNBX/qauwju4endM7UFxIzt8wYY0n+KBH1FIvxcssVurIGyHwVzv5ChADNOVFuGJ3BG+P4re6jkuLhI42JLb5B23ppBaJbxrCERXPzMRgn70Ah6LpiWVl0530nmjbK1igkKuoY/Mcbn9OKzkjjhnCKr9tRkltwfYjmtmQGNJVUhSeQ+Sft/JoNxJbySswZ4gi4OBkE+XNeyzsiJG0erBBDZxtQg0mN13Vwc4OMn0+1bzyKqpEwVY1xlhkn70G/ccsS5TSo4+Y1nPbG5UI4Lo3zspOr9/8AarQyrKzLpcINx/1VueoSIq6UEZP5VGAaBZddDhS2GJJImXOlTj9zS+LpU6iQxkr4fE2cU9l6jHMAqPFqJ+UDNBP1F7m5jjkKMVOMBfD96BXbxCQCFy4A2UgZz9d6SfFfTLpWRsa0UjBAAP3NdT1J5pblp1URmJfJQoPtXkLm9tCly6k+p8vvxQcAlnewQ6LqKXByRyfvtQ0kNrMnbe4mEn9zAnHsM0+62Op2RMaySCJtssdhSbp3TXuSZLi7jt8nYk/N9aDm/iX4ZuI7Nr5S7iP+45JX1+1cZX2PrVlDZWIkkvEncHwqDnUPQivk/UoBBduq50E6lz6GgEqVKlBKlSpQSpUr1QSwA5NA6+GLAXV2ZnK6YsEBjya7ZLbThVBQkZGBtSjplk1haxxxnWGGXdTsftT+yXTHlGLOoxp42oMbiE4BOHJ/K3mPvQE1myMrm3eMFsltz/jiur6bHDPNqlGoYww3qS2cbPKYnd0PCHfFAkj6TLFhY7gCOUZVmPn9aYWVneW8yRSuHQjGU8QrBQscjI8DBV43OfennTLm2CB0gYudiCuNX2oDmljsRHGqRv66diaY3zo/ThMFdCRgEHV+tSz+HI73/nJZliYbhGJBBqpgaSZ1klBUHiMABqCnRBGr9ws2ceHw4phcxsZMg/MMgEedXhaJUKs4VNgSy4Na2/UljkKLJhRsqsuc/XNAuDzJHpI8/lXf9uKo/flkUhQo/uVeB7DajLx5JmMhBdcf3f8AxoON0hXa2nVV3IWQgZoPbgG2GtAJdXJGx/Spa9Q1OWdXPkAdxVY0sS5kaSVGzllY5zWkDWQJFvGWI8Wp9/2oPLm4uJSGByw20g4OPal99eXOlU1scbac1vPPplch17h2Gnal5Ox1sHb1xigJtmjitxLI5Zucg5+wq1pMv4lnTIHnqGDW3f8A+V0QrGFA2OM4NALJouVLHuA/McgY+lAxubx3BLEsgOzKOf3oO1uk1Fe5IpO+FAO/p9KLSVZHZVXRC3AIyKBjjEcoMekNrP0+9Ay0J1WB4ZgWVP7mBYfxXGdb6JL08YjZgpJ8QYHP0r6CvTILq3EluZmc87BV+/rWaNGx/C3UKORsXHCig+f2dtZxWh7k+ZmAyxXIWuV+L+lI1t37dmdoznxbEr7V9S658Oi3Qy2bjSTnBXf7VzbW6kNF2FJOzMwyT7UHxupTP4i6W3Seqy2rDw/OmedJ4pZQSpUqUEpr0OyE8pnkyIkONXoaWKpZgo3JOK+hdNtoIrCKONCHEQ1FDvnzP1oJbw9tdaytKPo3FMbYGQplWXB2Yc/ehrWOTtMY3TSfNufvTKyV3jVWEmN86dwf4oGNtbgMjRPpbncaSPanVrElzKqyakONmK6g3vS2BZBH4wQqbKcHii1dyvgzlttXOP0oGEnSrdJNR/puPzEHB9qyb8NExEMZkk8yp2rBZGZNMt4Q67aMEij4O3HBqYeM7ZA2oB5b26aFVudWphgLwQKc2yWsdqJGeNpF3AOd/wD3SaWcyOp1AhecLTaxk7kX9SNSv0GB+tBlcXBkBBQgMNg4O3tWPYQxD+0/345om90kqdKrjgBtvtVJrhDZMstwjHGFQDj9qC0F7awRqe2gYHxZORR34rpNwQzSIj44LYH3riru5QlACp9C22DQ0ErTyhe4G35G+PbFB1d7FZz65I5o1fHrkfvQiW6kGO2uIgTsXdgP3rBo4lXU4YsBgBwQKysUdtRk0Io3Gs4oDGsYIsF5w7AbmM5yaBbR3SsETk+prWWSRXVmZDg7ad/1oWS4JfUmAecjjFBs0ipu+dQG4IBFDNpEyGXGCc43q5ZljLHck5JbGcUFJtN3Ek1ewzQOIXjWTEalVHAA5qrsryBWUDTuMtQkUjpGWZz4htniqxBtYXu7k7Anmg6O2uFVgC5wRgAHmnVr+Cki0O2gjfIArlIu1FCWZ8v6kHAq8XUdA06hoPBzQdRtayMrgTQPnddyB6E0g6x06GWTvWsDRseQByK3gv4ozG1tKDySpGc0xtboT3Ak0HxDxNnAoPln/EPoC3nRhc2do34m2JaRmGGK+Y+vrXyOv1Z1Xp1rcSF0VpSfmAO33r87/HvQz0P4gmjRQLecmWHHABO4+x/2oObqVKlA6+HLTuT/AIhhkIdIyMjPqa6ySRYXGoEBtg6ng1nYW9qtokMSEMg0rJHgFv8AuB5plDYvDGjMXZgN2A59xQZKjaO4gB1bZGVJ96bdOCdvBhZM/O5Gx/ShIZpon8USAcHDeXtR4kRdGrHaPk+QDQMvDpHZYsqndOMUTHrSRAhCHyyc/vQdoIcERYAH9j6h+lObC1muoh2Qtw67qobSw+xoNrS3W4Y9xVaUHPiPiH80XcWpEeC3bkG4xxmhob2e1kEdxC6SL+SRcH7EVrP1VJQQYxk8q/l+tAoVLxro5Kqc74o9LmUt20AcgbjPNBQ3jLcsUG2fmzijEukkyrvGrgZ1EZ/xQazTPLHvaNrA20il1w9y8faWMoByDRRuuy+rtl1HLKDv+tDXfWIVUSQ5Jzur8A0HN30o1GHSCPMYORWlnAc6zhMDY5waZyXuodyVISD6qCR9qDnnYFtlMePDpIBoCf8AUEVe1G3ccc6jkj9av064u55xbQIjO+TlhnGASf2FJJzHyYWGeWLU9+Bry0j+I4JLgs+I5FUIoIDaf41UGA6ikhjdyMPjG3PtVmu4FlCuuE5G/P0pLdTxm5kaIy9osWjB/tzt7VQTMZCzIwQj5iKB7eXdpKuIAyEc6jnNJ5rrYqhxv8mOa8WUKGUb77lvKsmK6ixC6uA3mBQE21wujDaQxOwBxiiQ2HyrEEefOPvQFvhQQyNhts7ZNFCMKAiKwQeQ3oDmvWZO1JpVTwFHNYMGU/JpJ/Ma3RCqqUVVxvkAE4ry4jkkZWQSkc5cb0HlvIUww05A21GnlheM+kNrDY2ZTsRSFrJ0dHlJI+oxim3SyYn1DCRA7kcmg6yyhmlQLGTobla5v/ir8HQ9U+FppoZM31pmaNQeQB4h+lP7S+CsO2dAI4J3NNrSDu6pLiQMGGwHA+lB+Oqldn/xT+GD8OfFM626Zsrsme3KjAAJ3XjyO36VKA2xaVISxcNjgeePrTHp9wJkOgltJwVK+f0NBRCNFcKI2H5Nht96L6fEHkkQBlcjIdBsPf1oD4nMkwTt6fXUc/tTNLQKrr4JI235BH78UvWIQGMSvlhsdufb0oqBAk4SWIygDOpTuKDW2txGcRxCPP5XamBdraNXC49CjZINY29uwXQruobcMQCP08qpNLJA4UqjEcsn8UBLdTkmdI52ZwPzMTkfTes7y5iKlGkkXHGo8Viruz9ztNg8nneg7uTuFmUYI2INBaSQk+GVtI+UBsV7+II8SMQcYwxxQUBcyHDAxeg5FVuLiNDhUYDODtv75oGI6hJ2ikTuN8Mur96De4Ak4YE+uCKCXW5w4UjyPrUjTAYkeHzBIzQGRtIzn+mGPnrq9zeO6mN4YnUD5gdxQKzqXKhXVSMZxiqShCuYnBQHbSd6Cne2UeIYPBo/4TmVOv20hkjWIyYcvtyCOaXlRFGX1NIM8b14hca9cWUO5G21Borf0lVmYbDOk4xtVzMGxguR9Wx/is0dSp0LkMMZP8V7pkRip2iA4zuaDSF2iOkKpHOVO/tRbHVjUMD6AmgBGwwdbc8KvFGR5ZOXP/caCuQfCN08mJxijbYRLESrMSfPO1YRKpU6hqXO2+2KPtUEhCqBgep4oC7DaUHBZcenNOFs3I7whOD+ZjVoLS2iiBDoG+hzTixsTdwlpiuBwWoOcmj1Aly0jDjbArGNJnALZU+QO2K6G5hihJWNFdh+YcCl6W3dlJkyBzj1oCemscrqwzDk+ldfFG8ixu7aIgNgBzXPWt3bWiAQWyBvNmwTTKPqU0zAZGnz3zQX6r8NdL64IW6jAs5iyELKDgHGf8VKOW6TSBpJx9c4qUH5/wDwgEYU4VyORup/ir2kV1Cyx41ryAq5/fmg7NxFKRC2AeY8ZFdD09ghEjByp+6/+qAlY4rqEK8kkbDyYZA/3rN1lhZVl0NjYDOSa3e4NwwgYlAfkaTfP/lzVbu2kt9LiWXb8pGpf1oCodDqoE0YQ7EMvB96NNkWTUcTFeCvNLLfuiIsI1Y/Ntg/tWsNzds+EZ1x+TH/AMaA+CGxyUkufw83o/h/zSjqVjOs2YDHMp/Mh3/amUvUIVU/jrSOQn8xyrD70qle0LlotcQPH5iPuKBfcCQEawPCeMb0JJErMGkJ0njI4phcldGXJdfUqdqGJhKkkgqeMZ2oMCyq2kPg+ZxsayxryRGcZ8tjXswUIVOlwPMqGNVXDRgYIA8ztQbQorEjvFVH5Sf80YsVuxzkA+QQ80Jbomhig7hA9cmrq0b4XSdQ8+Dn3oNJrOQOrFsp6EZrGWBVGlCdRG+nFMIpSsZ1yFR6GstZklyuBgb7CgXEBsAZJ8vDjFaYYfNHqGOQKN0qWOnJPtiowK4Aw7ehO1BW3twoDKc55BOaLXQo0qFUcZHnWI7msHC5x+lXJYgFn1EcDHFBaVV1ZbAJ42rSHKsOSTwuMVkzMxGsb+R8xRMEbMoII1Dkk8UDK1OkBnJOTuASa6Tp7h1CnLqRwW2Fc9YCEFWJaXHrXS2V3CoHbt11erUBBsizhlyPoowPuawvYAigM6L6hTk/rR91cSpb5UKgNKnYO2ck/UigDMYR9lYjy2/xTLpwKsWK5VuQeaCbWxyG2Hma0tpWBLahpHqcUHSQxErnCjPqalK1upnGz4A2qUHymCAS4eEHUOVOMfYit4riVAyqiqCdx5ilVncSCSNSQQTjfyp+CTMIm8SEfmGaDyIFwr6sL6ncD3FbEXEJDC4P3XK1iLNI5W0SSgE8azitRLJBII1kJU8hsHNAUZ4pEIkij142YbZoBmR3w/dib13wa3mRHRiUA9qG6fMys8Z8QH929BYyMqk92OSMeSk5H2oNpGZmGkjHGwzRs6ASBl2zyKWXbaJMgDJHpxQUWdlJRH0433ySa9kuUIIMYJ+m+aHZtiSAxO2TXrDTq3JwNs+VB5oRuRsRuMbiqLGI20Qa8AbkjNSOR3DamPpWcUhWR1AGAcUBcEjBRkqCOcKQc16/jPjZgfMZINaWqKYmDDPnuaopKvpHHpQbx95VOqQsmNgxyasI8MrEac+Rra3RXjDEcjcVYOc4GBigqo1OPCGHmCOKuO2X05AHptWsaCTBYnccZ2qgjVbhQud9s5oLGPyXn0ztVkQMCJABjfasdReQhvWrz/038PGOKC4AVgdagE7A+f0rYFu54gFTyGxrKFBK+GJA522re3+aQEZ0nbPlQapcBWOpR6ZpjZzEsr62OODxS0nz259K3tmZ5QGJODtQdIHDLkjxEbHNZwYLFNWuQeQ3xWFs5KnIGw5r2OZ0bwnG9ARNauq5lIyeFG9YCExuPFg/Qc1rHI7htTnerQqdYTW2DzvQSOKVgS2APLLc1K2dADgZwKlB/9k="/>
          <p:cNvSpPr>
            <a:spLocks noChangeAspect="1" noChangeArrowheads="1"/>
          </p:cNvSpPr>
          <p:nvPr/>
        </p:nvSpPr>
        <p:spPr bwMode="auto">
          <a:xfrm>
            <a:off x="320675" y="-631825"/>
            <a:ext cx="21812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 sz="2400">
              <a:solidFill>
                <a:srgbClr val="CCECFF"/>
              </a:solidFill>
              <a:latin typeface="Times New Roman" pitchFamily="18" charset="0"/>
            </a:endParaRPr>
          </a:p>
        </p:txBody>
      </p:sp>
      <p:pic>
        <p:nvPicPr>
          <p:cNvPr id="478215" name="Picture 14" descr="http://www.medison.ru/si/n7/s86/p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7875" y="3789363"/>
            <a:ext cx="18192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8216" name="Picture 16" descr="http://s53.radikal.ru/i141/1105/cf/e775b263062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27875" y="5300663"/>
            <a:ext cx="1819275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8217" name="Picture 18" descr="http://www.pubcan.org/images/large/Fig_4-04_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18350" y="2241550"/>
            <a:ext cx="18288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755650" y="26035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Уточняющая диагностика</a:t>
            </a:r>
          </a:p>
          <a:p>
            <a:pPr algn="ctr">
              <a:defRPr/>
            </a:pPr>
            <a:r>
              <a:rPr lang="ru-RU" sz="28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В. Дополнительные методы 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84213" y="1412875"/>
            <a:ext cx="7772400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ct val="5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Компьютерная или магнитно-резонансная томография </a:t>
            </a:r>
          </a:p>
          <a:p>
            <a:pPr>
              <a:lnSpc>
                <a:spcPct val="110000"/>
              </a:lnSpc>
              <a:spcAft>
                <a:spcPct val="5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Диагностическая лапароскопия</a:t>
            </a:r>
          </a:p>
          <a:p>
            <a:pPr>
              <a:lnSpc>
                <a:spcPct val="110000"/>
              </a:lnSpc>
              <a:spcAft>
                <a:spcPct val="5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2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Эндосонография</a:t>
            </a:r>
            <a:endParaRPr lang="ru-RU" sz="26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10000"/>
              </a:lnSpc>
              <a:spcAft>
                <a:spcPct val="5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Флуоресцентная диагностика</a:t>
            </a:r>
          </a:p>
          <a:p>
            <a:pPr>
              <a:lnSpc>
                <a:spcPct val="110000"/>
              </a:lnSpc>
              <a:spcAft>
                <a:spcPct val="5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2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Онкомаркеры</a:t>
            </a:r>
            <a:r>
              <a:rPr lang="ru-RU" sz="2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(РЭА, СА-72-4, СА-125)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609600" y="2286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 dirty="0" err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Эндосонография</a:t>
            </a:r>
            <a:r>
              <a:rPr lang="ru-RU" sz="3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позволяет</a:t>
            </a:r>
          </a:p>
        </p:txBody>
      </p:sp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323850" y="981075"/>
            <a:ext cx="5041900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визуализировать 5 слоев неизмененной стенки желудка; </a:t>
            </a:r>
          </a:p>
          <a:p>
            <a:pPr>
              <a:spcBef>
                <a:spcPct val="3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определить протяженность поражения, инфильтрацию отдельных слоев;</a:t>
            </a:r>
          </a:p>
          <a:p>
            <a:pPr>
              <a:spcBef>
                <a:spcPct val="3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разграничить подслизистую опухоль желудка или пищевода и давление извне;</a:t>
            </a:r>
          </a:p>
          <a:p>
            <a:pPr>
              <a:spcBef>
                <a:spcPct val="3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оценить состояние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перигастральных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лимфоузлов;</a:t>
            </a:r>
          </a:p>
          <a:p>
            <a:pPr>
              <a:spcBef>
                <a:spcPct val="3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выявить инвазию в соседние органы, крупные сосуды;</a:t>
            </a:r>
          </a:p>
          <a:p>
            <a:pPr>
              <a:spcBef>
                <a:spcPct val="30000"/>
              </a:spcBef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при раннем раке желудка позволяет с вероятностью до 80% установить глубину инвазии в пределах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слизисто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-подслизистого слоя. </a:t>
            </a:r>
          </a:p>
        </p:txBody>
      </p:sp>
      <p:sp>
        <p:nvSpPr>
          <p:cNvPr id="133127" name="Text Box 7"/>
          <p:cNvSpPr txBox="1">
            <a:spLocks noChangeArrowheads="1"/>
          </p:cNvSpPr>
          <p:nvPr/>
        </p:nvSpPr>
        <p:spPr bwMode="auto">
          <a:xfrm>
            <a:off x="5703888" y="762000"/>
            <a:ext cx="29829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Рис.1 Вид желудка в норме</a:t>
            </a: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5783263" y="3608388"/>
            <a:ext cx="33607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Рис.2 Подслизистый рост рака</a:t>
            </a:r>
          </a:p>
        </p:txBody>
      </p:sp>
      <p:pic>
        <p:nvPicPr>
          <p:cNvPr id="480262" name="Picture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6541" t="6000" r="17833" b="5833"/>
          <a:stretch>
            <a:fillRect/>
          </a:stretch>
        </p:blipFill>
        <p:spPr>
          <a:xfrm>
            <a:off x="5867400" y="1125538"/>
            <a:ext cx="2736850" cy="2392362"/>
          </a:xfrm>
        </p:spPr>
      </p:pic>
      <p:pic>
        <p:nvPicPr>
          <p:cNvPr id="480263" name="Picture 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 l="27177" t="13434" r="9171" b="13283"/>
          <a:stretch>
            <a:fillRect/>
          </a:stretch>
        </p:blipFill>
        <p:spPr>
          <a:xfrm>
            <a:off x="5867400" y="4076700"/>
            <a:ext cx="2736850" cy="26130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95288" y="641350"/>
            <a:ext cx="815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Показания к диагностической лапароскопии</a:t>
            </a:r>
            <a:r>
              <a:rPr lang="ru-RU" sz="2800" b="1" i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1403350" y="44450"/>
            <a:ext cx="54006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Уточняющая</a:t>
            </a:r>
            <a: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диагностика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23850" y="1209675"/>
            <a:ext cx="8135938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субтотальное / тотальное поражение</a:t>
            </a:r>
          </a:p>
          <a:p>
            <a:pPr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выход на </a:t>
            </a:r>
            <a:r>
              <a:rPr lang="ru-RU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серозу</a:t>
            </a: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по данным УЗИ/КТ</a:t>
            </a:r>
          </a:p>
          <a:p>
            <a:pPr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наличие множественных увеличенных регионарных лимфатических узлов по данным УЗИ/КТ</a:t>
            </a:r>
          </a:p>
          <a:p>
            <a:pPr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начальные проявления  асцита  </a:t>
            </a:r>
          </a:p>
          <a:p>
            <a:pPr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визуализируемые при УЗИ/КТ изменения брюшины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39750" y="4221163"/>
            <a:ext cx="8153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Противопоказания: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58775" y="4724400"/>
            <a:ext cx="8208963" cy="166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осложненный рак желудка, требующий ургентного вмешательства (стеноз, кровотечение, перфорация)</a:t>
            </a:r>
          </a:p>
          <a:p>
            <a:pPr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выраженный спаечный процесс в брюшной полости  после ранее перенесенных операций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8" name="Rectangle 4"/>
          <p:cNvSpPr>
            <a:spLocks noChangeArrowheads="1"/>
          </p:cNvSpPr>
          <p:nvPr/>
        </p:nvSpPr>
        <p:spPr bwMode="auto">
          <a:xfrm>
            <a:off x="1042988" y="260350"/>
            <a:ext cx="6985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Лапароскопическая флуоресцентная диагностика</a:t>
            </a:r>
          </a:p>
        </p:txBody>
      </p:sp>
      <p:sp>
        <p:nvSpPr>
          <p:cNvPr id="221189" name="Rectangle 5"/>
          <p:cNvSpPr>
            <a:spLocks noChangeArrowheads="1"/>
          </p:cNvSpPr>
          <p:nvPr/>
        </p:nvSpPr>
        <p:spPr bwMode="auto">
          <a:xfrm>
            <a:off x="287338" y="1341438"/>
            <a:ext cx="5653087" cy="415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en-US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Диссеминация по брюшине выявляется у 63,3%.</a:t>
            </a:r>
          </a:p>
          <a:p>
            <a:pPr marL="457200" indent="-457200">
              <a:defRPr/>
            </a:pPr>
            <a:endParaRPr lang="ru-RU" sz="24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У 16,7% больных диссеминация определялась только в режиме флуоресценции. </a:t>
            </a:r>
          </a:p>
          <a:p>
            <a:pPr marL="457200" indent="-457200">
              <a:defRPr/>
            </a:pPr>
            <a:endParaRPr lang="ru-RU" sz="24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Чувствительность метода при раке желудка составляет 72,3%, специфичность – 64%, общая точность метода – 69%.</a:t>
            </a:r>
          </a:p>
        </p:txBody>
      </p:sp>
      <p:pic>
        <p:nvPicPr>
          <p:cNvPr id="482308" name="Picture 10" descr="Grabbed Fram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97613" y="1268413"/>
            <a:ext cx="2336800" cy="2278062"/>
          </a:xfrm>
          <a:prstGeom prst="rect">
            <a:avLst/>
          </a:prstGeom>
          <a:noFill/>
          <a:ln w="19050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482309" name="Рисунок 3" descr="SVideo_frame_3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97613" y="3716338"/>
            <a:ext cx="2343150" cy="2268537"/>
          </a:xfrm>
          <a:prstGeom prst="rect">
            <a:avLst/>
          </a:prstGeom>
          <a:noFill/>
          <a:ln w="19050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482310" name="Text Box 8"/>
          <p:cNvSpPr txBox="1">
            <a:spLocks noChangeArrowheads="1"/>
          </p:cNvSpPr>
          <p:nvPr/>
        </p:nvSpPr>
        <p:spPr bwMode="auto">
          <a:xfrm>
            <a:off x="4346575" y="6308725"/>
            <a:ext cx="2755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i="1">
                <a:solidFill>
                  <a:srgbClr val="CCECFF"/>
                </a:solidFill>
                <a:latin typeface="Times New Roman" pitchFamily="18" charset="0"/>
              </a:rPr>
              <a:t>МНИОИ им. П.А. Герцена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323850" y="836613"/>
            <a:ext cx="8153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u="sng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Показания к КТ</a:t>
            </a:r>
            <a:r>
              <a:rPr lang="en-US" sz="2800" b="1" i="1" u="sng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/</a:t>
            </a:r>
            <a:r>
              <a:rPr lang="ru-RU" sz="2800" b="1" i="1" u="sng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МРТ:</a:t>
            </a:r>
          </a:p>
        </p:txBody>
      </p:sp>
      <p:sp>
        <p:nvSpPr>
          <p:cNvPr id="205829" name="Text Box 5"/>
          <p:cNvSpPr txBox="1">
            <a:spLocks noChangeArrowheads="1"/>
          </p:cNvSpPr>
          <p:nvPr/>
        </p:nvSpPr>
        <p:spPr bwMode="auto">
          <a:xfrm>
            <a:off x="287338" y="1484313"/>
            <a:ext cx="8497887" cy="478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Aft>
                <a:spcPct val="45000"/>
              </a:spcAft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CCECFF"/>
                </a:solidFill>
                <a:latin typeface="Times New Roman" pitchFamily="18" charset="0"/>
              </a:rPr>
              <a:t>   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значительное несоответствие  результатов различных методов обследования в оценке распространенности опухолевого процесса</a:t>
            </a:r>
          </a:p>
          <a:p>
            <a:pPr>
              <a:spcAft>
                <a:spcPct val="45000"/>
              </a:spcAft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Невозможность оценки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резектабельности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по данным других методов исследования</a:t>
            </a:r>
          </a:p>
          <a:p>
            <a:pPr lvl="1">
              <a:spcAft>
                <a:spcPct val="4500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400" b="1" dirty="0">
                <a:solidFill>
                  <a:srgbClr val="CCECFF"/>
                </a:solidFill>
                <a:latin typeface="Times New Roman" pitchFamily="18" charset="0"/>
              </a:rPr>
              <a:t>прорастание в поджелудочную железу</a:t>
            </a:r>
          </a:p>
          <a:p>
            <a:pPr lvl="1">
              <a:spcAft>
                <a:spcPct val="4500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2400" b="1" dirty="0">
                <a:solidFill>
                  <a:srgbClr val="CCECFF"/>
                </a:solidFill>
                <a:latin typeface="Times New Roman" pitchFamily="18" charset="0"/>
              </a:rPr>
              <a:t>  вовлечение крупных сосудов</a:t>
            </a:r>
          </a:p>
          <a:p>
            <a:pPr lvl="1">
              <a:spcAft>
                <a:spcPct val="4500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2400" b="1" dirty="0">
                <a:solidFill>
                  <a:srgbClr val="CCECFF"/>
                </a:solidFill>
                <a:latin typeface="Times New Roman" pitchFamily="18" charset="0"/>
              </a:rPr>
              <a:t>  метастазы в печени</a:t>
            </a:r>
          </a:p>
          <a:p>
            <a:pPr lvl="1">
              <a:spcAft>
                <a:spcPct val="4500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2400" b="1" dirty="0">
                <a:solidFill>
                  <a:srgbClr val="CCECFF"/>
                </a:solidFill>
                <a:latin typeface="Times New Roman" pitchFamily="18" charset="0"/>
              </a:rPr>
              <a:t>  подозрение на внутригрудное метастазирование</a:t>
            </a:r>
          </a:p>
          <a:p>
            <a:pPr algn="just"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Планирование комбинированного лечения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 </a:t>
            </a:r>
          </a:p>
        </p:txBody>
      </p:sp>
      <p:sp>
        <p:nvSpPr>
          <p:cNvPr id="205830" name="Rectangle 6"/>
          <p:cNvSpPr>
            <a:spLocks noChangeArrowheads="1"/>
          </p:cNvSpPr>
          <p:nvPr/>
        </p:nvSpPr>
        <p:spPr bwMode="auto">
          <a:xfrm>
            <a:off x="755650" y="188913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Уточняющая диагностика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6" name="Rectangle 4"/>
          <p:cNvSpPr>
            <a:spLocks noChangeArrowheads="1"/>
          </p:cNvSpPr>
          <p:nvPr/>
        </p:nvSpPr>
        <p:spPr bwMode="auto">
          <a:xfrm>
            <a:off x="609600" y="2286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Исследование сторожевых Л/У</a:t>
            </a:r>
          </a:p>
        </p:txBody>
      </p:sp>
      <p:pic>
        <p:nvPicPr>
          <p:cNvPr id="484355" name="Picture 11" descr="DSCN0712"/>
          <p:cNvPicPr>
            <a:picLocks noChangeAspect="1" noChangeArrowheads="1"/>
          </p:cNvPicPr>
          <p:nvPr/>
        </p:nvPicPr>
        <p:blipFill>
          <a:blip r:embed="rId2"/>
          <a:srcRect l="26958" t="21181" r="23918" b="21759"/>
          <a:stretch>
            <a:fillRect/>
          </a:stretch>
        </p:blipFill>
        <p:spPr bwMode="auto">
          <a:xfrm>
            <a:off x="973138" y="1016000"/>
            <a:ext cx="345598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4356" name="Picture 10" descr="DSCN0717"/>
          <p:cNvPicPr>
            <a:picLocks noChangeAspect="1" noChangeArrowheads="1"/>
          </p:cNvPicPr>
          <p:nvPr/>
        </p:nvPicPr>
        <p:blipFill>
          <a:blip r:embed="rId3" cstate="print"/>
          <a:srcRect l="20482" t="32471" r="29564" b="21471"/>
          <a:stretch>
            <a:fillRect/>
          </a:stretch>
        </p:blipFill>
        <p:spPr bwMode="auto">
          <a:xfrm>
            <a:off x="938213" y="3765550"/>
            <a:ext cx="3492500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4357" name="Picture 6" descr="DSCN0721"/>
          <p:cNvPicPr>
            <a:picLocks noChangeAspect="1" noChangeArrowheads="1"/>
          </p:cNvPicPr>
          <p:nvPr/>
        </p:nvPicPr>
        <p:blipFill>
          <a:blip r:embed="rId4">
            <a:lum bright="6000" contrast="18000"/>
          </a:blip>
          <a:srcRect l="29962" t="26633" r="52544" b="48392"/>
          <a:stretch>
            <a:fillRect/>
          </a:stretch>
        </p:blipFill>
        <p:spPr bwMode="auto">
          <a:xfrm>
            <a:off x="4608513" y="1052513"/>
            <a:ext cx="342106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4358" name="Picture 4" descr="DSCN2280"/>
          <p:cNvPicPr>
            <a:picLocks noChangeAspect="1" noChangeArrowheads="1"/>
          </p:cNvPicPr>
          <p:nvPr/>
        </p:nvPicPr>
        <p:blipFill>
          <a:blip r:embed="rId5">
            <a:lum bright="18000" contrast="6000"/>
          </a:blip>
          <a:srcRect l="42639" t="41774" r="33853" b="34375"/>
          <a:stretch>
            <a:fillRect/>
          </a:stretch>
        </p:blipFill>
        <p:spPr bwMode="auto">
          <a:xfrm>
            <a:off x="4608513" y="3752850"/>
            <a:ext cx="3421062" cy="25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4359" name="Text Box 9"/>
          <p:cNvSpPr txBox="1">
            <a:spLocks noChangeArrowheads="1"/>
          </p:cNvSpPr>
          <p:nvPr/>
        </p:nvSpPr>
        <p:spPr bwMode="auto">
          <a:xfrm>
            <a:off x="989013" y="316071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rgbClr val="CCECFF"/>
                </a:solidFill>
                <a:cs typeface="Arial" charset="0"/>
              </a:rPr>
              <a:t>1</a:t>
            </a:r>
          </a:p>
        </p:txBody>
      </p:sp>
      <p:sp>
        <p:nvSpPr>
          <p:cNvPr id="484360" name="Rectangle 10"/>
          <p:cNvSpPr>
            <a:spLocks noChangeArrowheads="1"/>
          </p:cNvSpPr>
          <p:nvPr/>
        </p:nvSpPr>
        <p:spPr bwMode="auto">
          <a:xfrm>
            <a:off x="1009650" y="58420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rgbClr val="CCECFF"/>
                </a:solidFill>
                <a:latin typeface="Times New Roman" pitchFamily="18" charset="0"/>
                <a:cs typeface="Arial" charset="0"/>
              </a:rPr>
              <a:t>2</a:t>
            </a:r>
          </a:p>
        </p:txBody>
      </p:sp>
      <p:sp>
        <p:nvSpPr>
          <p:cNvPr id="484361" name="Rectangle 11"/>
          <p:cNvSpPr>
            <a:spLocks noChangeArrowheads="1"/>
          </p:cNvSpPr>
          <p:nvPr/>
        </p:nvSpPr>
        <p:spPr bwMode="auto">
          <a:xfrm>
            <a:off x="5149850" y="32131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rgbClr val="CCECFF"/>
                </a:solidFill>
                <a:latin typeface="Times New Roman" pitchFamily="18" charset="0"/>
                <a:cs typeface="Arial" charset="0"/>
              </a:rPr>
              <a:t>3</a:t>
            </a:r>
          </a:p>
        </p:txBody>
      </p:sp>
      <p:sp>
        <p:nvSpPr>
          <p:cNvPr id="484362" name="Rectangle 12"/>
          <p:cNvSpPr>
            <a:spLocks noChangeArrowheads="1"/>
          </p:cNvSpPr>
          <p:nvPr/>
        </p:nvSpPr>
        <p:spPr bwMode="auto">
          <a:xfrm>
            <a:off x="5184775" y="58420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rgbClr val="CCECFF"/>
                </a:solidFill>
                <a:latin typeface="Times New Roman" pitchFamily="18" charset="0"/>
                <a:cs typeface="Arial" charset="0"/>
              </a:rPr>
              <a:t>4</a:t>
            </a:r>
          </a:p>
        </p:txBody>
      </p:sp>
      <p:sp>
        <p:nvSpPr>
          <p:cNvPr id="484363" name="Oval 13"/>
          <p:cNvSpPr>
            <a:spLocks noChangeArrowheads="1"/>
          </p:cNvSpPr>
          <p:nvPr/>
        </p:nvSpPr>
        <p:spPr bwMode="auto">
          <a:xfrm>
            <a:off x="6157913" y="4870450"/>
            <a:ext cx="792162" cy="755650"/>
          </a:xfrm>
          <a:prstGeom prst="ellipse">
            <a:avLst/>
          </a:prstGeom>
          <a:noFill/>
          <a:ln w="19050">
            <a:noFill/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altLang="ru-RU" sz="2400">
              <a:solidFill>
                <a:srgbClr val="CCEC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Заголовок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8229600" cy="941388"/>
          </a:xfrm>
        </p:spPr>
        <p:txBody>
          <a:bodyPr/>
          <a:lstStyle/>
          <a:p>
            <a:pPr eaLnBrk="1" hangingPunct="1"/>
            <a:r>
              <a:rPr lang="ru-RU" altLang="ru-RU" sz="4800" smtClean="0">
                <a:solidFill>
                  <a:srgbClr val="FFFF00"/>
                </a:solidFill>
                <a:cs typeface="Times New Roman" pitchFamily="18" charset="0"/>
              </a:rPr>
              <a:t>Терминология</a:t>
            </a:r>
            <a:endParaRPr lang="ru-RU" altLang="ru-RU" smtClean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485379" name="Содержимое 2"/>
          <p:cNvSpPr>
            <a:spLocks noGrp="1"/>
          </p:cNvSpPr>
          <p:nvPr>
            <p:ph idx="1"/>
          </p:nvPr>
        </p:nvSpPr>
        <p:spPr>
          <a:xfrm>
            <a:off x="250825" y="1268413"/>
            <a:ext cx="8447088" cy="5373687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cs typeface="Times New Roman" pitchFamily="18" charset="0"/>
              </a:rPr>
              <a:t>Версия </a:t>
            </a:r>
            <a:r>
              <a:rPr lang="en-US" altLang="ru-RU" sz="3600" b="1" smtClean="0">
                <a:cs typeface="Times New Roman" pitchFamily="18" charset="0"/>
              </a:rPr>
              <a:t>JGCA</a:t>
            </a:r>
          </a:p>
          <a:p>
            <a:pPr eaLnBrk="1" hangingPunct="1">
              <a:buFontTx/>
              <a:buNone/>
            </a:pPr>
            <a:r>
              <a:rPr lang="ru-RU" altLang="ru-RU" sz="2800" b="1" smtClean="0">
                <a:cs typeface="Times New Roman" pitchFamily="18" charset="0"/>
              </a:rPr>
              <a:t>Ранний рак – Т1   </a:t>
            </a:r>
            <a:r>
              <a:rPr lang="en-US" altLang="ru-RU" sz="2800" b="1" smtClean="0">
                <a:cs typeface="Times New Roman" pitchFamily="18" charset="0"/>
              </a:rPr>
              <a:t>N </a:t>
            </a:r>
            <a:r>
              <a:rPr lang="ru-RU" altLang="ru-RU" sz="2800" b="1" smtClean="0">
                <a:cs typeface="Times New Roman" pitchFamily="18" charset="0"/>
              </a:rPr>
              <a:t>любое</a:t>
            </a:r>
          </a:p>
          <a:p>
            <a:pPr eaLnBrk="1" hangingPunct="1">
              <a:buFontTx/>
              <a:buNone/>
            </a:pPr>
            <a:r>
              <a:rPr lang="ru-RU" altLang="ru-RU" sz="2800" b="1" smtClean="0">
                <a:cs typeface="Times New Roman" pitchFamily="18" charset="0"/>
              </a:rPr>
              <a:t>Местно-распространенный рак – Т2-4  </a:t>
            </a:r>
            <a:r>
              <a:rPr lang="en-US" altLang="ru-RU" sz="2800" b="1" smtClean="0">
                <a:cs typeface="Times New Roman" pitchFamily="18" charset="0"/>
              </a:rPr>
              <a:t>N </a:t>
            </a:r>
            <a:r>
              <a:rPr lang="ru-RU" altLang="ru-RU" sz="2800" b="1" smtClean="0">
                <a:cs typeface="Times New Roman" pitchFamily="18" charset="0"/>
              </a:rPr>
              <a:t>любое</a:t>
            </a:r>
          </a:p>
          <a:p>
            <a:pPr eaLnBrk="1" hangingPunct="1"/>
            <a:endParaRPr lang="ru-RU" altLang="ru-RU" sz="2800" b="1" smtClean="0">
              <a:cs typeface="Times New Roman" pitchFamily="18" charset="0"/>
            </a:endParaRPr>
          </a:p>
          <a:p>
            <a:pPr eaLnBrk="1" hangingPunct="1"/>
            <a:r>
              <a:rPr lang="ru-RU" altLang="ru-RU" sz="3600" b="1" smtClean="0">
                <a:cs typeface="Times New Roman" pitchFamily="18" charset="0"/>
              </a:rPr>
              <a:t>Российская версия</a:t>
            </a:r>
            <a:endParaRPr lang="ru-RU" altLang="ru-RU" sz="2800" b="1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2800" b="1" smtClean="0">
                <a:cs typeface="Times New Roman" pitchFamily="18" charset="0"/>
              </a:rPr>
              <a:t>Ранний рак – Т1  </a:t>
            </a:r>
            <a:r>
              <a:rPr lang="en-US" altLang="ru-RU" sz="2800" b="1" smtClean="0">
                <a:cs typeface="Times New Roman" pitchFamily="18" charset="0"/>
              </a:rPr>
              <a:t>N</a:t>
            </a:r>
            <a:r>
              <a:rPr lang="ru-RU" altLang="ru-RU" sz="2800" b="1" smtClean="0">
                <a:cs typeface="Times New Roman" pitchFamily="18" charset="0"/>
              </a:rPr>
              <a:t>0</a:t>
            </a:r>
          </a:p>
          <a:p>
            <a:pPr eaLnBrk="1" hangingPunct="1">
              <a:buFontTx/>
              <a:buNone/>
            </a:pPr>
            <a:r>
              <a:rPr lang="ru-RU" altLang="ru-RU" sz="2800" b="1" smtClean="0">
                <a:cs typeface="Times New Roman" pitchFamily="18" charset="0"/>
              </a:rPr>
              <a:t>Местно-распространенный рак </a:t>
            </a:r>
          </a:p>
          <a:p>
            <a:pPr eaLnBrk="1" hangingPunct="1">
              <a:buFontTx/>
              <a:buNone/>
            </a:pPr>
            <a:r>
              <a:rPr lang="ru-RU" altLang="ru-RU" sz="2800" b="1" smtClean="0">
                <a:cs typeface="Times New Roman" pitchFamily="18" charset="0"/>
              </a:rPr>
              <a:t>– Т1-4, </a:t>
            </a:r>
            <a:r>
              <a:rPr lang="en-US" altLang="ru-RU" sz="2800" b="1" smtClean="0">
                <a:cs typeface="Times New Roman" pitchFamily="18" charset="0"/>
              </a:rPr>
              <a:t>N</a:t>
            </a:r>
            <a:r>
              <a:rPr lang="ru-RU" altLang="ru-RU" sz="2800" b="1" smtClean="0">
                <a:cs typeface="Times New Roman" pitchFamily="18" charset="0"/>
              </a:rPr>
              <a:t>+</a:t>
            </a:r>
          </a:p>
          <a:p>
            <a:pPr eaLnBrk="1" hangingPunct="1">
              <a:buFontTx/>
              <a:buNone/>
            </a:pPr>
            <a:r>
              <a:rPr lang="ru-RU" altLang="ru-RU" sz="2800" b="1" smtClean="0">
                <a:cs typeface="Times New Roman" pitchFamily="18" charset="0"/>
              </a:rPr>
              <a:t>– Т4 </a:t>
            </a:r>
            <a:r>
              <a:rPr lang="en-US" altLang="ru-RU" sz="2800" b="1" smtClean="0">
                <a:cs typeface="Times New Roman" pitchFamily="18" charset="0"/>
              </a:rPr>
              <a:t>N</a:t>
            </a:r>
            <a:r>
              <a:rPr lang="ru-RU" altLang="ru-RU" sz="2800" b="1" smtClean="0">
                <a:cs typeface="Times New Roman" pitchFamily="18" charset="0"/>
              </a:rPr>
              <a:t>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179388" y="333375"/>
            <a:ext cx="89646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Эндоскопическая классификация раннего рака желудка</a:t>
            </a:r>
            <a:r>
              <a:rPr lang="ru-RU" dirty="0"/>
              <a:t> 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(T1, N </a:t>
            </a:r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любая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M0)</a:t>
            </a:r>
            <a:endParaRPr 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7091" name="Text Box 3"/>
          <p:cNvSpPr txBox="1">
            <a:spLocks noChangeArrowheads="1"/>
          </p:cNvSpPr>
          <p:nvPr/>
        </p:nvSpPr>
        <p:spPr bwMode="auto">
          <a:xfrm>
            <a:off x="250825" y="1412875"/>
            <a:ext cx="655320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5000"/>
              </a:spcBef>
              <a:buFont typeface="Wingdings" pitchFamily="2" charset="2"/>
              <a:buChar char="Ø"/>
              <a:defRPr/>
            </a:pPr>
            <a:r>
              <a:rPr lang="ru-RU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 тип</a:t>
            </a: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– возвышенный (высота опухоли больше толщины слизистой оболочки)</a:t>
            </a:r>
          </a:p>
          <a:p>
            <a:pPr>
              <a:spcBef>
                <a:spcPct val="25000"/>
              </a:spcBef>
              <a:buFont typeface="Wingdings" pitchFamily="2" charset="2"/>
              <a:buChar char="Ø"/>
              <a:defRPr/>
            </a:pPr>
            <a:r>
              <a:rPr lang="ru-RU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II тип</a:t>
            </a: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– поверхностный </a:t>
            </a:r>
          </a:p>
          <a:p>
            <a:pPr>
              <a:spcBef>
                <a:spcPct val="25000"/>
              </a:spcBef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IIa – приподнятый тип</a:t>
            </a:r>
          </a:p>
          <a:p>
            <a:pPr>
              <a:spcBef>
                <a:spcPct val="25000"/>
              </a:spcBef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IIb – плоский тип</a:t>
            </a:r>
          </a:p>
          <a:p>
            <a:pPr>
              <a:spcBef>
                <a:spcPct val="25000"/>
              </a:spcBef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IIc – углубленный</a:t>
            </a:r>
          </a:p>
          <a:p>
            <a:pPr>
              <a:spcBef>
                <a:spcPct val="25000"/>
              </a:spcBef>
              <a:buFont typeface="Wingdings" pitchFamily="2" charset="2"/>
              <a:buChar char="Ø"/>
              <a:defRPr/>
            </a:pPr>
            <a:r>
              <a:rPr lang="ru-RU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III тип</a:t>
            </a: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– изъязвленный (язвенный дефект слизистой оболочки)</a:t>
            </a:r>
          </a:p>
        </p:txBody>
      </p:sp>
      <p:grpSp>
        <p:nvGrpSpPr>
          <p:cNvPr id="486404" name="Group 87"/>
          <p:cNvGrpSpPr>
            <a:grpSpLocks/>
          </p:cNvGrpSpPr>
          <p:nvPr/>
        </p:nvGrpSpPr>
        <p:grpSpPr bwMode="auto">
          <a:xfrm>
            <a:off x="5940425" y="3500438"/>
            <a:ext cx="2351088" cy="76200"/>
            <a:chOff x="1580" y="2783"/>
            <a:chExt cx="1481" cy="48"/>
          </a:xfrm>
        </p:grpSpPr>
        <p:sp>
          <p:nvSpPr>
            <p:cNvPr id="486429" name="Line 88"/>
            <p:cNvSpPr>
              <a:spLocks noChangeShapeType="1"/>
            </p:cNvSpPr>
            <p:nvPr/>
          </p:nvSpPr>
          <p:spPr bwMode="auto">
            <a:xfrm>
              <a:off x="1580" y="2830"/>
              <a:ext cx="489" cy="1"/>
            </a:xfrm>
            <a:prstGeom prst="line">
              <a:avLst/>
            </a:prstGeom>
            <a:noFill/>
            <a:ln w="25400">
              <a:solidFill>
                <a:srgbClr val="E3E3E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30" name="Line 89"/>
            <p:cNvSpPr>
              <a:spLocks noChangeShapeType="1"/>
            </p:cNvSpPr>
            <p:nvPr/>
          </p:nvSpPr>
          <p:spPr bwMode="auto">
            <a:xfrm>
              <a:off x="2573" y="2830"/>
              <a:ext cx="488" cy="1"/>
            </a:xfrm>
            <a:prstGeom prst="line">
              <a:avLst/>
            </a:prstGeom>
            <a:noFill/>
            <a:ln w="25400">
              <a:solidFill>
                <a:srgbClr val="E3E3E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31" name="Line 90"/>
            <p:cNvSpPr>
              <a:spLocks noChangeShapeType="1"/>
            </p:cNvSpPr>
            <p:nvPr/>
          </p:nvSpPr>
          <p:spPr bwMode="auto">
            <a:xfrm flipH="1">
              <a:off x="2076" y="2791"/>
              <a:ext cx="24" cy="39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32" name="Line 91"/>
            <p:cNvSpPr>
              <a:spLocks noChangeShapeType="1"/>
            </p:cNvSpPr>
            <p:nvPr/>
          </p:nvSpPr>
          <p:spPr bwMode="auto">
            <a:xfrm>
              <a:off x="2565" y="2791"/>
              <a:ext cx="16" cy="39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33" name="Line 92"/>
            <p:cNvSpPr>
              <a:spLocks noChangeShapeType="1"/>
            </p:cNvSpPr>
            <p:nvPr/>
          </p:nvSpPr>
          <p:spPr bwMode="auto">
            <a:xfrm>
              <a:off x="2119" y="2783"/>
              <a:ext cx="433" cy="1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86405" name="Group 93"/>
          <p:cNvGrpSpPr>
            <a:grpSpLocks/>
          </p:cNvGrpSpPr>
          <p:nvPr/>
        </p:nvGrpSpPr>
        <p:grpSpPr bwMode="auto">
          <a:xfrm>
            <a:off x="5954713" y="4149725"/>
            <a:ext cx="2362200" cy="6350"/>
            <a:chOff x="1539" y="3208"/>
            <a:chExt cx="1488" cy="4"/>
          </a:xfrm>
        </p:grpSpPr>
        <p:sp>
          <p:nvSpPr>
            <p:cNvPr id="486426" name="Line 94"/>
            <p:cNvSpPr>
              <a:spLocks noChangeShapeType="1"/>
            </p:cNvSpPr>
            <p:nvPr/>
          </p:nvSpPr>
          <p:spPr bwMode="auto">
            <a:xfrm flipV="1">
              <a:off x="1539" y="3208"/>
              <a:ext cx="530" cy="4"/>
            </a:xfrm>
            <a:prstGeom prst="line">
              <a:avLst/>
            </a:prstGeom>
            <a:noFill/>
            <a:ln w="25400">
              <a:solidFill>
                <a:srgbClr val="E3E3E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27" name="Line 95"/>
            <p:cNvSpPr>
              <a:spLocks noChangeShapeType="1"/>
            </p:cNvSpPr>
            <p:nvPr/>
          </p:nvSpPr>
          <p:spPr bwMode="auto">
            <a:xfrm>
              <a:off x="2067" y="3211"/>
              <a:ext cx="433" cy="1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28" name="Line 96"/>
            <p:cNvSpPr>
              <a:spLocks noChangeShapeType="1"/>
            </p:cNvSpPr>
            <p:nvPr/>
          </p:nvSpPr>
          <p:spPr bwMode="auto">
            <a:xfrm flipV="1">
              <a:off x="2497" y="3208"/>
              <a:ext cx="530" cy="4"/>
            </a:xfrm>
            <a:prstGeom prst="line">
              <a:avLst/>
            </a:prstGeom>
            <a:noFill/>
            <a:ln w="25400">
              <a:solidFill>
                <a:srgbClr val="E3E3E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86406" name="Group 97"/>
          <p:cNvGrpSpPr>
            <a:grpSpLocks/>
          </p:cNvGrpSpPr>
          <p:nvPr/>
        </p:nvGrpSpPr>
        <p:grpSpPr bwMode="auto">
          <a:xfrm>
            <a:off x="5940425" y="4724400"/>
            <a:ext cx="2351088" cy="109538"/>
            <a:chOff x="1580" y="3575"/>
            <a:chExt cx="1481" cy="69"/>
          </a:xfrm>
        </p:grpSpPr>
        <p:sp>
          <p:nvSpPr>
            <p:cNvPr id="486421" name="Line 98"/>
            <p:cNvSpPr>
              <a:spLocks noChangeShapeType="1"/>
            </p:cNvSpPr>
            <p:nvPr/>
          </p:nvSpPr>
          <p:spPr bwMode="auto">
            <a:xfrm>
              <a:off x="1580" y="3575"/>
              <a:ext cx="489" cy="1"/>
            </a:xfrm>
            <a:prstGeom prst="line">
              <a:avLst/>
            </a:prstGeom>
            <a:noFill/>
            <a:ln w="25400">
              <a:solidFill>
                <a:srgbClr val="E3E3E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22" name="Line 99"/>
            <p:cNvSpPr>
              <a:spLocks noChangeShapeType="1"/>
            </p:cNvSpPr>
            <p:nvPr/>
          </p:nvSpPr>
          <p:spPr bwMode="auto">
            <a:xfrm>
              <a:off x="2573" y="3575"/>
              <a:ext cx="488" cy="1"/>
            </a:xfrm>
            <a:prstGeom prst="line">
              <a:avLst/>
            </a:prstGeom>
            <a:noFill/>
            <a:ln w="25400">
              <a:solidFill>
                <a:srgbClr val="E3E3E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23" name="Line 100"/>
            <p:cNvSpPr>
              <a:spLocks noChangeShapeType="1"/>
            </p:cNvSpPr>
            <p:nvPr/>
          </p:nvSpPr>
          <p:spPr bwMode="auto">
            <a:xfrm>
              <a:off x="2076" y="3575"/>
              <a:ext cx="17" cy="5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24" name="Line 101"/>
            <p:cNvSpPr>
              <a:spLocks noChangeShapeType="1"/>
            </p:cNvSpPr>
            <p:nvPr/>
          </p:nvSpPr>
          <p:spPr bwMode="auto">
            <a:xfrm flipH="1">
              <a:off x="2541" y="3575"/>
              <a:ext cx="40" cy="5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25" name="Line 102"/>
            <p:cNvSpPr>
              <a:spLocks noChangeShapeType="1"/>
            </p:cNvSpPr>
            <p:nvPr/>
          </p:nvSpPr>
          <p:spPr bwMode="auto">
            <a:xfrm>
              <a:off x="2099" y="3643"/>
              <a:ext cx="433" cy="1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86407" name="Group 103"/>
          <p:cNvGrpSpPr>
            <a:grpSpLocks/>
          </p:cNvGrpSpPr>
          <p:nvPr/>
        </p:nvGrpSpPr>
        <p:grpSpPr bwMode="auto">
          <a:xfrm>
            <a:off x="6516688" y="5589588"/>
            <a:ext cx="2447925" cy="285750"/>
            <a:chOff x="1580" y="3996"/>
            <a:chExt cx="1481" cy="180"/>
          </a:xfrm>
        </p:grpSpPr>
        <p:sp>
          <p:nvSpPr>
            <p:cNvPr id="486414" name="Line 104"/>
            <p:cNvSpPr>
              <a:spLocks noChangeShapeType="1"/>
            </p:cNvSpPr>
            <p:nvPr/>
          </p:nvSpPr>
          <p:spPr bwMode="auto">
            <a:xfrm>
              <a:off x="1580" y="3996"/>
              <a:ext cx="489" cy="1"/>
            </a:xfrm>
            <a:prstGeom prst="line">
              <a:avLst/>
            </a:prstGeom>
            <a:noFill/>
            <a:ln w="25400">
              <a:solidFill>
                <a:srgbClr val="E3E3E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15" name="Line 105"/>
            <p:cNvSpPr>
              <a:spLocks noChangeShapeType="1"/>
            </p:cNvSpPr>
            <p:nvPr/>
          </p:nvSpPr>
          <p:spPr bwMode="auto">
            <a:xfrm>
              <a:off x="2573" y="3996"/>
              <a:ext cx="488" cy="1"/>
            </a:xfrm>
            <a:prstGeom prst="line">
              <a:avLst/>
            </a:prstGeom>
            <a:noFill/>
            <a:ln w="25400">
              <a:solidFill>
                <a:srgbClr val="E3E3E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16" name="Line 106"/>
            <p:cNvSpPr>
              <a:spLocks noChangeShapeType="1"/>
            </p:cNvSpPr>
            <p:nvPr/>
          </p:nvSpPr>
          <p:spPr bwMode="auto">
            <a:xfrm>
              <a:off x="2108" y="4004"/>
              <a:ext cx="57" cy="16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17" name="Line 107"/>
            <p:cNvSpPr>
              <a:spLocks noChangeShapeType="1"/>
            </p:cNvSpPr>
            <p:nvPr/>
          </p:nvSpPr>
          <p:spPr bwMode="auto">
            <a:xfrm flipH="1">
              <a:off x="2485" y="3996"/>
              <a:ext cx="56" cy="16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18" name="Line 108"/>
            <p:cNvSpPr>
              <a:spLocks noChangeShapeType="1"/>
            </p:cNvSpPr>
            <p:nvPr/>
          </p:nvSpPr>
          <p:spPr bwMode="auto">
            <a:xfrm>
              <a:off x="2533" y="3996"/>
              <a:ext cx="80" cy="1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19" name="Line 109"/>
            <p:cNvSpPr>
              <a:spLocks noChangeShapeType="1"/>
            </p:cNvSpPr>
            <p:nvPr/>
          </p:nvSpPr>
          <p:spPr bwMode="auto">
            <a:xfrm>
              <a:off x="2012" y="3996"/>
              <a:ext cx="72" cy="1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20" name="Line 110"/>
            <p:cNvSpPr>
              <a:spLocks noChangeShapeType="1"/>
            </p:cNvSpPr>
            <p:nvPr/>
          </p:nvSpPr>
          <p:spPr bwMode="auto">
            <a:xfrm>
              <a:off x="2178" y="4176"/>
              <a:ext cx="297" cy="0"/>
            </a:xfrm>
            <a:prstGeom prst="line">
              <a:avLst/>
            </a:prstGeom>
            <a:noFill/>
            <a:ln w="25400">
              <a:solidFill>
                <a:srgbClr val="E3E3E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86408" name="Group 111"/>
          <p:cNvGrpSpPr>
            <a:grpSpLocks/>
          </p:cNvGrpSpPr>
          <p:nvPr/>
        </p:nvGrpSpPr>
        <p:grpSpPr bwMode="auto">
          <a:xfrm>
            <a:off x="6516688" y="1700213"/>
            <a:ext cx="2351087" cy="384175"/>
            <a:chOff x="1584" y="2255"/>
            <a:chExt cx="1481" cy="242"/>
          </a:xfrm>
        </p:grpSpPr>
        <p:sp>
          <p:nvSpPr>
            <p:cNvPr id="486409" name="Line 112"/>
            <p:cNvSpPr>
              <a:spLocks noChangeShapeType="1"/>
            </p:cNvSpPr>
            <p:nvPr/>
          </p:nvSpPr>
          <p:spPr bwMode="auto">
            <a:xfrm>
              <a:off x="1584" y="2496"/>
              <a:ext cx="489" cy="1"/>
            </a:xfrm>
            <a:prstGeom prst="line">
              <a:avLst/>
            </a:prstGeom>
            <a:noFill/>
            <a:ln w="25400">
              <a:solidFill>
                <a:srgbClr val="E3E3E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10" name="Line 113"/>
            <p:cNvSpPr>
              <a:spLocks noChangeShapeType="1"/>
            </p:cNvSpPr>
            <p:nvPr/>
          </p:nvSpPr>
          <p:spPr bwMode="auto">
            <a:xfrm>
              <a:off x="2577" y="2496"/>
              <a:ext cx="488" cy="1"/>
            </a:xfrm>
            <a:prstGeom prst="line">
              <a:avLst/>
            </a:prstGeom>
            <a:noFill/>
            <a:ln w="25400">
              <a:solidFill>
                <a:srgbClr val="E3E3E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11" name="Line 114"/>
            <p:cNvSpPr>
              <a:spLocks noChangeShapeType="1"/>
            </p:cNvSpPr>
            <p:nvPr/>
          </p:nvSpPr>
          <p:spPr bwMode="auto">
            <a:xfrm flipH="1">
              <a:off x="2080" y="2256"/>
              <a:ext cx="32" cy="24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12" name="Line 115"/>
            <p:cNvSpPr>
              <a:spLocks noChangeShapeType="1"/>
            </p:cNvSpPr>
            <p:nvPr/>
          </p:nvSpPr>
          <p:spPr bwMode="auto">
            <a:xfrm>
              <a:off x="2544" y="2256"/>
              <a:ext cx="41" cy="24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6413" name="Line 116"/>
            <p:cNvSpPr>
              <a:spLocks noChangeShapeType="1"/>
            </p:cNvSpPr>
            <p:nvPr/>
          </p:nvSpPr>
          <p:spPr bwMode="auto">
            <a:xfrm>
              <a:off x="2112" y="2255"/>
              <a:ext cx="433" cy="1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7426" name="Object 4"/>
          <p:cNvGraphicFramePr>
            <a:graphicFrameLocks noChangeAspect="1"/>
          </p:cNvGraphicFramePr>
          <p:nvPr>
            <p:ph idx="1"/>
          </p:nvPr>
        </p:nvGraphicFramePr>
        <p:xfrm>
          <a:off x="900113" y="1268413"/>
          <a:ext cx="6985000" cy="5400675"/>
        </p:xfrm>
        <a:graphic>
          <a:graphicData uri="http://schemas.openxmlformats.org/presentationml/2006/ole">
            <p:oleObj spid="_x0000_s487426" name="Точечный рисунок" r:id="rId3" imgW="4153480" imgH="5038095" progId="PBrush">
              <p:embed/>
            </p:oleObj>
          </a:graphicData>
        </a:graphic>
      </p:graphicFrame>
      <p:sp>
        <p:nvSpPr>
          <p:cNvPr id="487427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18487" cy="993775"/>
          </a:xfrm>
        </p:spPr>
        <p:txBody>
          <a:bodyPr/>
          <a:lstStyle/>
          <a:p>
            <a:pPr eaLnBrk="1" hangingPunct="1"/>
            <a:r>
              <a:rPr lang="ru-RU" altLang="ru-RU" sz="2800" b="1" smtClean="0"/>
              <a:t>Классификация распросраненного рака желудка по </a:t>
            </a:r>
            <a:r>
              <a:rPr lang="en-US" altLang="ru-RU" sz="2800" b="1" smtClean="0"/>
              <a:t>Borrman’</a:t>
            </a:r>
            <a:r>
              <a:rPr lang="ru-RU" altLang="ru-RU" sz="2800" b="1" smtClean="0"/>
              <a:t>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Дифференциальная диагностика</a:t>
            </a:r>
          </a:p>
        </p:txBody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Полипы и другие доброкачественные опухоли, в т.ч. и лейомиомы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Язвы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Лимфомы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Другие саркомы, включая лейомиосаркомы, ГИСТ</a:t>
            </a:r>
            <a:r>
              <a:rPr lang="en-US" altLang="ru-RU" smtClean="0"/>
              <a:t>’</a:t>
            </a:r>
            <a:r>
              <a:rPr lang="ru-RU" altLang="ru-RU" smtClean="0"/>
              <a:t>ы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>
                <a:solidFill>
                  <a:srgbClr val="CCECFF"/>
                </a:solidFill>
              </a:rPr>
              <a:t>Метастатические опухоли желудка (меланома, рак молочной железы, рак почки)</a:t>
            </a:r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9474" name="Object 2"/>
          <p:cNvGraphicFramePr>
            <a:graphicFrameLocks noChangeAspect="1"/>
          </p:cNvGraphicFramePr>
          <p:nvPr/>
        </p:nvGraphicFramePr>
        <p:xfrm>
          <a:off x="228600" y="1447800"/>
          <a:ext cx="4324350" cy="3576638"/>
        </p:xfrm>
        <a:graphic>
          <a:graphicData uri="http://schemas.openxmlformats.org/presentationml/2006/ole">
            <p:oleObj spid="_x0000_s489474" name="Точечный рисунок" r:id="rId3" imgW="5390476" imgH="4715533" progId="PBrush">
              <p:embed/>
            </p:oleObj>
          </a:graphicData>
        </a:graphic>
      </p:graphicFrame>
      <p:sp>
        <p:nvSpPr>
          <p:cNvPr id="489475" name="Text Box 3"/>
          <p:cNvSpPr txBox="1">
            <a:spLocks noChangeArrowheads="1"/>
          </p:cNvSpPr>
          <p:nvPr/>
        </p:nvSpPr>
        <p:spPr bwMode="auto">
          <a:xfrm>
            <a:off x="1524000" y="304800"/>
            <a:ext cx="60198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altLang="ru-RU" sz="800">
              <a:solidFill>
                <a:schemeClr val="tx2"/>
              </a:solidFill>
              <a:latin typeface="Times New Roman" pitchFamily="18" charset="0"/>
            </a:endParaRPr>
          </a:p>
          <a:p>
            <a:pPr algn="ctr"/>
            <a:r>
              <a:rPr lang="ru-RU" altLang="ru-RU" sz="3600">
                <a:solidFill>
                  <a:schemeClr val="tx2"/>
                </a:solidFill>
                <a:latin typeface="Times New Roman" pitchFamily="18" charset="0"/>
              </a:rPr>
              <a:t>ЖЕЛУДОК  (</a:t>
            </a:r>
            <a:r>
              <a:rPr lang="en-US" altLang="ru-RU" sz="3600">
                <a:solidFill>
                  <a:schemeClr val="tx2"/>
                </a:solidFill>
                <a:latin typeface="Times New Roman" pitchFamily="18" charset="0"/>
              </a:rPr>
              <a:t>ICD-O  C16)</a:t>
            </a:r>
          </a:p>
          <a:p>
            <a:pPr algn="ctr"/>
            <a:endParaRPr lang="ru-RU" altLang="ru-RU" sz="800">
              <a:solidFill>
                <a:schemeClr val="tx2"/>
              </a:solidFill>
              <a:latin typeface="Times New Roman" pitchFamily="18" charset="0"/>
            </a:endParaRPr>
          </a:p>
        </p:txBody>
      </p:sp>
      <p:graphicFrame>
        <p:nvGraphicFramePr>
          <p:cNvPr id="489476" name="Object 4"/>
          <p:cNvGraphicFramePr>
            <a:graphicFrameLocks noChangeAspect="1"/>
          </p:cNvGraphicFramePr>
          <p:nvPr/>
        </p:nvGraphicFramePr>
        <p:xfrm>
          <a:off x="4800600" y="2133600"/>
          <a:ext cx="4049713" cy="1914525"/>
        </p:xfrm>
        <a:graphic>
          <a:graphicData uri="http://schemas.openxmlformats.org/presentationml/2006/ole">
            <p:oleObj spid="_x0000_s489476" name="Точечный рисунок" r:id="rId4" imgW="6257143" imgH="1914286" progId="PBrush">
              <p:embed/>
            </p:oleObj>
          </a:graphicData>
        </a:graphic>
      </p:graphicFrame>
      <p:graphicFrame>
        <p:nvGraphicFramePr>
          <p:cNvPr id="489477" name="Object 5"/>
          <p:cNvGraphicFramePr>
            <a:graphicFrameLocks noChangeAspect="1"/>
          </p:cNvGraphicFramePr>
          <p:nvPr/>
        </p:nvGraphicFramePr>
        <p:xfrm>
          <a:off x="914400" y="5410200"/>
          <a:ext cx="7696200" cy="762000"/>
        </p:xfrm>
        <a:graphic>
          <a:graphicData uri="http://schemas.openxmlformats.org/presentationml/2006/ole">
            <p:oleObj spid="_x0000_s489477" name="Точечный рисунок" r:id="rId5" imgW="8907118" imgH="1142857" progId="PBrush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Text Box 2"/>
          <p:cNvSpPr txBox="1">
            <a:spLocks noChangeArrowheads="1"/>
          </p:cNvSpPr>
          <p:nvPr/>
        </p:nvSpPr>
        <p:spPr bwMode="auto">
          <a:xfrm>
            <a:off x="2590800" y="152400"/>
            <a:ext cx="37861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800">
                <a:latin typeface="Impact" pitchFamily="34" charset="0"/>
              </a:rPr>
              <a:t>Т – первичная опухоль</a:t>
            </a:r>
          </a:p>
        </p:txBody>
      </p:sp>
      <p:graphicFrame>
        <p:nvGraphicFramePr>
          <p:cNvPr id="490499" name="Object 3"/>
          <p:cNvGraphicFramePr>
            <a:graphicFrameLocks noChangeAspect="1"/>
          </p:cNvGraphicFramePr>
          <p:nvPr/>
        </p:nvGraphicFramePr>
        <p:xfrm>
          <a:off x="152400" y="4343400"/>
          <a:ext cx="5334000" cy="1066800"/>
        </p:xfrm>
        <a:graphic>
          <a:graphicData uri="http://schemas.openxmlformats.org/presentationml/2006/ole">
            <p:oleObj spid="_x0000_s490499" name="Точечный рисунок" r:id="rId3" imgW="8914286" imgH="1066667" progId="PBrush">
              <p:embed/>
            </p:oleObj>
          </a:graphicData>
        </a:graphic>
      </p:graphicFrame>
      <p:graphicFrame>
        <p:nvGraphicFramePr>
          <p:cNvPr id="490500" name="Object 4"/>
          <p:cNvGraphicFramePr>
            <a:graphicFrameLocks noChangeAspect="1"/>
          </p:cNvGraphicFramePr>
          <p:nvPr/>
        </p:nvGraphicFramePr>
        <p:xfrm>
          <a:off x="152400" y="5638800"/>
          <a:ext cx="5105400" cy="762000"/>
        </p:xfrm>
        <a:graphic>
          <a:graphicData uri="http://schemas.openxmlformats.org/presentationml/2006/ole">
            <p:oleObj spid="_x0000_s490500" name="Точечный рисунок" r:id="rId4" imgW="8895238" imgH="895238" progId="PBrush">
              <p:embed/>
            </p:oleObj>
          </a:graphicData>
        </a:graphic>
      </p:graphicFrame>
      <p:graphicFrame>
        <p:nvGraphicFramePr>
          <p:cNvPr id="490501" name="Object 5"/>
          <p:cNvGraphicFramePr>
            <a:graphicFrameLocks noChangeAspect="1"/>
          </p:cNvGraphicFramePr>
          <p:nvPr/>
        </p:nvGraphicFramePr>
        <p:xfrm>
          <a:off x="533400" y="914400"/>
          <a:ext cx="7924800" cy="2819400"/>
        </p:xfrm>
        <a:graphic>
          <a:graphicData uri="http://schemas.openxmlformats.org/presentationml/2006/ole">
            <p:oleObj spid="_x0000_s490501" name="Точечный рисунок" r:id="rId5" imgW="8640381" imgH="3362794" progId="PBrush">
              <p:embed/>
            </p:oleObj>
          </a:graphicData>
        </a:graphic>
      </p:graphicFrame>
      <p:graphicFrame>
        <p:nvGraphicFramePr>
          <p:cNvPr id="490502" name="Object 6"/>
          <p:cNvGraphicFramePr>
            <a:graphicFrameLocks noChangeAspect="1"/>
          </p:cNvGraphicFramePr>
          <p:nvPr/>
        </p:nvGraphicFramePr>
        <p:xfrm>
          <a:off x="2667000" y="3657600"/>
          <a:ext cx="1143000" cy="533400"/>
        </p:xfrm>
        <a:graphic>
          <a:graphicData uri="http://schemas.openxmlformats.org/presentationml/2006/ole">
            <p:oleObj spid="_x0000_s490502" name="Точечный рисунок" r:id="rId6" imgW="1666667" imgH="762106" progId="PBrush">
              <p:embed/>
            </p:oleObj>
          </a:graphicData>
        </a:graphic>
      </p:graphicFrame>
      <p:graphicFrame>
        <p:nvGraphicFramePr>
          <p:cNvPr id="490503" name="Object 7"/>
          <p:cNvGraphicFramePr>
            <a:graphicFrameLocks noChangeAspect="1"/>
          </p:cNvGraphicFramePr>
          <p:nvPr/>
        </p:nvGraphicFramePr>
        <p:xfrm>
          <a:off x="5562600" y="3886200"/>
          <a:ext cx="3300413" cy="2667000"/>
        </p:xfrm>
        <a:graphic>
          <a:graphicData uri="http://schemas.openxmlformats.org/presentationml/2006/ole">
            <p:oleObj spid="_x0000_s490503" name="Точечный рисунок" r:id="rId7" imgW="7361905" imgH="4266667" progId="PBrush">
              <p:embed/>
            </p:oleObj>
          </a:graphicData>
        </a:graphic>
      </p:graphicFrame>
      <p:graphicFrame>
        <p:nvGraphicFramePr>
          <p:cNvPr id="490504" name="Object 8"/>
          <p:cNvGraphicFramePr>
            <a:graphicFrameLocks noChangeAspect="1"/>
          </p:cNvGraphicFramePr>
          <p:nvPr/>
        </p:nvGraphicFramePr>
        <p:xfrm>
          <a:off x="8229600" y="4495800"/>
          <a:ext cx="542925" cy="409575"/>
        </p:xfrm>
        <a:graphic>
          <a:graphicData uri="http://schemas.openxmlformats.org/presentationml/2006/ole">
            <p:oleObj spid="_x0000_s490504" name="Точечный рисунок" r:id="rId8" imgW="542857" imgH="409632" progId="PBrush">
              <p:embed/>
            </p:oleObj>
          </a:graphicData>
        </a:graphic>
      </p:graphicFrame>
      <p:graphicFrame>
        <p:nvGraphicFramePr>
          <p:cNvPr id="490505" name="Object 9"/>
          <p:cNvGraphicFramePr>
            <a:graphicFrameLocks noChangeAspect="1"/>
          </p:cNvGraphicFramePr>
          <p:nvPr/>
        </p:nvGraphicFramePr>
        <p:xfrm>
          <a:off x="8001000" y="4648200"/>
          <a:ext cx="257175" cy="323850"/>
        </p:xfrm>
        <a:graphic>
          <a:graphicData uri="http://schemas.openxmlformats.org/presentationml/2006/ole">
            <p:oleObj spid="_x0000_s490505" name="Точечный рисунок" r:id="rId9" imgW="257007" imgH="323981" progId="PBrush">
              <p:embed/>
            </p:oleObj>
          </a:graphicData>
        </a:graphic>
      </p:graphicFrame>
      <p:graphicFrame>
        <p:nvGraphicFramePr>
          <p:cNvPr id="490506" name="Object 10"/>
          <p:cNvGraphicFramePr>
            <a:graphicFrameLocks noChangeAspect="1"/>
          </p:cNvGraphicFramePr>
          <p:nvPr/>
        </p:nvGraphicFramePr>
        <p:xfrm>
          <a:off x="6934200" y="4953000"/>
          <a:ext cx="542925" cy="409575"/>
        </p:xfrm>
        <a:graphic>
          <a:graphicData uri="http://schemas.openxmlformats.org/presentationml/2006/ole">
            <p:oleObj spid="_x0000_s490506" name="Точечный рисунок" r:id="rId10" imgW="542857" imgH="409632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22" name="Object 2"/>
          <p:cNvGraphicFramePr>
            <a:graphicFrameLocks noChangeAspect="1"/>
          </p:cNvGraphicFramePr>
          <p:nvPr/>
        </p:nvGraphicFramePr>
        <p:xfrm>
          <a:off x="533400" y="304800"/>
          <a:ext cx="8153400" cy="762000"/>
        </p:xfrm>
        <a:graphic>
          <a:graphicData uri="http://schemas.openxmlformats.org/presentationml/2006/ole">
            <p:oleObj spid="_x0000_s491522" name="Точечный рисунок" r:id="rId3" imgW="8802329" imgH="876190" progId="PBrush">
              <p:embed/>
            </p:oleObj>
          </a:graphicData>
        </a:graphic>
      </p:graphicFrame>
      <p:graphicFrame>
        <p:nvGraphicFramePr>
          <p:cNvPr id="491523" name="Object 3"/>
          <p:cNvGraphicFramePr>
            <a:graphicFrameLocks noChangeAspect="1"/>
          </p:cNvGraphicFramePr>
          <p:nvPr/>
        </p:nvGraphicFramePr>
        <p:xfrm>
          <a:off x="838200" y="1371600"/>
          <a:ext cx="7558088" cy="2667000"/>
        </p:xfrm>
        <a:graphic>
          <a:graphicData uri="http://schemas.openxmlformats.org/presentationml/2006/ole">
            <p:oleObj spid="_x0000_s491523" name="Точечный рисунок" r:id="rId4" imgW="8561905" imgH="4142857" progId="PBrush">
              <p:embed/>
            </p:oleObj>
          </a:graphicData>
        </a:graphic>
      </p:graphicFrame>
      <p:graphicFrame>
        <p:nvGraphicFramePr>
          <p:cNvPr id="491524" name="Object 4"/>
          <p:cNvGraphicFramePr>
            <a:graphicFrameLocks noChangeAspect="1"/>
          </p:cNvGraphicFramePr>
          <p:nvPr/>
        </p:nvGraphicFramePr>
        <p:xfrm>
          <a:off x="1219200" y="4343400"/>
          <a:ext cx="6400800" cy="2143125"/>
        </p:xfrm>
        <a:graphic>
          <a:graphicData uri="http://schemas.openxmlformats.org/presentationml/2006/ole">
            <p:oleObj spid="_x0000_s491524" name="Точечный рисунок" r:id="rId5" imgW="7992591" imgH="4133333" progId="PBrush">
              <p:embed/>
            </p:oleObj>
          </a:graphicData>
        </a:graphic>
      </p:graphicFrame>
      <p:graphicFrame>
        <p:nvGraphicFramePr>
          <p:cNvPr id="491525" name="Object 5"/>
          <p:cNvGraphicFramePr>
            <a:graphicFrameLocks noChangeAspect="1"/>
          </p:cNvGraphicFramePr>
          <p:nvPr/>
        </p:nvGraphicFramePr>
        <p:xfrm>
          <a:off x="2362200" y="4343400"/>
          <a:ext cx="514350" cy="381000"/>
        </p:xfrm>
        <a:graphic>
          <a:graphicData uri="http://schemas.openxmlformats.org/presentationml/2006/ole">
            <p:oleObj spid="_x0000_s491525" name="Точечный рисунок" r:id="rId6" imgW="514422" imgH="380852" progId="PBrush">
              <p:embed/>
            </p:oleObj>
          </a:graphicData>
        </a:graphic>
      </p:graphicFrame>
      <p:graphicFrame>
        <p:nvGraphicFramePr>
          <p:cNvPr id="491526" name="Object 6"/>
          <p:cNvGraphicFramePr>
            <a:graphicFrameLocks noChangeAspect="1"/>
          </p:cNvGraphicFramePr>
          <p:nvPr/>
        </p:nvGraphicFramePr>
        <p:xfrm>
          <a:off x="7772400" y="4343400"/>
          <a:ext cx="685800" cy="466725"/>
        </p:xfrm>
        <a:graphic>
          <a:graphicData uri="http://schemas.openxmlformats.org/presentationml/2006/ole">
            <p:oleObj spid="_x0000_s491526" name="Точечный рисунок" r:id="rId7" imgW="685714" imgH="466543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2546" name="Object 2"/>
          <p:cNvGraphicFramePr>
            <a:graphicFrameLocks noChangeAspect="1"/>
          </p:cNvGraphicFramePr>
          <p:nvPr/>
        </p:nvGraphicFramePr>
        <p:xfrm>
          <a:off x="381000" y="762000"/>
          <a:ext cx="8458200" cy="2438400"/>
        </p:xfrm>
        <a:graphic>
          <a:graphicData uri="http://schemas.openxmlformats.org/presentationml/2006/ole">
            <p:oleObj spid="_x0000_s492546" name="Точечный рисунок" r:id="rId3" imgW="7542857" imgH="3238952" progId="PBrush">
              <p:embed/>
            </p:oleObj>
          </a:graphicData>
        </a:graphic>
      </p:graphicFrame>
      <p:sp>
        <p:nvSpPr>
          <p:cNvPr id="492547" name="Text Box 3"/>
          <p:cNvSpPr txBox="1">
            <a:spLocks noChangeArrowheads="1"/>
          </p:cNvSpPr>
          <p:nvPr/>
        </p:nvSpPr>
        <p:spPr bwMode="auto">
          <a:xfrm>
            <a:off x="3124200" y="152400"/>
            <a:ext cx="2471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b="1">
                <a:latin typeface="Times New Roman" pitchFamily="18" charset="0"/>
              </a:rPr>
              <a:t>ПРИМЕЧАНИЯ</a:t>
            </a:r>
          </a:p>
        </p:txBody>
      </p:sp>
      <p:graphicFrame>
        <p:nvGraphicFramePr>
          <p:cNvPr id="492548" name="Object 4"/>
          <p:cNvGraphicFramePr>
            <a:graphicFrameLocks noChangeAspect="1"/>
          </p:cNvGraphicFramePr>
          <p:nvPr/>
        </p:nvGraphicFramePr>
        <p:xfrm>
          <a:off x="381000" y="3200400"/>
          <a:ext cx="4419600" cy="3419475"/>
        </p:xfrm>
        <a:graphic>
          <a:graphicData uri="http://schemas.openxmlformats.org/presentationml/2006/ole">
            <p:oleObj spid="_x0000_s492548" name="Точечный рисунок" r:id="rId4" imgW="7466667" imgH="6380952" progId="PBrush">
              <p:embed/>
            </p:oleObj>
          </a:graphicData>
        </a:graphic>
      </p:graphicFrame>
      <p:graphicFrame>
        <p:nvGraphicFramePr>
          <p:cNvPr id="492549" name="Object 5"/>
          <p:cNvGraphicFramePr>
            <a:graphicFrameLocks noChangeAspect="1"/>
          </p:cNvGraphicFramePr>
          <p:nvPr/>
        </p:nvGraphicFramePr>
        <p:xfrm>
          <a:off x="5029200" y="3124200"/>
          <a:ext cx="3810000" cy="3424238"/>
        </p:xfrm>
        <a:graphic>
          <a:graphicData uri="http://schemas.openxmlformats.org/presentationml/2006/ole">
            <p:oleObj spid="_x0000_s492549" name="Точечный рисунок" r:id="rId5" imgW="7295238" imgH="623809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3570" name="Object 2"/>
          <p:cNvGraphicFramePr>
            <a:graphicFrameLocks noChangeAspect="1"/>
          </p:cNvGraphicFramePr>
          <p:nvPr/>
        </p:nvGraphicFramePr>
        <p:xfrm>
          <a:off x="381000" y="1219200"/>
          <a:ext cx="4200525" cy="3810000"/>
        </p:xfrm>
        <a:graphic>
          <a:graphicData uri="http://schemas.openxmlformats.org/presentationml/2006/ole">
            <p:oleObj spid="_x0000_s493570" name="Точечный рисунок" r:id="rId3" imgW="8802329" imgH="7438095" progId="PBrush">
              <p:embed/>
            </p:oleObj>
          </a:graphicData>
        </a:graphic>
      </p:graphicFrame>
      <p:sp>
        <p:nvSpPr>
          <p:cNvPr id="493571" name="Text Box 3"/>
          <p:cNvSpPr txBox="1">
            <a:spLocks noChangeArrowheads="1"/>
          </p:cNvSpPr>
          <p:nvPr/>
        </p:nvSpPr>
        <p:spPr bwMode="auto">
          <a:xfrm>
            <a:off x="1143000" y="381000"/>
            <a:ext cx="6921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altLang="ru-RU" sz="3600">
                <a:latin typeface="Times New Roman" pitchFamily="18" charset="0"/>
              </a:rPr>
              <a:t>Регионарн</a:t>
            </a:r>
            <a:r>
              <a:rPr lang="ru-RU" altLang="ru-RU" sz="3600">
                <a:latin typeface="Times New Roman" pitchFamily="18" charset="0"/>
              </a:rPr>
              <a:t>ые лимфатические узлы</a:t>
            </a:r>
          </a:p>
        </p:txBody>
      </p:sp>
      <p:graphicFrame>
        <p:nvGraphicFramePr>
          <p:cNvPr id="493572" name="Object 4"/>
          <p:cNvGraphicFramePr>
            <a:graphicFrameLocks noChangeAspect="1"/>
          </p:cNvGraphicFramePr>
          <p:nvPr/>
        </p:nvGraphicFramePr>
        <p:xfrm>
          <a:off x="1600200" y="5334000"/>
          <a:ext cx="6096000" cy="1268413"/>
        </p:xfrm>
        <a:graphic>
          <a:graphicData uri="http://schemas.openxmlformats.org/presentationml/2006/ole">
            <p:oleObj spid="_x0000_s493572" name="Точечный рисунок" r:id="rId4" imgW="9476190" imgH="1971950" progId="PBrush">
              <p:embed/>
            </p:oleObj>
          </a:graphicData>
        </a:graphic>
      </p:graphicFrame>
      <p:graphicFrame>
        <p:nvGraphicFramePr>
          <p:cNvPr id="493573" name="Object 5"/>
          <p:cNvGraphicFramePr>
            <a:graphicFrameLocks noChangeAspect="1"/>
          </p:cNvGraphicFramePr>
          <p:nvPr/>
        </p:nvGraphicFramePr>
        <p:xfrm>
          <a:off x="4800600" y="1219200"/>
          <a:ext cx="4068763" cy="2895600"/>
        </p:xfrm>
        <a:graphic>
          <a:graphicData uri="http://schemas.openxmlformats.org/presentationml/2006/ole">
            <p:oleObj spid="_x0000_s493573" name="Точечный рисунок" r:id="rId5" imgW="7830643" imgH="5057143" progId="PBrush">
              <p:embed/>
            </p:oleObj>
          </a:graphicData>
        </a:graphic>
      </p:graphicFrame>
      <p:graphicFrame>
        <p:nvGraphicFramePr>
          <p:cNvPr id="493574" name="Object 6"/>
          <p:cNvGraphicFramePr>
            <a:graphicFrameLocks noChangeAspect="1"/>
          </p:cNvGraphicFramePr>
          <p:nvPr/>
        </p:nvGraphicFramePr>
        <p:xfrm>
          <a:off x="4114800" y="4343400"/>
          <a:ext cx="4886325" cy="781050"/>
        </p:xfrm>
        <a:graphic>
          <a:graphicData uri="http://schemas.openxmlformats.org/presentationml/2006/ole">
            <p:oleObj spid="_x0000_s493574" name="Точечный рисунок" r:id="rId6" imgW="8857143" imgH="781159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Text Box 2"/>
          <p:cNvSpPr txBox="1">
            <a:spLocks noChangeArrowheads="1"/>
          </p:cNvSpPr>
          <p:nvPr/>
        </p:nvSpPr>
        <p:spPr bwMode="auto">
          <a:xfrm>
            <a:off x="2057400" y="228600"/>
            <a:ext cx="5554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b="1">
                <a:latin typeface="Times New Roman" pitchFamily="18" charset="0"/>
              </a:rPr>
              <a:t>N – </a:t>
            </a:r>
            <a:r>
              <a:rPr lang="ru-RU" altLang="ru-RU" sz="2400" b="1">
                <a:latin typeface="Times New Roman" pitchFamily="18" charset="0"/>
              </a:rPr>
              <a:t>Р</a:t>
            </a:r>
            <a:r>
              <a:rPr lang="uk-UA" altLang="ru-RU" sz="2400" b="1">
                <a:latin typeface="Times New Roman" pitchFamily="18" charset="0"/>
              </a:rPr>
              <a:t>егионарн</a:t>
            </a:r>
            <a:r>
              <a:rPr lang="ru-RU" altLang="ru-RU" sz="2400" b="1">
                <a:latin typeface="Times New Roman" pitchFamily="18" charset="0"/>
              </a:rPr>
              <a:t>ые лимфатические узлы</a:t>
            </a:r>
          </a:p>
        </p:txBody>
      </p:sp>
      <p:graphicFrame>
        <p:nvGraphicFramePr>
          <p:cNvPr id="494595" name="Object 3"/>
          <p:cNvGraphicFramePr>
            <a:graphicFrameLocks noChangeAspect="1"/>
          </p:cNvGraphicFramePr>
          <p:nvPr/>
        </p:nvGraphicFramePr>
        <p:xfrm>
          <a:off x="381000" y="762000"/>
          <a:ext cx="8382000" cy="1222375"/>
        </p:xfrm>
        <a:graphic>
          <a:graphicData uri="http://schemas.openxmlformats.org/presentationml/2006/ole">
            <p:oleObj spid="_x0000_s494595" name="Точечный рисунок" r:id="rId3" imgW="9307224" imgH="1867161" progId="PBrush">
              <p:embed/>
            </p:oleObj>
          </a:graphicData>
        </a:graphic>
      </p:graphicFrame>
      <p:sp>
        <p:nvSpPr>
          <p:cNvPr id="494596" name="Text Box 4"/>
          <p:cNvSpPr txBox="1">
            <a:spLocks noChangeArrowheads="1"/>
          </p:cNvSpPr>
          <p:nvPr/>
        </p:nvSpPr>
        <p:spPr bwMode="auto">
          <a:xfrm>
            <a:off x="2362200" y="1981200"/>
            <a:ext cx="4968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>
                <a:latin typeface="Times New Roman" pitchFamily="18" charset="0"/>
              </a:rPr>
              <a:t>М – Отдаленные метастазы</a:t>
            </a:r>
          </a:p>
        </p:txBody>
      </p:sp>
      <p:graphicFrame>
        <p:nvGraphicFramePr>
          <p:cNvPr id="494597" name="Object 5"/>
          <p:cNvGraphicFramePr>
            <a:graphicFrameLocks noChangeAspect="1"/>
          </p:cNvGraphicFramePr>
          <p:nvPr/>
        </p:nvGraphicFramePr>
        <p:xfrm>
          <a:off x="914400" y="2438400"/>
          <a:ext cx="7385050" cy="742950"/>
        </p:xfrm>
        <a:graphic>
          <a:graphicData uri="http://schemas.openxmlformats.org/presentationml/2006/ole">
            <p:oleObj spid="_x0000_s494597" name="Точечный рисунок" r:id="rId4" imgW="7609524" imgH="876190" progId="PBrush">
              <p:embed/>
            </p:oleObj>
          </a:graphicData>
        </a:graphic>
      </p:graphicFrame>
      <p:graphicFrame>
        <p:nvGraphicFramePr>
          <p:cNvPr id="494598" name="Object 6"/>
          <p:cNvGraphicFramePr>
            <a:graphicFrameLocks noChangeAspect="1"/>
          </p:cNvGraphicFramePr>
          <p:nvPr/>
        </p:nvGraphicFramePr>
        <p:xfrm>
          <a:off x="228600" y="3352800"/>
          <a:ext cx="4114800" cy="3362325"/>
        </p:xfrm>
        <a:graphic>
          <a:graphicData uri="http://schemas.openxmlformats.org/presentationml/2006/ole">
            <p:oleObj spid="_x0000_s494598" name="Точечный рисунок" r:id="rId5" imgW="7992591" imgH="7838095" progId="PBrush">
              <p:embed/>
            </p:oleObj>
          </a:graphicData>
        </a:graphic>
      </p:graphicFrame>
      <p:sp>
        <p:nvSpPr>
          <p:cNvPr id="494599" name="Text Box 7"/>
          <p:cNvSpPr txBox="1">
            <a:spLocks noChangeArrowheads="1"/>
          </p:cNvSpPr>
          <p:nvPr/>
        </p:nvSpPr>
        <p:spPr bwMode="auto">
          <a:xfrm>
            <a:off x="533400" y="3505200"/>
            <a:ext cx="1522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400" b="1">
                <a:latin typeface="Times New Roman" pitchFamily="18" charset="0"/>
              </a:rPr>
              <a:t>Отдаленные (М)</a:t>
            </a:r>
          </a:p>
        </p:txBody>
      </p:sp>
      <p:sp>
        <p:nvSpPr>
          <p:cNvPr id="494600" name="Text Box 8"/>
          <p:cNvSpPr txBox="1">
            <a:spLocks noChangeArrowheads="1"/>
          </p:cNvSpPr>
          <p:nvPr/>
        </p:nvSpPr>
        <p:spPr bwMode="auto">
          <a:xfrm>
            <a:off x="381000" y="4419600"/>
            <a:ext cx="154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400" b="1">
                <a:latin typeface="Times New Roman" pitchFamily="18" charset="0"/>
              </a:rPr>
              <a:t>Регионарные (</a:t>
            </a:r>
            <a:r>
              <a:rPr lang="en-US" altLang="ru-RU" sz="1400" b="1">
                <a:latin typeface="Times New Roman" pitchFamily="18" charset="0"/>
              </a:rPr>
              <a:t>N)</a:t>
            </a:r>
            <a:endParaRPr lang="ru-RU" altLang="ru-RU" sz="1400" b="1">
              <a:latin typeface="Times New Roman" pitchFamily="18" charset="0"/>
            </a:endParaRPr>
          </a:p>
        </p:txBody>
      </p:sp>
      <p:graphicFrame>
        <p:nvGraphicFramePr>
          <p:cNvPr id="494601" name="Object 9"/>
          <p:cNvGraphicFramePr>
            <a:graphicFrameLocks noChangeAspect="1"/>
          </p:cNvGraphicFramePr>
          <p:nvPr/>
        </p:nvGraphicFramePr>
        <p:xfrm>
          <a:off x="5181600" y="3276600"/>
          <a:ext cx="3810000" cy="3367088"/>
        </p:xfrm>
        <a:graphic>
          <a:graphicData uri="http://schemas.openxmlformats.org/presentationml/2006/ole">
            <p:oleObj spid="_x0000_s494601" name="Точечный рисунок" r:id="rId6" imgW="7354327" imgH="5304762" progId="PBrush">
              <p:embed/>
            </p:oleObj>
          </a:graphicData>
        </a:graphic>
      </p:graphicFrame>
      <p:sp>
        <p:nvSpPr>
          <p:cNvPr id="494602" name="Text Box 10"/>
          <p:cNvSpPr txBox="1">
            <a:spLocks noChangeArrowheads="1"/>
          </p:cNvSpPr>
          <p:nvPr/>
        </p:nvSpPr>
        <p:spPr bwMode="auto">
          <a:xfrm>
            <a:off x="4419600" y="3657600"/>
            <a:ext cx="1522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400" b="1">
                <a:latin typeface="Times New Roman" pitchFamily="18" charset="0"/>
              </a:rPr>
              <a:t>Отдаленные (М)</a:t>
            </a:r>
          </a:p>
        </p:txBody>
      </p:sp>
      <p:sp>
        <p:nvSpPr>
          <p:cNvPr id="494603" name="Text Box 11"/>
          <p:cNvSpPr txBox="1">
            <a:spLocks noChangeArrowheads="1"/>
          </p:cNvSpPr>
          <p:nvPr/>
        </p:nvSpPr>
        <p:spPr bwMode="auto">
          <a:xfrm>
            <a:off x="6781800" y="3886200"/>
            <a:ext cx="154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400" b="1">
                <a:latin typeface="Times New Roman" pitchFamily="18" charset="0"/>
              </a:rPr>
              <a:t>Регионарные (</a:t>
            </a:r>
            <a:r>
              <a:rPr lang="en-US" altLang="ru-RU" sz="1400" b="1">
                <a:latin typeface="Times New Roman" pitchFamily="18" charset="0"/>
              </a:rPr>
              <a:t>N)</a:t>
            </a:r>
            <a:endParaRPr lang="ru-RU" altLang="ru-RU" sz="14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Text Box 5"/>
          <p:cNvSpPr txBox="1">
            <a:spLocks noChangeArrowheads="1"/>
          </p:cNvSpPr>
          <p:nvPr/>
        </p:nvSpPr>
        <p:spPr bwMode="auto">
          <a:xfrm>
            <a:off x="323850" y="692150"/>
            <a:ext cx="8569325" cy="585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>
                <a:solidFill>
                  <a:srgbClr val="CC0000"/>
                </a:solidFill>
              </a:rPr>
              <a:t>Прорастание опухоли:</a:t>
            </a:r>
            <a:endParaRPr lang="ru-RU" altLang="ru-RU" sz="2000">
              <a:solidFill>
                <a:srgbClr val="CC0000"/>
              </a:solidFill>
            </a:endParaRPr>
          </a:p>
          <a:p>
            <a:r>
              <a:rPr lang="en-US" altLang="ru-RU" sz="2000">
                <a:solidFill>
                  <a:srgbClr val="002060"/>
                </a:solidFill>
              </a:rPr>
              <a:t>  </a:t>
            </a:r>
            <a:r>
              <a:rPr lang="ru-RU" altLang="ru-RU" b="1">
                <a:solidFill>
                  <a:srgbClr val="002060"/>
                </a:solidFill>
              </a:rPr>
              <a:t>в малый и большой сальник;</a:t>
            </a:r>
          </a:p>
          <a:p>
            <a:r>
              <a:rPr lang="en-US" altLang="ru-RU" b="1">
                <a:solidFill>
                  <a:srgbClr val="002060"/>
                </a:solidFill>
              </a:rPr>
              <a:t>  </a:t>
            </a:r>
            <a:r>
              <a:rPr lang="ru-RU" altLang="ru-RU" b="1">
                <a:solidFill>
                  <a:srgbClr val="002060"/>
                </a:solidFill>
              </a:rPr>
              <a:t>в печень и диафрагму;</a:t>
            </a:r>
          </a:p>
          <a:p>
            <a:r>
              <a:rPr lang="en-US" altLang="ru-RU" b="1">
                <a:solidFill>
                  <a:srgbClr val="002060"/>
                </a:solidFill>
              </a:rPr>
              <a:t>  </a:t>
            </a:r>
            <a:r>
              <a:rPr lang="ru-RU" altLang="ru-RU" b="1">
                <a:solidFill>
                  <a:srgbClr val="002060"/>
                </a:solidFill>
              </a:rPr>
              <a:t>в поджелудочную железу;</a:t>
            </a:r>
          </a:p>
          <a:p>
            <a:r>
              <a:rPr lang="en-US" altLang="ru-RU" b="1">
                <a:solidFill>
                  <a:srgbClr val="002060"/>
                </a:solidFill>
              </a:rPr>
              <a:t>  </a:t>
            </a:r>
            <a:r>
              <a:rPr lang="ru-RU" altLang="ru-RU" b="1">
                <a:solidFill>
                  <a:srgbClr val="002060"/>
                </a:solidFill>
              </a:rPr>
              <a:t>в селезенку;</a:t>
            </a:r>
          </a:p>
          <a:p>
            <a:r>
              <a:rPr lang="en-US" altLang="ru-RU" b="1">
                <a:solidFill>
                  <a:srgbClr val="002060"/>
                </a:solidFill>
              </a:rPr>
              <a:t>  </a:t>
            </a:r>
            <a:r>
              <a:rPr lang="ru-RU" altLang="ru-RU" b="1">
                <a:solidFill>
                  <a:srgbClr val="002060"/>
                </a:solidFill>
              </a:rPr>
              <a:t>в желчевыводящие пути;</a:t>
            </a:r>
          </a:p>
          <a:p>
            <a:r>
              <a:rPr lang="en-US" altLang="ru-RU" b="1">
                <a:solidFill>
                  <a:srgbClr val="002060"/>
                </a:solidFill>
              </a:rPr>
              <a:t>  </a:t>
            </a:r>
            <a:r>
              <a:rPr lang="ru-RU" altLang="ru-RU" b="1">
                <a:solidFill>
                  <a:srgbClr val="002060"/>
                </a:solidFill>
              </a:rPr>
              <a:t>в поперечно-ободочную кишку;</a:t>
            </a:r>
          </a:p>
          <a:p>
            <a:r>
              <a:rPr lang="en-US" altLang="ru-RU" b="1">
                <a:solidFill>
                  <a:srgbClr val="002060"/>
                </a:solidFill>
              </a:rPr>
              <a:t>  </a:t>
            </a:r>
            <a:r>
              <a:rPr lang="ru-RU" altLang="ru-RU" b="1">
                <a:solidFill>
                  <a:srgbClr val="002060"/>
                </a:solidFill>
              </a:rPr>
              <a:t>в переднюю брюшную стенку.</a:t>
            </a:r>
            <a:endParaRPr lang="en-US" altLang="ru-RU" b="1">
              <a:solidFill>
                <a:srgbClr val="002060"/>
              </a:solidFill>
            </a:endParaRPr>
          </a:p>
          <a:p>
            <a:r>
              <a:rPr lang="ru-RU" altLang="ru-RU" sz="2000" b="1">
                <a:solidFill>
                  <a:srgbClr val="CC0000"/>
                </a:solidFill>
              </a:rPr>
              <a:t>Лимфогенное метастазирование:</a:t>
            </a:r>
            <a:endParaRPr lang="en-US" altLang="ru-RU" sz="2000" b="1">
              <a:solidFill>
                <a:srgbClr val="CC0000"/>
              </a:solidFill>
            </a:endParaRPr>
          </a:p>
          <a:p>
            <a:r>
              <a:rPr lang="en-US" altLang="ru-RU" sz="2000">
                <a:solidFill>
                  <a:srgbClr val="002060"/>
                </a:solidFill>
              </a:rPr>
              <a:t>  </a:t>
            </a:r>
            <a:r>
              <a:rPr lang="ru-RU" altLang="ru-RU" b="1">
                <a:solidFill>
                  <a:srgbClr val="002060"/>
                </a:solidFill>
              </a:rPr>
              <a:t>в регионарные лимфоузлы;</a:t>
            </a:r>
            <a:endParaRPr lang="en-US" altLang="ru-RU" b="1">
              <a:solidFill>
                <a:srgbClr val="002060"/>
              </a:solidFill>
            </a:endParaRPr>
          </a:p>
          <a:p>
            <a:r>
              <a:rPr lang="en-US" altLang="ru-RU" b="1">
                <a:solidFill>
                  <a:srgbClr val="002060"/>
                </a:solidFill>
              </a:rPr>
              <a:t> </a:t>
            </a:r>
            <a:r>
              <a:rPr lang="ru-RU" altLang="ru-RU" b="1">
                <a:solidFill>
                  <a:srgbClr val="002060"/>
                </a:solidFill>
              </a:rPr>
              <a:t> в отдаленные лимфоузлы (метастаз Вирхова, метастаз в левой подмышечной области),</a:t>
            </a:r>
          </a:p>
          <a:p>
            <a:r>
              <a:rPr lang="ru-RU" altLang="ru-RU" sz="2000" b="1">
                <a:solidFill>
                  <a:srgbClr val="CC0000"/>
                </a:solidFill>
              </a:rPr>
              <a:t>Гематогенное метастазирование:</a:t>
            </a:r>
            <a:endParaRPr lang="ru-RU" altLang="ru-RU" sz="2000">
              <a:solidFill>
                <a:srgbClr val="CC0000"/>
              </a:solidFill>
            </a:endParaRPr>
          </a:p>
          <a:p>
            <a:r>
              <a:rPr lang="en-US" altLang="ru-RU" sz="2000">
                <a:solidFill>
                  <a:srgbClr val="002060"/>
                </a:solidFill>
              </a:rPr>
              <a:t>  </a:t>
            </a:r>
            <a:r>
              <a:rPr lang="ru-RU" altLang="ru-RU" b="1">
                <a:solidFill>
                  <a:srgbClr val="002060"/>
                </a:solidFill>
              </a:rPr>
              <a:t>в печень; </a:t>
            </a:r>
            <a:endParaRPr lang="en-US" altLang="ru-RU" b="1">
              <a:solidFill>
                <a:srgbClr val="002060"/>
              </a:solidFill>
            </a:endParaRPr>
          </a:p>
          <a:p>
            <a:r>
              <a:rPr lang="en-US" altLang="ru-RU" b="1">
                <a:solidFill>
                  <a:srgbClr val="002060"/>
                </a:solidFill>
              </a:rPr>
              <a:t>  </a:t>
            </a:r>
            <a:r>
              <a:rPr lang="ru-RU" altLang="ru-RU" b="1">
                <a:solidFill>
                  <a:srgbClr val="002060"/>
                </a:solidFill>
              </a:rPr>
              <a:t>в легкие;</a:t>
            </a:r>
            <a:endParaRPr lang="en-US" altLang="ru-RU" b="1">
              <a:solidFill>
                <a:srgbClr val="002060"/>
              </a:solidFill>
            </a:endParaRPr>
          </a:p>
          <a:p>
            <a:r>
              <a:rPr lang="ru-RU" altLang="ru-RU" b="1">
                <a:solidFill>
                  <a:srgbClr val="002060"/>
                </a:solidFill>
              </a:rPr>
              <a:t> </a:t>
            </a:r>
            <a:r>
              <a:rPr lang="en-US" altLang="ru-RU" b="1">
                <a:solidFill>
                  <a:srgbClr val="002060"/>
                </a:solidFill>
              </a:rPr>
              <a:t> </a:t>
            </a:r>
            <a:r>
              <a:rPr lang="ru-RU" altLang="ru-RU" b="1">
                <a:solidFill>
                  <a:srgbClr val="002060"/>
                </a:solidFill>
              </a:rPr>
              <a:t>в кости;</a:t>
            </a:r>
            <a:endParaRPr lang="en-US" altLang="ru-RU" b="1">
              <a:solidFill>
                <a:srgbClr val="002060"/>
              </a:solidFill>
            </a:endParaRPr>
          </a:p>
          <a:p>
            <a:r>
              <a:rPr lang="ru-RU" altLang="ru-RU" b="1">
                <a:solidFill>
                  <a:srgbClr val="002060"/>
                </a:solidFill>
              </a:rPr>
              <a:t> </a:t>
            </a:r>
            <a:r>
              <a:rPr lang="en-US" altLang="ru-RU" b="1">
                <a:solidFill>
                  <a:srgbClr val="002060"/>
                </a:solidFill>
              </a:rPr>
              <a:t> </a:t>
            </a:r>
            <a:r>
              <a:rPr lang="ru-RU" altLang="ru-RU" b="1">
                <a:solidFill>
                  <a:srgbClr val="002060"/>
                </a:solidFill>
              </a:rPr>
              <a:t>в мозг.</a:t>
            </a:r>
            <a:endParaRPr lang="en-US" altLang="ru-RU" b="1">
              <a:solidFill>
                <a:srgbClr val="002060"/>
              </a:solidFill>
            </a:endParaRPr>
          </a:p>
          <a:p>
            <a:r>
              <a:rPr lang="ru-RU" altLang="ru-RU" sz="2000" b="1">
                <a:solidFill>
                  <a:srgbClr val="CC0000"/>
                </a:solidFill>
              </a:rPr>
              <a:t>Имплантационные метастазы:</a:t>
            </a:r>
          </a:p>
          <a:p>
            <a:r>
              <a:rPr lang="en-US" altLang="ru-RU" sz="2000">
                <a:solidFill>
                  <a:schemeClr val="hlink"/>
                </a:solidFill>
              </a:rPr>
              <a:t>  </a:t>
            </a:r>
            <a:r>
              <a:rPr lang="ru-RU" altLang="ru-RU" sz="2000">
                <a:solidFill>
                  <a:srgbClr val="002060"/>
                </a:solidFill>
              </a:rPr>
              <a:t>диссеминация, локальная или тотальная;</a:t>
            </a:r>
          </a:p>
          <a:p>
            <a:r>
              <a:rPr lang="ru-RU" altLang="ru-RU" sz="2000">
                <a:solidFill>
                  <a:srgbClr val="002060"/>
                </a:solidFill>
              </a:rPr>
              <a:t>в малом тазу (метастаз Крукенберга, Шницлера).</a:t>
            </a:r>
          </a:p>
        </p:txBody>
      </p:sp>
      <p:sp>
        <p:nvSpPr>
          <p:cNvPr id="495619" name="Text Box 7"/>
          <p:cNvSpPr txBox="1">
            <a:spLocks noChangeArrowheads="1"/>
          </p:cNvSpPr>
          <p:nvPr/>
        </p:nvSpPr>
        <p:spPr bwMode="auto">
          <a:xfrm>
            <a:off x="684213" y="188913"/>
            <a:ext cx="8197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/>
              <a:t>ПУТИ </a:t>
            </a:r>
            <a:r>
              <a:rPr lang="en-US" altLang="ru-RU" sz="2800" b="1"/>
              <a:t> </a:t>
            </a:r>
            <a:r>
              <a:rPr lang="ru-RU" altLang="ru-RU" sz="2800" b="1"/>
              <a:t>РАСПРОСТРАНЕНИЯ </a:t>
            </a:r>
            <a:r>
              <a:rPr lang="en-US" altLang="ru-RU" sz="2800" b="1"/>
              <a:t> </a:t>
            </a:r>
            <a:r>
              <a:rPr lang="ru-RU" altLang="ru-RU" sz="2800" b="1"/>
              <a:t>РАКА</a:t>
            </a:r>
            <a:r>
              <a:rPr lang="en-US" altLang="ru-RU" sz="2800" b="1"/>
              <a:t> </a:t>
            </a:r>
            <a:r>
              <a:rPr lang="ru-RU" altLang="ru-RU" sz="2800" b="1"/>
              <a:t> ЖЕЛУДКА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Text Box 2"/>
          <p:cNvSpPr txBox="1">
            <a:spLocks noChangeArrowheads="1"/>
          </p:cNvSpPr>
          <p:nvPr/>
        </p:nvSpPr>
        <p:spPr bwMode="auto">
          <a:xfrm>
            <a:off x="1981200" y="18288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496643" name="Text Box 3"/>
          <p:cNvSpPr txBox="1">
            <a:spLocks noChangeArrowheads="1"/>
          </p:cNvSpPr>
          <p:nvPr/>
        </p:nvSpPr>
        <p:spPr bwMode="auto">
          <a:xfrm>
            <a:off x="1828800" y="381000"/>
            <a:ext cx="5737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b="1">
                <a:latin typeface="Times New Roman" pitchFamily="18" charset="0"/>
              </a:rPr>
              <a:t>pTNM  </a:t>
            </a:r>
            <a:r>
              <a:rPr lang="uk-UA" altLang="ru-RU" sz="2400" b="1">
                <a:latin typeface="Times New Roman" pitchFamily="18" charset="0"/>
              </a:rPr>
              <a:t>Патологическая классификация</a:t>
            </a:r>
            <a:endParaRPr lang="ru-RU" altLang="ru-RU" sz="2400" b="1">
              <a:latin typeface="Times New Roman" pitchFamily="18" charset="0"/>
            </a:endParaRPr>
          </a:p>
        </p:txBody>
      </p:sp>
      <p:sp>
        <p:nvSpPr>
          <p:cNvPr id="496644" name="Text Box 4"/>
          <p:cNvSpPr txBox="1">
            <a:spLocks noChangeArrowheads="1"/>
          </p:cNvSpPr>
          <p:nvPr/>
        </p:nvSpPr>
        <p:spPr bwMode="auto">
          <a:xfrm>
            <a:off x="533400" y="1066800"/>
            <a:ext cx="6778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000">
                <a:latin typeface="Times New Roman" pitchFamily="18" charset="0"/>
              </a:rPr>
              <a:t>pT, pN </a:t>
            </a:r>
            <a:r>
              <a:rPr lang="uk-UA" altLang="ru-RU" sz="2000">
                <a:latin typeface="Times New Roman" pitchFamily="18" charset="0"/>
              </a:rPr>
              <a:t>и </a:t>
            </a:r>
            <a:r>
              <a:rPr lang="en-US" altLang="ru-RU" sz="2000">
                <a:latin typeface="Times New Roman" pitchFamily="18" charset="0"/>
              </a:rPr>
              <a:t>pM</a:t>
            </a:r>
            <a:r>
              <a:rPr lang="uk-UA" altLang="ru-RU" sz="2000">
                <a:latin typeface="Times New Roman" pitchFamily="18" charset="0"/>
              </a:rPr>
              <a:t>  категории соответствуют </a:t>
            </a:r>
            <a:r>
              <a:rPr lang="en-US" altLang="ru-RU" sz="2000">
                <a:latin typeface="Times New Roman" pitchFamily="18" charset="0"/>
              </a:rPr>
              <a:t>T,</a:t>
            </a:r>
            <a:r>
              <a:rPr lang="uk-UA" altLang="ru-RU" sz="2000">
                <a:latin typeface="Times New Roman" pitchFamily="18" charset="0"/>
              </a:rPr>
              <a:t> </a:t>
            </a:r>
            <a:r>
              <a:rPr lang="en-US" altLang="ru-RU" sz="2000">
                <a:latin typeface="Times New Roman" pitchFamily="18" charset="0"/>
              </a:rPr>
              <a:t>N </a:t>
            </a:r>
            <a:r>
              <a:rPr lang="uk-UA" altLang="ru-RU" sz="2000">
                <a:latin typeface="Times New Roman" pitchFamily="18" charset="0"/>
              </a:rPr>
              <a:t>и</a:t>
            </a:r>
            <a:r>
              <a:rPr lang="ru-RU" altLang="ru-RU" sz="2000">
                <a:latin typeface="Times New Roman" pitchFamily="18" charset="0"/>
              </a:rPr>
              <a:t> </a:t>
            </a:r>
            <a:r>
              <a:rPr lang="en-US" altLang="ru-RU" sz="2000">
                <a:latin typeface="Times New Roman" pitchFamily="18" charset="0"/>
              </a:rPr>
              <a:t>M </a:t>
            </a:r>
            <a:r>
              <a:rPr lang="uk-UA" altLang="ru-RU" sz="2000">
                <a:latin typeface="Times New Roman" pitchFamily="18" charset="0"/>
              </a:rPr>
              <a:t>категориям.</a:t>
            </a:r>
            <a:endParaRPr lang="ru-RU" altLang="ru-RU" sz="2000">
              <a:latin typeface="Times New Roman" pitchFamily="18" charset="0"/>
            </a:endParaRPr>
          </a:p>
        </p:txBody>
      </p:sp>
      <p:sp>
        <p:nvSpPr>
          <p:cNvPr id="496645" name="Text Box 5"/>
          <p:cNvSpPr txBox="1">
            <a:spLocks noChangeArrowheads="1"/>
          </p:cNvSpPr>
          <p:nvPr/>
        </p:nvSpPr>
        <p:spPr bwMode="auto">
          <a:xfrm>
            <a:off x="685800" y="1676400"/>
            <a:ext cx="82026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2000" b="1">
                <a:latin typeface="Times New Roman" pitchFamily="18" charset="0"/>
              </a:rPr>
              <a:t>pN0</a:t>
            </a:r>
            <a:r>
              <a:rPr lang="en-US" altLang="ru-RU" sz="2000">
                <a:latin typeface="Times New Roman" pitchFamily="18" charset="0"/>
              </a:rPr>
              <a:t>  </a:t>
            </a:r>
            <a:r>
              <a:rPr lang="uk-UA" altLang="ru-RU" sz="2000">
                <a:latin typeface="Times New Roman" pitchFamily="18" charset="0"/>
              </a:rPr>
              <a:t>При гистологическом анализе материала регионарной лимфаден</a:t>
            </a:r>
            <a:r>
              <a:rPr lang="ru-RU" altLang="ru-RU" sz="2000">
                <a:latin typeface="Times New Roman" pitchFamily="18" charset="0"/>
              </a:rPr>
              <a:t>эктомии должно исследоваться не менее 15 лимфатических узлов</a:t>
            </a:r>
          </a:p>
        </p:txBody>
      </p:sp>
      <p:sp>
        <p:nvSpPr>
          <p:cNvPr id="496646" name="Line 6"/>
          <p:cNvSpPr>
            <a:spLocks noChangeShapeType="1"/>
          </p:cNvSpPr>
          <p:nvPr/>
        </p:nvSpPr>
        <p:spPr bwMode="auto">
          <a:xfrm>
            <a:off x="533400" y="1752600"/>
            <a:ext cx="0" cy="990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96647" name="Text Box 7"/>
          <p:cNvSpPr txBox="1">
            <a:spLocks noChangeArrowheads="1"/>
          </p:cNvSpPr>
          <p:nvPr/>
        </p:nvSpPr>
        <p:spPr bwMode="auto">
          <a:xfrm>
            <a:off x="1219200" y="3505200"/>
            <a:ext cx="6196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b="1">
                <a:latin typeface="Times New Roman" pitchFamily="18" charset="0"/>
              </a:rPr>
              <a:t>G</a:t>
            </a:r>
            <a:r>
              <a:rPr lang="ru-RU" altLang="ru-RU" sz="2400" b="1">
                <a:latin typeface="Times New Roman" pitchFamily="18" charset="0"/>
              </a:rPr>
              <a:t> </a:t>
            </a:r>
            <a:r>
              <a:rPr lang="en-US" altLang="ru-RU" sz="2400" b="1">
                <a:latin typeface="Times New Roman" pitchFamily="18" charset="0"/>
              </a:rPr>
              <a:t> </a:t>
            </a:r>
            <a:r>
              <a:rPr lang="ru-RU" altLang="ru-RU" sz="2400" b="1">
                <a:latin typeface="Times New Roman" pitchFamily="18" charset="0"/>
              </a:rPr>
              <a:t>Гистопатологическая дифференцировка</a:t>
            </a:r>
          </a:p>
        </p:txBody>
      </p:sp>
      <p:sp>
        <p:nvSpPr>
          <p:cNvPr id="496648" name="Text Box 8"/>
          <p:cNvSpPr txBox="1">
            <a:spLocks noChangeArrowheads="1"/>
          </p:cNvSpPr>
          <p:nvPr/>
        </p:nvSpPr>
        <p:spPr bwMode="auto">
          <a:xfrm>
            <a:off x="381000" y="4038600"/>
            <a:ext cx="8001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b="1">
                <a:latin typeface="Times New Roman" pitchFamily="18" charset="0"/>
              </a:rPr>
              <a:t>Gx</a:t>
            </a:r>
            <a:r>
              <a:rPr lang="en-US" altLang="ru-RU" sz="2400">
                <a:latin typeface="Times New Roman" pitchFamily="18" charset="0"/>
              </a:rPr>
              <a:t> </a:t>
            </a:r>
            <a:r>
              <a:rPr lang="ru-RU" altLang="ru-RU" sz="2400">
                <a:latin typeface="Times New Roman" pitchFamily="18" charset="0"/>
              </a:rPr>
              <a:t> </a:t>
            </a:r>
            <a:r>
              <a:rPr lang="en-US" altLang="ru-RU" sz="2400">
                <a:latin typeface="Times New Roman" pitchFamily="18" charset="0"/>
              </a:rPr>
              <a:t> </a:t>
            </a:r>
            <a:r>
              <a:rPr lang="ru-RU" altLang="ru-RU" sz="2400">
                <a:latin typeface="Times New Roman" pitchFamily="18" charset="0"/>
              </a:rPr>
              <a:t>Степень дифференцировки не может быть установлена</a:t>
            </a:r>
            <a:endParaRPr lang="en-US" altLang="ru-RU" sz="2400">
              <a:latin typeface="Times New Roman" pitchFamily="18" charset="0"/>
            </a:endParaRPr>
          </a:p>
          <a:p>
            <a:r>
              <a:rPr lang="en-US" altLang="ru-RU" sz="2400" b="1">
                <a:latin typeface="Times New Roman" pitchFamily="18" charset="0"/>
              </a:rPr>
              <a:t>G1</a:t>
            </a:r>
            <a:r>
              <a:rPr lang="ru-RU" altLang="ru-RU" sz="2400">
                <a:latin typeface="Times New Roman" pitchFamily="18" charset="0"/>
              </a:rPr>
              <a:t>   Высокая степень дифференцировки</a:t>
            </a:r>
            <a:endParaRPr lang="en-US" altLang="ru-RU" sz="2400">
              <a:latin typeface="Times New Roman" pitchFamily="18" charset="0"/>
            </a:endParaRPr>
          </a:p>
          <a:p>
            <a:r>
              <a:rPr lang="en-US" altLang="ru-RU" sz="2400" b="1">
                <a:latin typeface="Times New Roman" pitchFamily="18" charset="0"/>
              </a:rPr>
              <a:t>G2</a:t>
            </a:r>
            <a:r>
              <a:rPr lang="ru-RU" altLang="ru-RU" sz="2400">
                <a:latin typeface="Times New Roman" pitchFamily="18" charset="0"/>
              </a:rPr>
              <a:t>   Средняя степень дифференцировки</a:t>
            </a:r>
            <a:endParaRPr lang="en-US" altLang="ru-RU" sz="2400">
              <a:latin typeface="Times New Roman" pitchFamily="18" charset="0"/>
            </a:endParaRPr>
          </a:p>
          <a:p>
            <a:r>
              <a:rPr lang="en-US" altLang="ru-RU" sz="2400" b="1">
                <a:latin typeface="Times New Roman" pitchFamily="18" charset="0"/>
              </a:rPr>
              <a:t>G3</a:t>
            </a:r>
            <a:r>
              <a:rPr lang="ru-RU" altLang="ru-RU" sz="2400">
                <a:latin typeface="Times New Roman" pitchFamily="18" charset="0"/>
              </a:rPr>
              <a:t>   Низкая степень дифференцировки</a:t>
            </a:r>
            <a:endParaRPr lang="en-US" altLang="ru-RU" sz="2400">
              <a:latin typeface="Times New Roman" pitchFamily="18" charset="0"/>
            </a:endParaRPr>
          </a:p>
          <a:p>
            <a:r>
              <a:rPr lang="en-US" altLang="ru-RU" sz="2400" b="1">
                <a:latin typeface="Times New Roman" pitchFamily="18" charset="0"/>
              </a:rPr>
              <a:t>G4</a:t>
            </a:r>
            <a:r>
              <a:rPr lang="ru-RU" altLang="ru-RU" sz="2400">
                <a:latin typeface="Times New Roman" pitchFamily="18" charset="0"/>
              </a:rPr>
              <a:t>   Недифференциированная опухоль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Group 2"/>
          <p:cNvGraphicFramePr>
            <a:graphicFrameLocks noGrp="1"/>
          </p:cNvGraphicFramePr>
          <p:nvPr/>
        </p:nvGraphicFramePr>
        <p:xfrm>
          <a:off x="838200" y="533400"/>
          <a:ext cx="7620000" cy="6163020"/>
        </p:xfrm>
        <a:graphic>
          <a:graphicData uri="http://schemas.openxmlformats.org/drawingml/2006/table">
            <a:tbl>
              <a:tblPr/>
              <a:tblGrid>
                <a:gridCol w="2649538"/>
                <a:gridCol w="1657350"/>
                <a:gridCol w="1655762"/>
                <a:gridCol w="1657350"/>
              </a:tblGrid>
              <a:tr h="6162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Стадия 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Стадия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IA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Стадия</a:t>
                      </a: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Стадия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II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Стадия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IIIA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Стадия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IIIB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Стадия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IV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2" marB="45702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2,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Любая Т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2,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Любая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2" marB="45702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7671" name="Text Box 17"/>
          <p:cNvSpPr txBox="1">
            <a:spLocks noChangeArrowheads="1"/>
          </p:cNvSpPr>
          <p:nvPr/>
        </p:nvSpPr>
        <p:spPr bwMode="auto">
          <a:xfrm>
            <a:off x="2438400" y="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497672" name="Text Box 18"/>
          <p:cNvSpPr txBox="1">
            <a:spLocks noChangeArrowheads="1"/>
          </p:cNvSpPr>
          <p:nvPr/>
        </p:nvSpPr>
        <p:spPr bwMode="auto">
          <a:xfrm>
            <a:off x="2590800" y="0"/>
            <a:ext cx="3665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b="1">
                <a:latin typeface="Times New Roman" pitchFamily="18" charset="0"/>
              </a:rPr>
              <a:t>Группировка по стадиям</a:t>
            </a:r>
          </a:p>
        </p:txBody>
      </p:sp>
      <p:sp>
        <p:nvSpPr>
          <p:cNvPr id="497673" name="Line 19"/>
          <p:cNvSpPr>
            <a:spLocks noChangeShapeType="1"/>
          </p:cNvSpPr>
          <p:nvPr/>
        </p:nvSpPr>
        <p:spPr bwMode="auto">
          <a:xfrm>
            <a:off x="838200" y="5486400"/>
            <a:ext cx="0" cy="1066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dirty="0" smtClean="0"/>
              <a:t>Лечение рака желудка</a:t>
            </a:r>
          </a:p>
        </p:txBody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Оперативные вмешательства</a:t>
            </a:r>
          </a:p>
          <a:p>
            <a:pPr eaLnBrk="1" hangingPunct="1"/>
            <a:r>
              <a:rPr lang="ru-RU" altLang="ru-RU" smtClean="0"/>
              <a:t>Химиотерапия</a:t>
            </a:r>
          </a:p>
          <a:p>
            <a:pPr eaLnBrk="1" hangingPunct="1"/>
            <a:r>
              <a:rPr lang="ru-RU" altLang="ru-RU" smtClean="0"/>
              <a:t>Лучевая терапия</a:t>
            </a:r>
          </a:p>
          <a:p>
            <a:pPr eaLnBrk="1" hangingPunct="1"/>
            <a:r>
              <a:rPr lang="ru-RU" altLang="ru-RU" smtClean="0"/>
              <a:t>Комбинированное лечение</a:t>
            </a:r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94096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dirty="0">
                <a:gradFill>
                  <a:gsLst>
                    <a:gs pos="0">
                      <a:srgbClr val="F07F09">
                        <a:tint val="73000"/>
                        <a:satMod val="145000"/>
                      </a:srgbClr>
                    </a:gs>
                    <a:gs pos="73000">
                      <a:srgbClr val="F07F09">
                        <a:tint val="73000"/>
                        <a:satMod val="145000"/>
                      </a:srgbClr>
                    </a:gs>
                    <a:gs pos="100000">
                      <a:srgbClr val="F07F09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</a:rPr>
              <a:t>Лечение рака желудка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268413"/>
            <a:ext cx="8447088" cy="5373687"/>
          </a:xfrm>
        </p:spPr>
        <p:txBody>
          <a:bodyPr>
            <a:normAutofit fontScale="70000" lnSpcReduction="2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b="1" dirty="0" smtClean="0"/>
              <a:t>Операция является единственным потенциально </a:t>
            </a:r>
            <a:r>
              <a:rPr lang="ru-RU" sz="3600" b="1" dirty="0" err="1" smtClean="0"/>
              <a:t>курабельным</a:t>
            </a:r>
            <a:r>
              <a:rPr lang="ru-RU" sz="3600" b="1" dirty="0" smtClean="0"/>
              <a:t> методом лечения для стадий I-IV M0;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b="1" dirty="0" smtClean="0"/>
              <a:t> Оптимальный объем регионарной </a:t>
            </a:r>
            <a:r>
              <a:rPr lang="ru-RU" sz="3600" b="1" dirty="0" err="1" smtClean="0"/>
              <a:t>лимфаденэктомии</a:t>
            </a:r>
            <a:r>
              <a:rPr lang="ru-RU" sz="3600" b="1" dirty="0" smtClean="0"/>
              <a:t> до сих пор не установлен. В известных на сегодняшний день </a:t>
            </a:r>
            <a:r>
              <a:rPr lang="ru-RU" sz="3600" b="1" dirty="0" err="1" smtClean="0"/>
              <a:t>рандомизированных</a:t>
            </a:r>
            <a:r>
              <a:rPr lang="ru-RU" sz="3600" b="1" dirty="0" smtClean="0"/>
              <a:t> исследованиях не было показано преимущества D2 над D1 резекцией, что, по-видимому, обусловлено большей частотой осложнений после выполнения </a:t>
            </a:r>
            <a:r>
              <a:rPr lang="ru-RU" sz="3600" b="1" dirty="0" err="1" smtClean="0"/>
              <a:t>спленэктомии</a:t>
            </a:r>
            <a:r>
              <a:rPr lang="ru-RU" sz="3600" b="1" dirty="0" smtClean="0"/>
              <a:t> и резекции хвоста поджелудочной железы (</a:t>
            </a:r>
            <a:r>
              <a:rPr lang="en-US" sz="3600" b="1" dirty="0" smtClean="0"/>
              <a:t>ESMO)</a:t>
            </a:r>
            <a:endParaRPr lang="ru-RU" sz="3600" b="1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b="1" dirty="0" smtClean="0"/>
              <a:t>В настоящее время рекомендуется выполнение D2 резекции без удаления селезенки и резекции поджелудочной железы. Не менее 14 (оптимально — 25) ЛУ должно быть удалено (</a:t>
            </a:r>
            <a:r>
              <a:rPr lang="en-US" sz="3600" b="1" dirty="0" smtClean="0"/>
              <a:t>ESMO)</a:t>
            </a:r>
            <a:r>
              <a:rPr lang="ru-RU" sz="3600" b="1" dirty="0" smtClean="0"/>
              <a:t>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4000" smtClean="0"/>
              <a:t>Виды хирургических вмешательств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altLang="ru-RU" dirty="0" smtClean="0"/>
              <a:t>Радикальные операции: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altLang="ru-RU" dirty="0"/>
              <a:t>	</a:t>
            </a:r>
            <a:r>
              <a:rPr lang="ru-RU" altLang="ru-RU" dirty="0" smtClean="0"/>
              <a:t>хирургические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altLang="ru-RU" dirty="0"/>
              <a:t>	</a:t>
            </a:r>
            <a:r>
              <a:rPr lang="ru-RU" altLang="ru-RU" dirty="0" smtClean="0"/>
              <a:t>эндоскопические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altLang="ru-RU" dirty="0" smtClean="0"/>
              <a:t>Паллиативные операции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609600" y="2286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Эндоскопическая резекция (ЭР) слизистой при раннем раке желудка</a:t>
            </a:r>
          </a:p>
        </p:txBody>
      </p:sp>
      <p:sp>
        <p:nvSpPr>
          <p:cNvPr id="247813" name="Text Box 5"/>
          <p:cNvSpPr txBox="1">
            <a:spLocks noChangeArrowheads="1"/>
          </p:cNvSpPr>
          <p:nvPr/>
        </p:nvSpPr>
        <p:spPr bwMode="auto">
          <a:xfrm>
            <a:off x="215900" y="944563"/>
            <a:ext cx="8135938" cy="458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5000"/>
              </a:spcBef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ru-RU" sz="2800" b="1" i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Показания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: </a:t>
            </a:r>
          </a:p>
          <a:p>
            <a:pPr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рак желудка строения папиллярной                               или тубулярной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аденокарциномы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; </a:t>
            </a:r>
          </a:p>
          <a:p>
            <a:pPr algn="just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I-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IIа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-b типы опухоли размерами до 2 см </a:t>
            </a:r>
          </a:p>
          <a:p>
            <a:pPr algn="just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IIс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тип без изъязвления размером до 1 см.</a:t>
            </a:r>
            <a:r>
              <a:rPr lang="ru-RU" sz="2400" dirty="0">
                <a:solidFill>
                  <a:srgbClr val="CCECFF"/>
                </a:solidFill>
                <a:latin typeface="Times New Roman" pitchFamily="18" charset="0"/>
              </a:rPr>
              <a:t> </a:t>
            </a:r>
          </a:p>
          <a:p>
            <a:pPr algn="just">
              <a:spcBef>
                <a:spcPct val="25000"/>
              </a:spcBef>
              <a:buClr>
                <a:srgbClr val="FF0000"/>
              </a:buClr>
              <a:defRPr/>
            </a:pPr>
            <a:endParaRPr lang="ru-RU" sz="24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ru-RU" sz="24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ru-RU" sz="24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ru-RU" sz="24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ru-RU" sz="24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01764" name="Line 7"/>
          <p:cNvSpPr>
            <a:spLocks noChangeShapeType="1"/>
          </p:cNvSpPr>
          <p:nvPr/>
        </p:nvSpPr>
        <p:spPr bwMode="auto">
          <a:xfrm>
            <a:off x="6551613" y="2135188"/>
            <a:ext cx="776287" cy="1587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65" name="Line 8"/>
          <p:cNvSpPr>
            <a:spLocks noChangeShapeType="1"/>
          </p:cNvSpPr>
          <p:nvPr/>
        </p:nvSpPr>
        <p:spPr bwMode="auto">
          <a:xfrm>
            <a:off x="8128000" y="2135188"/>
            <a:ext cx="774700" cy="1587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66" name="Line 9"/>
          <p:cNvSpPr>
            <a:spLocks noChangeShapeType="1"/>
          </p:cNvSpPr>
          <p:nvPr/>
        </p:nvSpPr>
        <p:spPr bwMode="auto">
          <a:xfrm flipH="1">
            <a:off x="7339013" y="2073275"/>
            <a:ext cx="38100" cy="6191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67" name="Line 10"/>
          <p:cNvSpPr>
            <a:spLocks noChangeShapeType="1"/>
          </p:cNvSpPr>
          <p:nvPr/>
        </p:nvSpPr>
        <p:spPr bwMode="auto">
          <a:xfrm>
            <a:off x="8115300" y="2073275"/>
            <a:ext cx="25400" cy="6191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68" name="Line 11"/>
          <p:cNvSpPr>
            <a:spLocks noChangeShapeType="1"/>
          </p:cNvSpPr>
          <p:nvPr/>
        </p:nvSpPr>
        <p:spPr bwMode="auto">
          <a:xfrm>
            <a:off x="7407275" y="2060575"/>
            <a:ext cx="687388" cy="1588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69" name="Line 13"/>
          <p:cNvSpPr>
            <a:spLocks noChangeShapeType="1"/>
          </p:cNvSpPr>
          <p:nvPr/>
        </p:nvSpPr>
        <p:spPr bwMode="auto">
          <a:xfrm flipV="1">
            <a:off x="6565900" y="2709863"/>
            <a:ext cx="841375" cy="63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70" name="Line 14"/>
          <p:cNvSpPr>
            <a:spLocks noChangeShapeType="1"/>
          </p:cNvSpPr>
          <p:nvPr/>
        </p:nvSpPr>
        <p:spPr bwMode="auto">
          <a:xfrm>
            <a:off x="7404100" y="2714625"/>
            <a:ext cx="687388" cy="1588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71" name="Line 15"/>
          <p:cNvSpPr>
            <a:spLocks noChangeShapeType="1"/>
          </p:cNvSpPr>
          <p:nvPr/>
        </p:nvSpPr>
        <p:spPr bwMode="auto">
          <a:xfrm flipV="1">
            <a:off x="8086725" y="2709863"/>
            <a:ext cx="841375" cy="63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72" name="Line 17"/>
          <p:cNvSpPr>
            <a:spLocks noChangeShapeType="1"/>
          </p:cNvSpPr>
          <p:nvPr/>
        </p:nvSpPr>
        <p:spPr bwMode="auto">
          <a:xfrm>
            <a:off x="6551613" y="3284538"/>
            <a:ext cx="776287" cy="1587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73" name="Line 18"/>
          <p:cNvSpPr>
            <a:spLocks noChangeShapeType="1"/>
          </p:cNvSpPr>
          <p:nvPr/>
        </p:nvSpPr>
        <p:spPr bwMode="auto">
          <a:xfrm>
            <a:off x="8128000" y="3284538"/>
            <a:ext cx="774700" cy="1587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74" name="Line 19"/>
          <p:cNvSpPr>
            <a:spLocks noChangeShapeType="1"/>
          </p:cNvSpPr>
          <p:nvPr/>
        </p:nvSpPr>
        <p:spPr bwMode="auto">
          <a:xfrm>
            <a:off x="7339013" y="3284538"/>
            <a:ext cx="26987" cy="889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75" name="Line 20"/>
          <p:cNvSpPr>
            <a:spLocks noChangeShapeType="1"/>
          </p:cNvSpPr>
          <p:nvPr/>
        </p:nvSpPr>
        <p:spPr bwMode="auto">
          <a:xfrm flipH="1">
            <a:off x="8077200" y="3284538"/>
            <a:ext cx="63500" cy="889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76" name="Line 21"/>
          <p:cNvSpPr>
            <a:spLocks noChangeShapeType="1"/>
          </p:cNvSpPr>
          <p:nvPr/>
        </p:nvSpPr>
        <p:spPr bwMode="auto">
          <a:xfrm>
            <a:off x="7375525" y="3392488"/>
            <a:ext cx="687388" cy="1587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77" name="Line 23"/>
          <p:cNvSpPr>
            <a:spLocks noChangeShapeType="1"/>
          </p:cNvSpPr>
          <p:nvPr/>
        </p:nvSpPr>
        <p:spPr bwMode="auto">
          <a:xfrm>
            <a:off x="6542088" y="1651000"/>
            <a:ext cx="776287" cy="1588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78" name="Line 24"/>
          <p:cNvSpPr>
            <a:spLocks noChangeShapeType="1"/>
          </p:cNvSpPr>
          <p:nvPr/>
        </p:nvSpPr>
        <p:spPr bwMode="auto">
          <a:xfrm>
            <a:off x="8118475" y="1651000"/>
            <a:ext cx="774700" cy="1588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79" name="Line 25"/>
          <p:cNvSpPr>
            <a:spLocks noChangeShapeType="1"/>
          </p:cNvSpPr>
          <p:nvPr/>
        </p:nvSpPr>
        <p:spPr bwMode="auto">
          <a:xfrm flipH="1">
            <a:off x="7329488" y="1270000"/>
            <a:ext cx="50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80" name="Line 26"/>
          <p:cNvSpPr>
            <a:spLocks noChangeShapeType="1"/>
          </p:cNvSpPr>
          <p:nvPr/>
        </p:nvSpPr>
        <p:spPr bwMode="auto">
          <a:xfrm>
            <a:off x="8066088" y="1270000"/>
            <a:ext cx="65087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81" name="Line 27"/>
          <p:cNvSpPr>
            <a:spLocks noChangeShapeType="1"/>
          </p:cNvSpPr>
          <p:nvPr/>
        </p:nvSpPr>
        <p:spPr bwMode="auto">
          <a:xfrm>
            <a:off x="7380288" y="1268413"/>
            <a:ext cx="687387" cy="1587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782" name="Text Box 28"/>
          <p:cNvSpPr txBox="1">
            <a:spLocks noChangeArrowheads="1"/>
          </p:cNvSpPr>
          <p:nvPr/>
        </p:nvSpPr>
        <p:spPr bwMode="auto">
          <a:xfrm>
            <a:off x="8459788" y="108902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ru-RU" sz="2400">
                <a:solidFill>
                  <a:srgbClr val="CCECFF"/>
                </a:solidFill>
                <a:latin typeface="Times New Roman" pitchFamily="18" charset="0"/>
              </a:rPr>
              <a:t>I</a:t>
            </a:r>
            <a:endParaRPr lang="ru-RU" altLang="ru-RU" sz="2400">
              <a:solidFill>
                <a:srgbClr val="CCECFF"/>
              </a:solidFill>
              <a:latin typeface="Times New Roman" pitchFamily="18" charset="0"/>
            </a:endParaRPr>
          </a:p>
        </p:txBody>
      </p:sp>
      <p:sp>
        <p:nvSpPr>
          <p:cNvPr id="501783" name="Text Box 29"/>
          <p:cNvSpPr txBox="1">
            <a:spLocks noChangeArrowheads="1"/>
          </p:cNvSpPr>
          <p:nvPr/>
        </p:nvSpPr>
        <p:spPr bwMode="auto">
          <a:xfrm>
            <a:off x="8496300" y="1665288"/>
            <a:ext cx="522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ru-RU" sz="2400">
                <a:solidFill>
                  <a:srgbClr val="CCECFF"/>
                </a:solidFill>
                <a:latin typeface="Times New Roman" pitchFamily="18" charset="0"/>
              </a:rPr>
              <a:t>IIa</a:t>
            </a:r>
            <a:endParaRPr lang="ru-RU" altLang="ru-RU" sz="2400">
              <a:solidFill>
                <a:srgbClr val="CCECFF"/>
              </a:solidFill>
              <a:latin typeface="Times New Roman" pitchFamily="18" charset="0"/>
            </a:endParaRPr>
          </a:p>
        </p:txBody>
      </p:sp>
      <p:sp>
        <p:nvSpPr>
          <p:cNvPr id="501784" name="Text Box 30"/>
          <p:cNvSpPr txBox="1">
            <a:spLocks noChangeArrowheads="1"/>
          </p:cNvSpPr>
          <p:nvPr/>
        </p:nvSpPr>
        <p:spPr bwMode="auto">
          <a:xfrm>
            <a:off x="8532813" y="2205038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ru-RU" sz="2400">
                <a:solidFill>
                  <a:srgbClr val="CCECFF"/>
                </a:solidFill>
                <a:latin typeface="Times New Roman" pitchFamily="18" charset="0"/>
              </a:rPr>
              <a:t>IIb</a:t>
            </a:r>
            <a:endParaRPr lang="ru-RU" altLang="ru-RU" sz="2400">
              <a:solidFill>
                <a:srgbClr val="CCECFF"/>
              </a:solidFill>
              <a:latin typeface="Times New Roman" pitchFamily="18" charset="0"/>
            </a:endParaRPr>
          </a:p>
        </p:txBody>
      </p:sp>
      <p:sp>
        <p:nvSpPr>
          <p:cNvPr id="501785" name="Text Box 31"/>
          <p:cNvSpPr txBox="1">
            <a:spLocks noChangeArrowheads="1"/>
          </p:cNvSpPr>
          <p:nvPr/>
        </p:nvSpPr>
        <p:spPr bwMode="auto">
          <a:xfrm>
            <a:off x="8496300" y="2781300"/>
            <a:ext cx="522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ru-RU" sz="2400">
                <a:solidFill>
                  <a:srgbClr val="CCECFF"/>
                </a:solidFill>
                <a:latin typeface="Times New Roman" pitchFamily="18" charset="0"/>
              </a:rPr>
              <a:t>IIc</a:t>
            </a:r>
            <a:endParaRPr lang="ru-RU" altLang="ru-RU" sz="2400">
              <a:solidFill>
                <a:srgbClr val="CCECFF"/>
              </a:solidFill>
              <a:latin typeface="Times New Roman" pitchFamily="18" charset="0"/>
            </a:endParaRPr>
          </a:p>
        </p:txBody>
      </p:sp>
      <p:pic>
        <p:nvPicPr>
          <p:cNvPr id="501786" name="Picture 33" descr="http://www.intechopen.com/source/html/21159/media/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392488"/>
            <a:ext cx="5508625" cy="323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084888" y="3860800"/>
            <a:ext cx="2933700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Частота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лимфогенных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метастазов – 0%</a:t>
            </a: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Местные рецидивы – 5%</a:t>
            </a: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5-летняя выживаемость –9</a:t>
            </a:r>
            <a:r>
              <a:rPr lang="en-US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5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66725" y="476250"/>
            <a:ext cx="86772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Хирургическое лечение резектабельного рака желудка </a:t>
            </a:r>
            <a:r>
              <a:rPr lang="en-US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I-IV </a:t>
            </a: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стадии </a:t>
            </a:r>
          </a:p>
          <a:p>
            <a:pPr>
              <a:defRPr/>
            </a:pPr>
            <a:r>
              <a:rPr lang="ru-RU" sz="2800" b="1" i="1" u="sng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Объемы операции</a:t>
            </a: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</p:txBody>
      </p:sp>
      <p:pic>
        <p:nvPicPr>
          <p:cNvPr id="502787" name="Picture 10" descr="рис_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31800" y="1592263"/>
            <a:ext cx="3241675" cy="3128962"/>
          </a:xfrm>
          <a:noFill/>
        </p:spPr>
      </p:pic>
      <p:pic>
        <p:nvPicPr>
          <p:cNvPr id="502788" name="Picture 12" descr="рис_5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248150" y="1016000"/>
            <a:ext cx="2871788" cy="3168650"/>
          </a:xfrm>
          <a:noFill/>
        </p:spPr>
      </p:pic>
      <p:pic>
        <p:nvPicPr>
          <p:cNvPr id="502789" name="Picture 15" descr="рис_6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6443663" y="3752850"/>
            <a:ext cx="2524125" cy="2809875"/>
          </a:xfrm>
          <a:noFill/>
        </p:spPr>
      </p:pic>
      <p:sp>
        <p:nvSpPr>
          <p:cNvPr id="16402" name="Text Box 18"/>
          <p:cNvSpPr txBox="1">
            <a:spLocks noChangeArrowheads="1"/>
          </p:cNvSpPr>
          <p:nvPr/>
        </p:nvSpPr>
        <p:spPr bwMode="auto">
          <a:xfrm>
            <a:off x="0" y="4868863"/>
            <a:ext cx="67691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Гастрэктомия</a:t>
            </a:r>
            <a:r>
              <a:rPr lang="ru-RU" sz="24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24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Субтотальная дистальная резекция желудка</a:t>
            </a:r>
          </a:p>
          <a:p>
            <a:pPr>
              <a:defRPr/>
            </a:pPr>
            <a:r>
              <a:rPr lang="ru-RU" sz="24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Субтотальная проксимальная резекция желудка</a:t>
            </a:r>
          </a:p>
          <a:p>
            <a:pPr>
              <a:defRPr/>
            </a:pPr>
            <a:r>
              <a:rPr lang="ru-RU" sz="24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Экстирпация оперированного желудка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09600" y="2286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Выбор объема операции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287338" y="836613"/>
            <a:ext cx="8321675" cy="526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400" b="1" i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Дистальная субтотальная резекция желудка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показана при опухолях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экзофитной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или смешанной формы роста, расположенных ниже условной линии, соединяющей точку, расположенную на 5 см ниже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кардии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по  малой кривизне, и промежуток между правой и левой желудочно-сальниковыми артериями по большой кривизне. </a:t>
            </a:r>
          </a:p>
          <a:p>
            <a:pPr>
              <a:spcBef>
                <a:spcPct val="5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400" b="1" i="1" u="sng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Проксимальную субтотальную резекцию желудка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выполняют при раке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кардии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и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кардиоэзофагеального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перехода.  При раке верхней трети желудка возможно выполнение как проксимальной субтотальной резекции, так и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гастрэктомии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 </a:t>
            </a:r>
          </a:p>
          <a:p>
            <a:pPr>
              <a:spcBef>
                <a:spcPct val="5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Во всех остальных случаях показана </a:t>
            </a:r>
            <a:r>
              <a:rPr lang="ru-RU" sz="2400" b="1" i="1" u="sng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гастрэктомия</a:t>
            </a:r>
            <a:endParaRPr lang="ru-RU" sz="2400" dirty="0">
              <a:solidFill>
                <a:srgbClr val="CCEC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8" name="Rectangle 4"/>
          <p:cNvSpPr>
            <a:spLocks noChangeArrowheads="1"/>
          </p:cNvSpPr>
          <p:nvPr/>
        </p:nvSpPr>
        <p:spPr bwMode="auto">
          <a:xfrm>
            <a:off x="609600" y="2286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Выбор объема операции</a:t>
            </a:r>
          </a:p>
        </p:txBody>
      </p:sp>
      <p:sp>
        <p:nvSpPr>
          <p:cNvPr id="262149" name="Text Box 5"/>
          <p:cNvSpPr txBox="1">
            <a:spLocks noChangeArrowheads="1"/>
          </p:cNvSpPr>
          <p:nvPr/>
        </p:nvSpPr>
        <p:spPr bwMode="auto">
          <a:xfrm>
            <a:off x="468313" y="1233488"/>
            <a:ext cx="8243887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Дополнительные критерии, влияющие на выбор объема операции</a:t>
            </a: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:</a:t>
            </a:r>
          </a:p>
          <a:p>
            <a:pPr>
              <a:defRPr/>
            </a:pPr>
            <a:endParaRPr lang="ru-RU" sz="28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возраст</a:t>
            </a:r>
          </a:p>
          <a:p>
            <a:pPr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сопутствующая патология</a:t>
            </a:r>
          </a:p>
          <a:p>
            <a:pPr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фоновые заболевания желудка</a:t>
            </a:r>
          </a:p>
          <a:p>
            <a:pPr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прогноз </a:t>
            </a:r>
          </a:p>
          <a:p>
            <a:pPr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прочие факторы (течение анестезии, анатомические особенности, субъективные и т.п.)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19138" y="188913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Выбор объема операции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719138" y="903288"/>
            <a:ext cx="7524750" cy="595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10000"/>
              </a:lnSpc>
              <a:spcAft>
                <a:spcPct val="50000"/>
              </a:spcAft>
              <a:buClr>
                <a:srgbClr val="FF0066"/>
              </a:buClr>
              <a:buSzPct val="120000"/>
              <a:buFont typeface="Wingdings" pitchFamily="2" charset="2"/>
              <a:buChar char="Ø"/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22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 распространении на пищевод опухолей экзофитной и смешанной формы роста допустимым является отступление на </a:t>
            </a:r>
            <a:r>
              <a:rPr lang="ru-RU" sz="2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 см</a:t>
            </a:r>
            <a:r>
              <a:rPr lang="ru-RU" sz="22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от пальпируемого края опухоли в проксимальном направлении</a:t>
            </a:r>
          </a:p>
          <a:p>
            <a:pPr>
              <a:lnSpc>
                <a:spcPct val="110000"/>
              </a:lnSpc>
              <a:spcAft>
                <a:spcPct val="50000"/>
              </a:spcAft>
              <a:buClr>
                <a:srgbClr val="FF0066"/>
              </a:buClr>
              <a:buSzPct val="120000"/>
              <a:buFont typeface="Wingdings" pitchFamily="2" charset="2"/>
              <a:buChar char="Ø"/>
              <a:defRPr/>
            </a:pPr>
            <a:r>
              <a:rPr lang="ru-RU" sz="22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 опухолях эндофитной формы роста распространение раковых клеток в проксимальном направлении может достигать </a:t>
            </a:r>
            <a:r>
              <a:rPr lang="ru-RU" sz="2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10-12 см</a:t>
            </a:r>
            <a:r>
              <a:rPr lang="ru-RU" sz="22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от видимого края опухоли. </a:t>
            </a:r>
          </a:p>
          <a:p>
            <a:pPr>
              <a:lnSpc>
                <a:spcPct val="110000"/>
              </a:lnSpc>
              <a:spcAft>
                <a:spcPct val="50000"/>
              </a:spcAft>
              <a:buClr>
                <a:srgbClr val="FF0066"/>
              </a:buClr>
              <a:buSzPct val="120000"/>
              <a:buFont typeface="Wingdings" pitchFamily="2" charset="2"/>
              <a:buChar char="Ø"/>
              <a:defRPr/>
            </a:pPr>
            <a:r>
              <a:rPr lang="ru-RU" sz="22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 вовлечении ретроперикардиального сегмента пищевода целесообразно выполнять субтотальную резекцию пищевода.</a:t>
            </a:r>
          </a:p>
          <a:p>
            <a:pPr>
              <a:lnSpc>
                <a:spcPct val="110000"/>
              </a:lnSpc>
              <a:spcAft>
                <a:spcPct val="50000"/>
              </a:spcAft>
              <a:buClr>
                <a:srgbClr val="FF0066"/>
              </a:buClr>
              <a:buSzPct val="120000"/>
              <a:buFont typeface="Wingdings" pitchFamily="2" charset="2"/>
              <a:buChar char="Ø"/>
              <a:defRPr/>
            </a:pPr>
            <a:r>
              <a:rPr lang="ru-RU" sz="22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Морфологический контроль краев резекции обязателен</a:t>
            </a:r>
          </a:p>
          <a:p>
            <a:pPr>
              <a:lnSpc>
                <a:spcPct val="110000"/>
              </a:lnSpc>
              <a:spcAft>
                <a:spcPct val="50000"/>
              </a:spcAft>
              <a:buFontTx/>
              <a:buChar char="•"/>
              <a:defRPr/>
            </a:pPr>
            <a:endParaRPr lang="ru-RU" sz="2200" b="1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900113" y="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Выбор оперативного доступа</a:t>
            </a:r>
          </a:p>
        </p:txBody>
      </p:sp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287338" y="800100"/>
            <a:ext cx="5580062" cy="517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При раке желудка без вовлечения розетки </a:t>
            </a:r>
            <a:r>
              <a:rPr lang="ru-RU" sz="22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кардии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выполняют   верхнесрединную лапаротомию до тела грудины и широкую </a:t>
            </a:r>
            <a:r>
              <a:rPr lang="ru-RU" sz="22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диафрагмотомию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по Савиных. </a:t>
            </a:r>
          </a:p>
          <a:p>
            <a:pPr>
              <a:spcBef>
                <a:spcPct val="5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При опухолях,  поражающих розетку </a:t>
            </a:r>
            <a:r>
              <a:rPr lang="ru-RU" sz="22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кардии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или переходящих на пищевод до уровня диафрагмы операцию производят из </a:t>
            </a:r>
            <a:r>
              <a:rPr lang="ru-RU" sz="22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тораколапаротомного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доступа в </a:t>
            </a:r>
            <a:r>
              <a:rPr lang="en-US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VI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en-US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VII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2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межреберье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слева. </a:t>
            </a:r>
          </a:p>
          <a:p>
            <a:pPr>
              <a:spcBef>
                <a:spcPct val="5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При распространении опухоли выше диафрагмы необходимо выполнение раздельной лапаротомии и торакотомии в </a:t>
            </a:r>
            <a:r>
              <a:rPr lang="en-US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V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en-US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VI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2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межреберье</a:t>
            </a:r>
            <a:r>
              <a:rPr lang="ru-RU" sz="22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справа.  </a:t>
            </a:r>
          </a:p>
        </p:txBody>
      </p:sp>
      <p:pic>
        <p:nvPicPr>
          <p:cNvPr id="506884" name="Picture 4" descr="рис_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227763" y="728663"/>
            <a:ext cx="2303462" cy="1709737"/>
          </a:xfrm>
          <a:noFill/>
        </p:spPr>
      </p:pic>
      <p:pic>
        <p:nvPicPr>
          <p:cNvPr id="506885" name="Picture 6" descr="рис_1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264275" y="2528888"/>
            <a:ext cx="2303463" cy="1766887"/>
          </a:xfrm>
          <a:noFill/>
        </p:spPr>
      </p:pic>
      <p:pic>
        <p:nvPicPr>
          <p:cNvPr id="506886" name="Picture 9" descr="рис_1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6300788" y="4400550"/>
            <a:ext cx="1498600" cy="245745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906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549275"/>
            <a:ext cx="6756400" cy="58515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930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549275"/>
            <a:ext cx="7870825" cy="585152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ChangeArrowheads="1"/>
          </p:cNvSpPr>
          <p:nvPr/>
        </p:nvSpPr>
        <p:spPr bwMode="auto">
          <a:xfrm>
            <a:off x="304800" y="228600"/>
            <a:ext cx="8839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2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Регионарные лимфатические узлы желудка </a:t>
            </a:r>
            <a:r>
              <a:rPr lang="en-US" sz="2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N1</a:t>
            </a:r>
            <a:endParaRPr lang="ru-RU" sz="2800" b="1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509955" name="Picture 5" descr="рис_4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179388" y="908050"/>
            <a:ext cx="5292725" cy="5486400"/>
          </a:xfrm>
          <a:noFill/>
        </p:spPr>
      </p:pic>
      <p:sp>
        <p:nvSpPr>
          <p:cNvPr id="235527" name="Text Box 7"/>
          <p:cNvSpPr txBox="1">
            <a:spLocks noChangeArrowheads="1"/>
          </p:cNvSpPr>
          <p:nvPr/>
        </p:nvSpPr>
        <p:spPr bwMode="auto">
          <a:xfrm>
            <a:off x="5472113" y="2600325"/>
            <a:ext cx="3816350" cy="222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 правые паракардиальные</a:t>
            </a:r>
          </a:p>
          <a:p>
            <a:pPr>
              <a:spcBef>
                <a:spcPct val="20000"/>
              </a:spcBef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№2 левые паракардиальные</a:t>
            </a:r>
          </a:p>
          <a:p>
            <a:pPr>
              <a:spcBef>
                <a:spcPct val="20000"/>
              </a:spcBef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№3 вдоль малой кривизны </a:t>
            </a:r>
          </a:p>
          <a:p>
            <a:pPr>
              <a:spcBef>
                <a:spcPct val="20000"/>
              </a:spcBef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№4 большой кривизны</a:t>
            </a:r>
          </a:p>
          <a:p>
            <a:pPr>
              <a:spcBef>
                <a:spcPct val="20000"/>
              </a:spcBef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№5 надпривратниковые</a:t>
            </a:r>
          </a:p>
          <a:p>
            <a:pPr>
              <a:spcBef>
                <a:spcPct val="20000"/>
              </a:spcBef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№6 подпривратниковые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86" name="Rectangle 18"/>
          <p:cNvSpPr>
            <a:spLocks noChangeArrowheads="1"/>
          </p:cNvSpPr>
          <p:nvPr/>
        </p:nvSpPr>
        <p:spPr bwMode="auto">
          <a:xfrm>
            <a:off x="304800" y="188913"/>
            <a:ext cx="8839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2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Регионарные лимфатические узлы желудка </a:t>
            </a:r>
            <a:r>
              <a:rPr lang="en-US" sz="2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</a:t>
            </a:r>
            <a:r>
              <a:rPr lang="ru-RU" sz="2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</a:p>
        </p:txBody>
      </p:sp>
      <p:pic>
        <p:nvPicPr>
          <p:cNvPr id="510979" name="Picture 19" descr="рис_5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142875" y="1016000"/>
            <a:ext cx="5149850" cy="5365750"/>
          </a:xfrm>
          <a:noFill/>
        </p:spPr>
      </p:pic>
      <p:sp>
        <p:nvSpPr>
          <p:cNvPr id="135189" name="Text Box 21"/>
          <p:cNvSpPr txBox="1">
            <a:spLocks noChangeArrowheads="1"/>
          </p:cNvSpPr>
          <p:nvPr/>
        </p:nvSpPr>
        <p:spPr bwMode="auto">
          <a:xfrm>
            <a:off x="5327650" y="2312988"/>
            <a:ext cx="381635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№7   левой желудочной артерии 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№8   общей печеночной артерии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№9   чревного ствола 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№10   ворот селезенки 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№11   селезеночной артерии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ChangeArrowheads="1"/>
          </p:cNvSpPr>
          <p:nvPr/>
        </p:nvSpPr>
        <p:spPr bwMode="auto">
          <a:xfrm>
            <a:off x="0" y="225425"/>
            <a:ext cx="8839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2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Регионарные лимфатические узлы желудка </a:t>
            </a:r>
            <a:r>
              <a:rPr lang="en-US" sz="2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N3</a:t>
            </a:r>
            <a:endParaRPr lang="ru-RU" sz="2800" b="1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512003" name="Picture 3" descr="рис_6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 l="3328" r="11913"/>
          <a:stretch>
            <a:fillRect/>
          </a:stretch>
        </p:blipFill>
        <p:spPr>
          <a:xfrm>
            <a:off x="287338" y="765175"/>
            <a:ext cx="4608512" cy="5416550"/>
          </a:xfrm>
          <a:noFill/>
        </p:spPr>
      </p:pic>
      <p:sp>
        <p:nvSpPr>
          <p:cNvPr id="231429" name="Text Box 5"/>
          <p:cNvSpPr txBox="1">
            <a:spLocks noChangeArrowheads="1"/>
          </p:cNvSpPr>
          <p:nvPr/>
        </p:nvSpPr>
        <p:spPr bwMode="auto">
          <a:xfrm>
            <a:off x="5076825" y="908050"/>
            <a:ext cx="3816350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№12   печеночно-двенадцатиперстной связки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№13   позади головки поджелудочной железы 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№14   верхних брыжеечных сосудов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№15 - средних ободочных сосудов 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№16 - парааортальные ЛУ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№17   передней поверхности головки поджелудочной железы 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№18   по нижнему краю поджелудочной железы 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№19   поддиафрагмальные ЛУ 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№20   пищеводного отверстия диафрагмы</a:t>
            </a:r>
            <a:r>
              <a:rPr lang="ru-RU" sz="2000">
                <a:solidFill>
                  <a:srgbClr val="CCECFF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ChangeArrowheads="1"/>
          </p:cNvSpPr>
          <p:nvPr/>
        </p:nvSpPr>
        <p:spPr bwMode="auto">
          <a:xfrm>
            <a:off x="304800" y="152400"/>
            <a:ext cx="8839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2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Регионарные лимфатические узлы желудка</a:t>
            </a:r>
            <a:endParaRPr lang="en-US" sz="2800" b="1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ru-RU" sz="2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(парааортальные ЛУ)</a:t>
            </a:r>
          </a:p>
        </p:txBody>
      </p:sp>
      <p:pic>
        <p:nvPicPr>
          <p:cNvPr id="513027" name="Picture 3" descr="рис_7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31800" y="1016000"/>
            <a:ext cx="3341688" cy="5581650"/>
          </a:xfrm>
          <a:noFill/>
        </p:spPr>
      </p:pic>
      <p:pic>
        <p:nvPicPr>
          <p:cNvPr id="513028" name="Picture 5" descr="рис_7б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887788" y="1016000"/>
            <a:ext cx="5005387" cy="3727450"/>
          </a:xfrm>
          <a:noFill/>
        </p:spPr>
      </p:pic>
      <p:sp>
        <p:nvSpPr>
          <p:cNvPr id="233480" name="Text Box 8"/>
          <p:cNvSpPr txBox="1">
            <a:spLocks noChangeArrowheads="1"/>
          </p:cNvSpPr>
          <p:nvPr/>
        </p:nvSpPr>
        <p:spPr bwMode="auto">
          <a:xfrm>
            <a:off x="3924300" y="5121275"/>
            <a:ext cx="49323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№110   нижние параэзофагеальные 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№111   наддиафрагмальные</a:t>
            </a:r>
          </a:p>
          <a:p>
            <a:pPr>
              <a:defRPr/>
            </a:pPr>
            <a:r>
              <a:rPr lang="ru-RU" sz="2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№112   заднего средостения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6985000" y="1160463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D1</a:t>
            </a:r>
            <a:endParaRPr lang="ru-RU" sz="240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21531" name="Text Box 27"/>
          <p:cNvSpPr txBox="1">
            <a:spLocks noChangeArrowheads="1"/>
          </p:cNvSpPr>
          <p:nvPr/>
        </p:nvSpPr>
        <p:spPr bwMode="auto">
          <a:xfrm>
            <a:off x="7632700" y="2708275"/>
            <a:ext cx="700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D2</a:t>
            </a:r>
            <a:endParaRPr lang="ru-RU" sz="240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14052" name="AutoShape 28"/>
          <p:cNvSpPr>
            <a:spLocks/>
          </p:cNvSpPr>
          <p:nvPr/>
        </p:nvSpPr>
        <p:spPr bwMode="auto">
          <a:xfrm flipH="1">
            <a:off x="7019925" y="549275"/>
            <a:ext cx="76200" cy="1600200"/>
          </a:xfrm>
          <a:prstGeom prst="leftBracket">
            <a:avLst>
              <a:gd name="adj" fmla="val 175000"/>
            </a:avLst>
          </a:prstGeom>
          <a:noFill/>
          <a:ln w="28575">
            <a:solidFill>
              <a:srgbClr val="FF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altLang="ru-RU" sz="2400">
              <a:solidFill>
                <a:srgbClr val="CCECFF"/>
              </a:solidFill>
              <a:latin typeface="Times New Roman" pitchFamily="18" charset="0"/>
            </a:endParaRPr>
          </a:p>
        </p:txBody>
      </p:sp>
      <p:sp>
        <p:nvSpPr>
          <p:cNvPr id="514053" name="AutoShape 29"/>
          <p:cNvSpPr>
            <a:spLocks/>
          </p:cNvSpPr>
          <p:nvPr/>
        </p:nvSpPr>
        <p:spPr bwMode="auto">
          <a:xfrm flipH="1">
            <a:off x="7092950" y="549275"/>
            <a:ext cx="609600" cy="4643438"/>
          </a:xfrm>
          <a:prstGeom prst="leftBracket">
            <a:avLst>
              <a:gd name="adj" fmla="val 63477"/>
            </a:avLst>
          </a:prstGeom>
          <a:noFill/>
          <a:ln w="28575">
            <a:solidFill>
              <a:srgbClr val="FF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altLang="ru-RU" sz="2400">
              <a:solidFill>
                <a:srgbClr val="CCECFF"/>
              </a:solidFill>
              <a:latin typeface="Times New Roman" pitchFamily="18" charset="0"/>
            </a:endParaRPr>
          </a:p>
        </p:txBody>
      </p:sp>
      <p:sp>
        <p:nvSpPr>
          <p:cNvPr id="514054" name="AutoShape 30"/>
          <p:cNvSpPr>
            <a:spLocks/>
          </p:cNvSpPr>
          <p:nvPr/>
        </p:nvSpPr>
        <p:spPr bwMode="auto">
          <a:xfrm flipH="1">
            <a:off x="7272338" y="549275"/>
            <a:ext cx="1066800" cy="6308725"/>
          </a:xfrm>
          <a:prstGeom prst="leftBracket">
            <a:avLst>
              <a:gd name="adj" fmla="val 55058"/>
            </a:avLst>
          </a:prstGeom>
          <a:noFill/>
          <a:ln w="28575">
            <a:solidFill>
              <a:srgbClr val="FF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altLang="ru-RU" sz="2400">
              <a:solidFill>
                <a:srgbClr val="CCECFF"/>
              </a:solidFill>
              <a:latin typeface="Times New Roman" pitchFamily="18" charset="0"/>
            </a:endParaRPr>
          </a:p>
        </p:txBody>
      </p:sp>
      <p:sp>
        <p:nvSpPr>
          <p:cNvPr id="21535" name="Rectangle 31"/>
          <p:cNvSpPr>
            <a:spLocks noChangeArrowheads="1"/>
          </p:cNvSpPr>
          <p:nvPr/>
        </p:nvSpPr>
        <p:spPr bwMode="auto">
          <a:xfrm>
            <a:off x="704850" y="80963"/>
            <a:ext cx="7467600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Объемы лимфаденэктомии</a:t>
            </a:r>
          </a:p>
        </p:txBody>
      </p:sp>
      <p:sp>
        <p:nvSpPr>
          <p:cNvPr id="21536" name="Text Box 32"/>
          <p:cNvSpPr txBox="1">
            <a:spLocks noChangeArrowheads="1"/>
          </p:cNvSpPr>
          <p:nvPr/>
        </p:nvSpPr>
        <p:spPr bwMode="auto">
          <a:xfrm>
            <a:off x="8316913" y="3824288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D3</a:t>
            </a:r>
            <a:endParaRPr lang="ru-RU" sz="240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21540" name="Text Box 36"/>
          <p:cNvSpPr txBox="1">
            <a:spLocks noChangeArrowheads="1"/>
          </p:cNvSpPr>
          <p:nvPr/>
        </p:nvSpPr>
        <p:spPr bwMode="auto">
          <a:xfrm>
            <a:off x="179388" y="449263"/>
            <a:ext cx="7021512" cy="640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 правые паракардиальные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№2 левые паракардиальные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№3 вдоль малой кривизны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№4 большой кривизны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№5 надпривратниковые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№6 подпривратниковые 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№7 вдоль левой желудочной артерии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№8 вдоль общей печеночной артерии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№9 вокруг чревного ствола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№10 ворот селезенки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№11 вдоль селезеночной артерии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№12 печеночно-двенадцатиперстной связки</a:t>
            </a:r>
          </a:p>
          <a:p>
            <a:pPr>
              <a:defRPr/>
            </a:pPr>
            <a:r>
              <a:rPr lang="ru-RU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№19 поддиафрагмальные </a:t>
            </a:r>
          </a:p>
          <a:p>
            <a:pPr>
              <a:defRPr/>
            </a:pPr>
            <a:r>
              <a:rPr lang="ru-RU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№20 пищеводного отверстия диафрагмы </a:t>
            </a:r>
          </a:p>
          <a:p>
            <a:pPr>
              <a:defRPr/>
            </a:pPr>
            <a:r>
              <a:rPr lang="ru-RU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№110 нижние параэзофагеальные </a:t>
            </a:r>
          </a:p>
          <a:p>
            <a:pPr>
              <a:defRPr/>
            </a:pPr>
            <a:r>
              <a:rPr lang="ru-RU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№111 наддиафрагмальные </a:t>
            </a:r>
          </a:p>
          <a:p>
            <a:pPr>
              <a:defRPr/>
            </a:pPr>
            <a:r>
              <a:rPr lang="ru-RU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№112 лимфатические узлы заднего средостения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№13 позади головки поджелудочной железы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№14 вдоль верхних брыжеечных сосудов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№15 вдоль средних ободочных сосудов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№16 парааортальные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№17 на передней поверхности головки поджелудочной железы </a:t>
            </a:r>
          </a:p>
          <a:p>
            <a:pPr>
              <a:defRPr/>
            </a:pPr>
            <a:r>
              <a:rPr lang="ru-RU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№18 по нижнему краю поджелудочной железы</a:t>
            </a:r>
            <a:r>
              <a:rPr lang="ru-RU">
                <a:solidFill>
                  <a:srgbClr val="CCEC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514058" name="Line 37"/>
          <p:cNvSpPr>
            <a:spLocks noChangeShapeType="1"/>
          </p:cNvSpPr>
          <p:nvPr/>
        </p:nvSpPr>
        <p:spPr bwMode="auto">
          <a:xfrm>
            <a:off x="287338" y="2168525"/>
            <a:ext cx="6732587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4059" name="Line 38"/>
          <p:cNvSpPr>
            <a:spLocks noChangeShapeType="1"/>
          </p:cNvSpPr>
          <p:nvPr/>
        </p:nvSpPr>
        <p:spPr bwMode="auto">
          <a:xfrm>
            <a:off x="287338" y="5192713"/>
            <a:ext cx="6840537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4060" name="AutoShape 39"/>
          <p:cNvSpPr>
            <a:spLocks/>
          </p:cNvSpPr>
          <p:nvPr/>
        </p:nvSpPr>
        <p:spPr bwMode="auto">
          <a:xfrm>
            <a:off x="5183188" y="3897313"/>
            <a:ext cx="360362" cy="1260475"/>
          </a:xfrm>
          <a:prstGeom prst="rightBrace">
            <a:avLst>
              <a:gd name="adj1" fmla="val 2914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altLang="ru-RU" sz="2400">
              <a:solidFill>
                <a:srgbClr val="CCECFF"/>
              </a:solidFill>
              <a:latin typeface="Times New Roman" pitchFamily="18" charset="0"/>
            </a:endParaRPr>
          </a:p>
        </p:txBody>
      </p:sp>
      <p:sp>
        <p:nvSpPr>
          <p:cNvPr id="514061" name="Text Box 40"/>
          <p:cNvSpPr txBox="1">
            <a:spLocks noChangeArrowheads="1"/>
          </p:cNvSpPr>
          <p:nvPr/>
        </p:nvSpPr>
        <p:spPr bwMode="auto">
          <a:xfrm>
            <a:off x="5616575" y="4257675"/>
            <a:ext cx="16176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1600" b="1" i="1">
                <a:solidFill>
                  <a:srgbClr val="CCECFF"/>
                </a:solidFill>
                <a:latin typeface="Times New Roman" pitchFamily="18" charset="0"/>
              </a:rPr>
              <a:t>при переходе на</a:t>
            </a:r>
          </a:p>
          <a:p>
            <a:r>
              <a:rPr lang="ru-RU" altLang="ru-RU" sz="1600" b="1" i="1">
                <a:solidFill>
                  <a:srgbClr val="CCECFF"/>
                </a:solidFill>
                <a:latin typeface="Times New Roman" pitchFamily="18" charset="0"/>
              </a:rPr>
              <a:t>пищевод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2" name="Rectangle 4"/>
          <p:cNvSpPr>
            <a:spLocks noChangeArrowheads="1"/>
          </p:cNvSpPr>
          <p:nvPr/>
        </p:nvSpPr>
        <p:spPr bwMode="auto">
          <a:xfrm>
            <a:off x="863600" y="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Спленэктомия при раке желудка</a:t>
            </a:r>
          </a:p>
        </p:txBody>
      </p:sp>
      <p:sp>
        <p:nvSpPr>
          <p:cNvPr id="263173" name="TextBox 2"/>
          <p:cNvSpPr txBox="1">
            <a:spLocks noChangeArrowheads="1"/>
          </p:cNvSpPr>
          <p:nvPr/>
        </p:nvSpPr>
        <p:spPr bwMode="auto">
          <a:xfrm>
            <a:off x="539750" y="1557338"/>
            <a:ext cx="8143875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Увеличение количества гнойно-септических и инфекционных осложнений (</a:t>
            </a:r>
            <a:r>
              <a:rPr lang="ru-RU" sz="28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поддиафрагмальные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абсцессы, панкреатиты, плевриты, пневмонии)</a:t>
            </a:r>
          </a:p>
          <a:p>
            <a:pPr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Иммунологические нарушения</a:t>
            </a:r>
          </a:p>
          <a:p>
            <a:pPr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Отрицательное влияние </a:t>
            </a:r>
            <a:r>
              <a:rPr lang="ru-RU" sz="28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спленэктомии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на отдаленные результаты</a:t>
            </a:r>
          </a:p>
        </p:txBody>
      </p:sp>
      <p:sp>
        <p:nvSpPr>
          <p:cNvPr id="263174" name="Text Box 6"/>
          <p:cNvSpPr txBox="1">
            <a:spLocks noChangeArrowheads="1"/>
          </p:cNvSpPr>
          <p:nvPr/>
        </p:nvSpPr>
        <p:spPr bwMode="auto">
          <a:xfrm>
            <a:off x="468313" y="584200"/>
            <a:ext cx="2368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Последствия</a:t>
            </a:r>
            <a:r>
              <a:rPr lang="ru-RU"/>
              <a:t>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ChangeArrowheads="1"/>
          </p:cNvSpPr>
          <p:nvPr/>
        </p:nvSpPr>
        <p:spPr bwMode="auto">
          <a:xfrm>
            <a:off x="827088" y="225425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Абсолютные показания к спленэктомии</a:t>
            </a:r>
          </a:p>
        </p:txBody>
      </p:sp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214313" y="1125538"/>
            <a:ext cx="8929687" cy="556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0850" indent="-355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врастание опухоли в селезенку</a:t>
            </a:r>
          </a:p>
          <a:p>
            <a:pPr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врастание опухоли в дистальные отделы поджелудочной железы</a:t>
            </a:r>
          </a:p>
          <a:p>
            <a:pPr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врастание опухоли в селезеночную артерию</a:t>
            </a:r>
          </a:p>
          <a:p>
            <a:pPr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метастазы в паренхиму селезенки</a:t>
            </a:r>
          </a:p>
          <a:p>
            <a:pPr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опухолевая инфильтрация желудочно-селезеночной связки в области ворот селезенки</a:t>
            </a:r>
          </a:p>
          <a:p>
            <a:pPr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невозможность контроля гемостаза при нарушении целостности капсулы селезенки (техническая спленэктомия)</a:t>
            </a:r>
          </a:p>
          <a:p>
            <a:pPr>
              <a:spcBef>
                <a:spcPct val="30000"/>
              </a:spcBef>
              <a:defRPr/>
            </a:pPr>
            <a:endParaRPr lang="ru-RU" sz="2800">
              <a:solidFill>
                <a:srgbClr val="D9D9D9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ChangeArrowheads="1"/>
          </p:cNvSpPr>
          <p:nvPr/>
        </p:nvSpPr>
        <p:spPr bwMode="auto">
          <a:xfrm>
            <a:off x="684213" y="188913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Спленэктомия не показана</a:t>
            </a:r>
          </a:p>
        </p:txBody>
      </p:sp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468313" y="1773238"/>
            <a:ext cx="8281987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0850" indent="-355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sz="28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локализация опухоли в нижней трети желудка</a:t>
            </a:r>
          </a:p>
          <a:p>
            <a:pPr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sz="28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локализация опухоли по передней стенке и малой кривизне желудка</a:t>
            </a:r>
          </a:p>
          <a:p>
            <a:pPr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sz="28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глубина инвазии </a:t>
            </a:r>
            <a:r>
              <a:rPr lang="en-US" sz="28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T1 – T2</a:t>
            </a:r>
          </a:p>
          <a:p>
            <a:pPr>
              <a:spcBef>
                <a:spcPct val="30000"/>
              </a:spcBef>
              <a:defRPr/>
            </a:pPr>
            <a:endParaRPr lang="ru-RU" sz="2800" b="1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smtClean="0"/>
              <a:t>Классификация хирургических вмешательств</a:t>
            </a:r>
            <a:endParaRPr lang="ru-RU" altLang="ru-RU" sz="3200" i="1" smtClean="0"/>
          </a:p>
        </p:txBody>
      </p:sp>
      <p:pic>
        <p:nvPicPr>
          <p:cNvPr id="518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030413"/>
            <a:ext cx="8229600" cy="366395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smtClean="0"/>
              <a:t>10-летние результаты </a:t>
            </a:r>
            <a:r>
              <a:rPr lang="en-US" altLang="ru-RU" sz="2400" b="1" smtClean="0"/>
              <a:t>D2 </a:t>
            </a:r>
            <a:r>
              <a:rPr lang="ru-RU" altLang="ru-RU" sz="2400" b="1" smtClean="0"/>
              <a:t>лимфодиссекции по сравнению с </a:t>
            </a:r>
            <a:r>
              <a:rPr lang="en-US" altLang="ru-RU" sz="2400" b="1" smtClean="0"/>
              <a:t>D1</a:t>
            </a:r>
            <a:r>
              <a:rPr lang="ru-RU" altLang="ru-RU" sz="2400" b="1" smtClean="0"/>
              <a:t> </a:t>
            </a:r>
            <a:r>
              <a:rPr lang="en-US" altLang="ru-RU" sz="2400" b="1" smtClean="0"/>
              <a:t/>
            </a:r>
            <a:br>
              <a:rPr lang="en-US" altLang="ru-RU" sz="2400" b="1" smtClean="0"/>
            </a:br>
            <a:r>
              <a:rPr lang="ru-RU" altLang="ru-RU" sz="2000" smtClean="0"/>
              <a:t>(</a:t>
            </a:r>
            <a:r>
              <a:rPr lang="en-US" altLang="ru-RU" sz="2000" smtClean="0"/>
              <a:t>Hartgrink et al., 2004</a:t>
            </a:r>
            <a:r>
              <a:rPr lang="ru-RU" altLang="ru-RU" sz="2000" smtClean="0"/>
              <a:t>)</a:t>
            </a:r>
          </a:p>
        </p:txBody>
      </p:sp>
      <p:sp>
        <p:nvSpPr>
          <p:cNvPr id="51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altLang="ru-RU" b="1" smtClean="0"/>
              <a:t>	Параметры*                          </a:t>
            </a:r>
            <a:r>
              <a:rPr lang="en-US" altLang="ru-RU" b="1" smtClean="0"/>
              <a:t>D1</a:t>
            </a:r>
            <a:r>
              <a:rPr lang="ru-RU" altLang="ru-RU" b="1" smtClean="0"/>
              <a:t>        </a:t>
            </a:r>
            <a:r>
              <a:rPr lang="en-US" altLang="ru-RU" b="1" smtClean="0"/>
              <a:t>D2</a:t>
            </a:r>
            <a:endParaRPr lang="ru-RU" altLang="ru-RU" b="1" smtClean="0"/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z="2400" b="1" smtClean="0"/>
              <a:t>Локорегионарный рецидив</a:t>
            </a:r>
            <a:r>
              <a:rPr lang="ru-RU" altLang="ru-RU" b="1" smtClean="0"/>
              <a:t>         </a:t>
            </a:r>
            <a:r>
              <a:rPr lang="ru-RU" altLang="ru-RU" sz="2800" smtClean="0"/>
              <a:t>21%       19%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z="2400" b="1" smtClean="0"/>
              <a:t>Локорегионарный рецидив            </a:t>
            </a:r>
            <a:r>
              <a:rPr lang="ru-RU" altLang="ru-RU" sz="2800" smtClean="0"/>
              <a:t>37%        26%</a:t>
            </a:r>
            <a:endParaRPr lang="ru-RU" altLang="ru-RU" sz="2400" b="1" smtClean="0"/>
          </a:p>
          <a:p>
            <a:pPr marL="609600" indent="-609600" eaLnBrk="1" hangingPunct="1">
              <a:buFontTx/>
              <a:buNone/>
            </a:pPr>
            <a:r>
              <a:rPr lang="ru-RU" altLang="ru-RU" sz="2400" b="1" smtClean="0"/>
              <a:t>       + отдаленные метастазы</a:t>
            </a:r>
            <a:endParaRPr lang="ru-RU" altLang="ru-RU" sz="2800" smtClean="0"/>
          </a:p>
          <a:p>
            <a:pPr marL="609600" indent="-609600" eaLnBrk="1" hangingPunct="1">
              <a:buFontTx/>
              <a:buAutoNum type="arabicPeriod" startAt="3"/>
            </a:pPr>
            <a:r>
              <a:rPr lang="ru-RU" altLang="ru-RU" sz="2400" b="1" smtClean="0"/>
              <a:t>Отдаленные метастазы                  </a:t>
            </a:r>
            <a:r>
              <a:rPr lang="ru-RU" altLang="ru-RU" sz="2800" smtClean="0"/>
              <a:t>11%        15%</a:t>
            </a:r>
            <a:endParaRPr lang="en-US" altLang="ru-RU" sz="2800" smtClean="0"/>
          </a:p>
          <a:p>
            <a:pPr marL="609600" indent="-609600" eaLnBrk="1" hangingPunct="1">
              <a:buFontTx/>
              <a:buAutoNum type="arabicPeriod" startAt="3"/>
            </a:pPr>
            <a:endParaRPr lang="en-US" altLang="ru-RU" sz="2800" smtClean="0"/>
          </a:p>
          <a:p>
            <a:pPr marL="609600" indent="-609600" eaLnBrk="1" hangingPunct="1">
              <a:buFontTx/>
              <a:buAutoNum type="arabicPeriod" startAt="3"/>
            </a:pPr>
            <a:endParaRPr lang="en-US" altLang="ru-RU" sz="2800" smtClean="0"/>
          </a:p>
          <a:p>
            <a:pPr marL="609600" indent="-609600" eaLnBrk="1" hangingPunct="1">
              <a:buFontTx/>
              <a:buNone/>
            </a:pPr>
            <a:r>
              <a:rPr lang="ru-RU" altLang="ru-RU" sz="2800" smtClean="0"/>
              <a:t>*</a:t>
            </a:r>
            <a:r>
              <a:rPr lang="ru-RU" altLang="ru-RU" sz="2000" smtClean="0"/>
              <a:t>Все различия статистически не достоверны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smtClean="0"/>
              <a:t>Результаты </a:t>
            </a:r>
            <a:r>
              <a:rPr lang="en-US" altLang="ru-RU" sz="2400" b="1" smtClean="0"/>
              <a:t>D2</a:t>
            </a:r>
            <a:r>
              <a:rPr lang="ru-RU" altLang="ru-RU" sz="2400" b="1" smtClean="0"/>
              <a:t>/</a:t>
            </a:r>
            <a:r>
              <a:rPr lang="en-US" altLang="ru-RU" sz="2400" b="1" smtClean="0"/>
              <a:t>D3 </a:t>
            </a:r>
            <a:r>
              <a:rPr lang="ru-RU" altLang="ru-RU" sz="2400" b="1" smtClean="0"/>
              <a:t>лимфодиссекции по сравнению с </a:t>
            </a:r>
            <a:r>
              <a:rPr lang="en-US" altLang="ru-RU" sz="2400" b="1" smtClean="0"/>
              <a:t>D1</a:t>
            </a:r>
            <a:r>
              <a:rPr lang="ru-RU" altLang="ru-RU" sz="2400" b="1" smtClean="0"/>
              <a:t> </a:t>
            </a:r>
            <a:r>
              <a:rPr lang="en-US" altLang="ru-RU" sz="2400" b="1" smtClean="0"/>
              <a:t/>
            </a:r>
            <a:br>
              <a:rPr lang="en-US" altLang="ru-RU" sz="2400" b="1" smtClean="0"/>
            </a:br>
            <a:r>
              <a:rPr lang="ru-RU" altLang="ru-RU" sz="2000" smtClean="0"/>
              <a:t>(</a:t>
            </a:r>
            <a:r>
              <a:rPr lang="en-US" altLang="ru-RU" sz="2000" smtClean="0"/>
              <a:t>D’Angelica et al., 2004</a:t>
            </a:r>
            <a:r>
              <a:rPr lang="ru-RU" altLang="ru-RU" sz="2000" smtClean="0"/>
              <a:t>)</a:t>
            </a:r>
          </a:p>
        </p:txBody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altLang="ru-RU" b="1" smtClean="0"/>
              <a:t>	Параметры*                </a:t>
            </a:r>
            <a:r>
              <a:rPr lang="en-US" altLang="ru-RU" b="1" smtClean="0"/>
              <a:t>  </a:t>
            </a:r>
            <a:r>
              <a:rPr lang="ru-RU" altLang="ru-RU" b="1" smtClean="0"/>
              <a:t>      </a:t>
            </a:r>
            <a:r>
              <a:rPr lang="en-US" altLang="ru-RU" b="1" smtClean="0"/>
              <a:t>D1 </a:t>
            </a:r>
            <a:r>
              <a:rPr lang="ru-RU" altLang="ru-RU" b="1" smtClean="0"/>
              <a:t>    </a:t>
            </a:r>
            <a:r>
              <a:rPr lang="en-US" altLang="ru-RU" b="1" smtClean="0"/>
              <a:t>D2/D3</a:t>
            </a:r>
            <a:endParaRPr lang="ru-RU" altLang="ru-RU" b="1" smtClean="0"/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z="2400" b="1" smtClean="0"/>
              <a:t>Локорегионарный рецидив</a:t>
            </a:r>
            <a:r>
              <a:rPr lang="ru-RU" altLang="ru-RU" b="1" smtClean="0"/>
              <a:t>         </a:t>
            </a:r>
            <a:r>
              <a:rPr lang="ru-RU" altLang="ru-RU" sz="2800" smtClean="0"/>
              <a:t>53%       </a:t>
            </a:r>
            <a:r>
              <a:rPr lang="en-US" altLang="ru-RU" sz="2800" smtClean="0"/>
              <a:t>5</a:t>
            </a:r>
            <a:r>
              <a:rPr lang="ru-RU" altLang="ru-RU" sz="2800" smtClean="0"/>
              <a:t>6%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z="2400" b="1" smtClean="0"/>
              <a:t>Перитонеальные метастазы          </a:t>
            </a:r>
            <a:r>
              <a:rPr lang="ru-RU" altLang="ru-RU" sz="2800" smtClean="0"/>
              <a:t>30%       27%</a:t>
            </a:r>
            <a:endParaRPr lang="ru-RU" altLang="ru-RU" sz="2400" b="1" smtClean="0"/>
          </a:p>
          <a:p>
            <a:pPr marL="609600" indent="-609600" eaLnBrk="1" hangingPunct="1">
              <a:buFontTx/>
              <a:buNone/>
            </a:pPr>
            <a:r>
              <a:rPr lang="ru-RU" altLang="ru-RU" sz="2400" b="1" smtClean="0"/>
              <a:t>3.    Гематогенные метастазы               </a:t>
            </a:r>
            <a:r>
              <a:rPr lang="ru-RU" altLang="ru-RU" sz="2800" smtClean="0"/>
              <a:t>49%       53%</a:t>
            </a:r>
            <a:endParaRPr lang="en-US" altLang="ru-RU" sz="2800" smtClean="0"/>
          </a:p>
          <a:p>
            <a:pPr marL="609600" indent="-609600" eaLnBrk="1" hangingPunct="1">
              <a:buFontTx/>
              <a:buAutoNum type="arabicPeriod" startAt="3"/>
            </a:pPr>
            <a:endParaRPr lang="en-US" altLang="ru-RU" sz="2800" smtClean="0"/>
          </a:p>
          <a:p>
            <a:pPr marL="609600" indent="-609600" eaLnBrk="1" hangingPunct="1">
              <a:buFontTx/>
              <a:buAutoNum type="arabicPeriod" startAt="3"/>
            </a:pPr>
            <a:endParaRPr lang="en-US" altLang="ru-RU" sz="2800" smtClean="0"/>
          </a:p>
          <a:p>
            <a:pPr marL="609600" indent="-609600" eaLnBrk="1" hangingPunct="1">
              <a:buFontTx/>
              <a:buNone/>
            </a:pPr>
            <a:r>
              <a:rPr lang="ru-RU" altLang="ru-RU" sz="2800" smtClean="0"/>
              <a:t>*</a:t>
            </a:r>
            <a:r>
              <a:rPr lang="ru-RU" altLang="ru-RU" sz="2000" smtClean="0"/>
              <a:t>Все различия статистически не достоверны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smtClean="0"/>
              <a:t>Результаты </a:t>
            </a:r>
            <a:r>
              <a:rPr lang="en-US" altLang="ru-RU" sz="2400" b="1" smtClean="0"/>
              <a:t>D2</a:t>
            </a:r>
            <a:r>
              <a:rPr lang="ru-RU" altLang="ru-RU" sz="2400" b="1" smtClean="0"/>
              <a:t>/</a:t>
            </a:r>
            <a:r>
              <a:rPr lang="en-US" altLang="ru-RU" sz="2400" b="1" smtClean="0"/>
              <a:t>D3 </a:t>
            </a:r>
            <a:r>
              <a:rPr lang="ru-RU" altLang="ru-RU" sz="2400" b="1" smtClean="0"/>
              <a:t>лимфодиссекции по сравнению с </a:t>
            </a:r>
            <a:r>
              <a:rPr lang="en-US" altLang="ru-RU" sz="2400" b="1" smtClean="0"/>
              <a:t>D1</a:t>
            </a:r>
            <a:r>
              <a:rPr lang="ru-RU" altLang="ru-RU" sz="2400" b="1" smtClean="0"/>
              <a:t> </a:t>
            </a:r>
            <a:r>
              <a:rPr lang="en-US" altLang="ru-RU" sz="2400" b="1" smtClean="0"/>
              <a:t/>
            </a:r>
            <a:br>
              <a:rPr lang="en-US" altLang="ru-RU" sz="2400" b="1" smtClean="0"/>
            </a:br>
            <a:r>
              <a:rPr lang="ru-RU" altLang="ru-RU" sz="2000" smtClean="0"/>
              <a:t>(</a:t>
            </a:r>
            <a:r>
              <a:rPr lang="en-US" altLang="ru-RU" sz="2000" smtClean="0"/>
              <a:t>Roviello et al., 2003</a:t>
            </a:r>
            <a:r>
              <a:rPr lang="ru-RU" altLang="ru-RU" sz="2000" smtClean="0"/>
              <a:t>)</a:t>
            </a:r>
          </a:p>
        </p:txBody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altLang="ru-RU" b="1" smtClean="0"/>
              <a:t>	Параметры*                </a:t>
            </a:r>
            <a:r>
              <a:rPr lang="en-US" altLang="ru-RU" b="1" smtClean="0"/>
              <a:t>  </a:t>
            </a:r>
            <a:r>
              <a:rPr lang="ru-RU" altLang="ru-RU" b="1" smtClean="0"/>
              <a:t>      </a:t>
            </a:r>
            <a:r>
              <a:rPr lang="en-US" altLang="ru-RU" b="1" smtClean="0"/>
              <a:t>D1 </a:t>
            </a:r>
            <a:r>
              <a:rPr lang="ru-RU" altLang="ru-RU" b="1" smtClean="0"/>
              <a:t>    </a:t>
            </a:r>
            <a:r>
              <a:rPr lang="en-US" altLang="ru-RU" b="1" smtClean="0"/>
              <a:t>D2/D3</a:t>
            </a:r>
            <a:endParaRPr lang="ru-RU" altLang="ru-RU" b="1" smtClean="0"/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z="2400" b="1" smtClean="0"/>
              <a:t>Локорегионарный рецидив</a:t>
            </a:r>
            <a:r>
              <a:rPr lang="ru-RU" altLang="ru-RU" b="1" smtClean="0"/>
              <a:t>         </a:t>
            </a:r>
            <a:r>
              <a:rPr lang="en-US" altLang="ru-RU" sz="2800" smtClean="0"/>
              <a:t>39</a:t>
            </a:r>
            <a:r>
              <a:rPr lang="ru-RU" altLang="ru-RU" sz="2800" smtClean="0"/>
              <a:t>%       </a:t>
            </a:r>
            <a:r>
              <a:rPr lang="en-US" altLang="ru-RU" sz="2800" smtClean="0"/>
              <a:t>27</a:t>
            </a:r>
            <a:r>
              <a:rPr lang="ru-RU" altLang="ru-RU" sz="2800" smtClean="0"/>
              <a:t>%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z="2400" b="1" smtClean="0"/>
              <a:t>Перитонеальные метастазы          </a:t>
            </a:r>
            <a:r>
              <a:rPr lang="en-US" altLang="ru-RU" sz="2800" smtClean="0"/>
              <a:t>16</a:t>
            </a:r>
            <a:r>
              <a:rPr lang="ru-RU" altLang="ru-RU" sz="2800" smtClean="0"/>
              <a:t>%       </a:t>
            </a:r>
            <a:r>
              <a:rPr lang="en-US" altLang="ru-RU" sz="2800" smtClean="0"/>
              <a:t>18</a:t>
            </a:r>
            <a:r>
              <a:rPr lang="ru-RU" altLang="ru-RU" sz="2800" smtClean="0"/>
              <a:t>%</a:t>
            </a:r>
            <a:endParaRPr lang="ru-RU" altLang="ru-RU" sz="2400" b="1" smtClean="0"/>
          </a:p>
          <a:p>
            <a:pPr marL="609600" indent="-609600" eaLnBrk="1" hangingPunct="1">
              <a:buFontTx/>
              <a:buAutoNum type="arabicPeriod" startAt="3"/>
            </a:pPr>
            <a:r>
              <a:rPr lang="ru-RU" altLang="ru-RU" sz="2400" b="1" smtClean="0"/>
              <a:t>Кумулятивный риск развития        </a:t>
            </a:r>
            <a:r>
              <a:rPr lang="ru-RU" altLang="ru-RU" sz="2800" smtClean="0"/>
              <a:t>65%</a:t>
            </a:r>
            <a:r>
              <a:rPr lang="en-US" altLang="ru-RU" sz="2800" smtClean="0"/>
              <a:t> </a:t>
            </a:r>
            <a:r>
              <a:rPr lang="ru-RU" altLang="ru-RU" sz="2800" smtClean="0"/>
              <a:t>      70%</a:t>
            </a:r>
            <a:r>
              <a:rPr lang="ru-RU" altLang="ru-RU" sz="2400" b="1" smtClean="0"/>
              <a:t>                     рецидива</a:t>
            </a:r>
          </a:p>
          <a:p>
            <a:pPr marL="609600" indent="-609600" eaLnBrk="1" hangingPunct="1">
              <a:buFontTx/>
              <a:buNone/>
            </a:pPr>
            <a:endParaRPr lang="ru-RU" altLang="ru-RU" sz="2800" smtClean="0"/>
          </a:p>
          <a:p>
            <a:pPr marL="609600" indent="-609600" eaLnBrk="1" hangingPunct="1">
              <a:buFontTx/>
              <a:buNone/>
            </a:pPr>
            <a:r>
              <a:rPr lang="ru-RU" altLang="ru-RU" sz="2800" smtClean="0"/>
              <a:t>*</a:t>
            </a:r>
            <a:r>
              <a:rPr lang="ru-RU" altLang="ru-RU" sz="2000" smtClean="0"/>
              <a:t>Все различия статистически не достоверны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Комбинированные операции при раке желудка</a:t>
            </a:r>
          </a:p>
        </p:txBody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Разработана методология расширенных комбинированных операций при местнораспространенном раке желудка по типу верхней левой брюшной эвисцерации с резекцией поперечно-ободочной кишки, поджелудочной железы, диафрагмы, левой доли печени, надпочечника, почки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Комбинированные операции при раке желудка </a:t>
            </a:r>
          </a:p>
        </p:txBody>
      </p:sp>
      <p:pic>
        <p:nvPicPr>
          <p:cNvPr id="523267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1650" y="2043113"/>
            <a:ext cx="3949700" cy="3638550"/>
          </a:xfrm>
          <a:noFill/>
        </p:spPr>
      </p:pic>
      <p:pic>
        <p:nvPicPr>
          <p:cNvPr id="52326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86313" y="1981200"/>
            <a:ext cx="3762375" cy="3762375"/>
          </a:xfrm>
          <a:noFill/>
        </p:spPr>
      </p:pic>
      <p:sp>
        <p:nvSpPr>
          <p:cNvPr id="523269" name="Text Box 8"/>
          <p:cNvSpPr txBox="1">
            <a:spLocks noChangeArrowheads="1"/>
          </p:cNvSpPr>
          <p:nvPr/>
        </p:nvSpPr>
        <p:spPr bwMode="auto">
          <a:xfrm>
            <a:off x="250825" y="5942013"/>
            <a:ext cx="864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/>
              <a:t>Схема резекции и реконструкции при верхней левой брюшной эвисцерации по поводу местно-распространенного</a:t>
            </a:r>
            <a:r>
              <a:rPr lang="en-US" altLang="ru-RU" b="1"/>
              <a:t> </a:t>
            </a:r>
            <a:r>
              <a:rPr lang="ru-RU" altLang="ru-RU" b="1"/>
              <a:t>рака желудка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15888"/>
            <a:ext cx="91440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ru-RU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Прогноз</a:t>
            </a:r>
            <a:endParaRPr lang="ru-RU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825" y="765175"/>
            <a:ext cx="7289800" cy="5078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Выживаемость после радикального хирургического лечения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 — 95%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IB — 85%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 — 54%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IIIA — 37%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IIIB — 11%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 — 7%.</a:t>
            </a:r>
          </a:p>
          <a:p>
            <a:pPr>
              <a:defRPr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неблагоприятного прогноза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наличие опухоли по краю резекции (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R1/R2)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диффузно-­инфильтративная форма роста (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linitis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plastica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инвазия сосудов</a:t>
            </a: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проксимальная локализация опухоли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желудке</a:t>
            </a: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молодой возраст больного (до 40 лет)</a:t>
            </a: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значительная потеря в весе до начала лечения</a:t>
            </a:r>
          </a:p>
        </p:txBody>
      </p:sp>
      <p:pic>
        <p:nvPicPr>
          <p:cNvPr id="524292" name="Picture 4" descr="D:\saves\Vladimir\Рабочий стол\к докладу на гастронеделю\surv GC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9725" y="1233488"/>
            <a:ext cx="3313113" cy="23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3200" smtClean="0"/>
              <a:t>Выживаемость больных раком желудка после хирургического лечения (п=3212)</a:t>
            </a:r>
            <a:r>
              <a:rPr lang="ru-RU" altLang="ru-RU" sz="4000" smtClean="0"/>
              <a:t> </a:t>
            </a:r>
          </a:p>
        </p:txBody>
      </p:sp>
      <p:sp>
        <p:nvSpPr>
          <p:cNvPr id="525315" name="Text Box 4"/>
          <p:cNvSpPr txBox="1">
            <a:spLocks noChangeArrowheads="1"/>
          </p:cNvSpPr>
          <p:nvPr/>
        </p:nvSpPr>
        <p:spPr bwMode="auto">
          <a:xfrm>
            <a:off x="611188" y="1557338"/>
            <a:ext cx="8143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/>
              <a:t>(Российский Онкологический Научный Центр им. Н.Н.Блохина РАМН)</a:t>
            </a:r>
          </a:p>
        </p:txBody>
      </p:sp>
      <p:pic>
        <p:nvPicPr>
          <p:cNvPr id="525316" name="Picture 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974850"/>
            <a:ext cx="8229600" cy="3775075"/>
          </a:xfrm>
          <a:noFill/>
        </p:spPr>
      </p:pic>
      <p:sp>
        <p:nvSpPr>
          <p:cNvPr id="525317" name="Text Box 7"/>
          <p:cNvSpPr txBox="1">
            <a:spLocks noChangeArrowheads="1"/>
          </p:cNvSpPr>
          <p:nvPr/>
        </p:nvSpPr>
        <p:spPr bwMode="auto">
          <a:xfrm>
            <a:off x="3400425" y="6040438"/>
            <a:ext cx="10271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/>
              <a:t>годы</a:t>
            </a:r>
            <a:br>
              <a:rPr lang="ru-RU" altLang="ru-RU" sz="2400" b="1"/>
            </a:br>
            <a:endParaRPr lang="ru-RU" altLang="ru-RU" sz="24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b="1" smtClean="0"/>
              <a:t>ФУНКЦИОНАЛЬНЫЕ АСПЕКТЫ ОПЕРАЦИИ </a:t>
            </a:r>
            <a:r>
              <a:rPr lang="ru-RU" altLang="ru-RU" sz="2800" i="1" smtClean="0"/>
              <a:t>Варианты </a:t>
            </a:r>
            <a:r>
              <a:rPr lang="ru-RU" altLang="ru-RU" sz="2800" b="1" i="1" smtClean="0"/>
              <a:t>пластики </a:t>
            </a:r>
            <a:r>
              <a:rPr lang="ru-RU" altLang="ru-RU" sz="2800" i="1" smtClean="0"/>
              <a:t>после гастрэктомии</a:t>
            </a:r>
          </a:p>
        </p:txBody>
      </p:sp>
      <p:pic>
        <p:nvPicPr>
          <p:cNvPr id="52633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1844675"/>
            <a:ext cx="1695450" cy="3402013"/>
          </a:xfrm>
          <a:noFill/>
        </p:spPr>
      </p:pic>
      <p:pic>
        <p:nvPicPr>
          <p:cNvPr id="526340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276600" y="1773238"/>
            <a:ext cx="2216150" cy="3479800"/>
          </a:xfrm>
          <a:noFill/>
        </p:spPr>
      </p:pic>
      <p:pic>
        <p:nvPicPr>
          <p:cNvPr id="526341" name="Picture 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443663" y="1844675"/>
            <a:ext cx="1758950" cy="3457575"/>
          </a:xfrm>
          <a:noFill/>
        </p:spPr>
      </p:pic>
      <p:sp>
        <p:nvSpPr>
          <p:cNvPr id="526342" name="Text Box 10"/>
          <p:cNvSpPr txBox="1">
            <a:spLocks noChangeArrowheads="1"/>
          </p:cNvSpPr>
          <p:nvPr/>
        </p:nvSpPr>
        <p:spPr bwMode="auto">
          <a:xfrm>
            <a:off x="1116013" y="5734050"/>
            <a:ext cx="16049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/>
              <a:t>Петлевая пластика</a:t>
            </a:r>
          </a:p>
        </p:txBody>
      </p:sp>
      <p:sp>
        <p:nvSpPr>
          <p:cNvPr id="526343" name="Text Box 11"/>
          <p:cNvSpPr txBox="1">
            <a:spLocks noChangeArrowheads="1"/>
          </p:cNvSpPr>
          <p:nvPr/>
        </p:nvSpPr>
        <p:spPr bwMode="auto">
          <a:xfrm>
            <a:off x="3995738" y="5734050"/>
            <a:ext cx="1584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Пластика по </a:t>
            </a:r>
            <a:r>
              <a:rPr lang="en-US" altLang="ru-RU"/>
              <a:t>Roux</a:t>
            </a:r>
            <a:r>
              <a:rPr lang="ru-RU" altLang="ru-RU"/>
              <a:t>-</a:t>
            </a:r>
            <a:r>
              <a:rPr lang="en-US" altLang="ru-RU"/>
              <a:t>en</a:t>
            </a:r>
            <a:r>
              <a:rPr lang="ru-RU" altLang="ru-RU"/>
              <a:t>-</a:t>
            </a:r>
            <a:r>
              <a:rPr lang="en-US" altLang="ru-RU"/>
              <a:t>Y</a:t>
            </a:r>
            <a:r>
              <a:rPr lang="ru-RU" altLang="ru-RU"/>
              <a:t> </a:t>
            </a:r>
          </a:p>
        </p:txBody>
      </p:sp>
      <p:sp>
        <p:nvSpPr>
          <p:cNvPr id="526344" name="Text Box 12"/>
          <p:cNvSpPr txBox="1">
            <a:spLocks noChangeArrowheads="1"/>
          </p:cNvSpPr>
          <p:nvPr/>
        </p:nvSpPr>
        <p:spPr bwMode="auto">
          <a:xfrm>
            <a:off x="6732588" y="5661025"/>
            <a:ext cx="16748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/>
              <a:t>Петлевой резервуар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smtClean="0"/>
              <a:t>ФУНКЦИОНАЛЬНЫЕ АСПЕКТЫ ОПЕРАЦИИ </a:t>
            </a:r>
          </a:p>
        </p:txBody>
      </p:sp>
      <p:sp>
        <p:nvSpPr>
          <p:cNvPr id="527363" name="Text Box 4"/>
          <p:cNvSpPr txBox="1">
            <a:spLocks noChangeArrowheads="1"/>
          </p:cNvSpPr>
          <p:nvPr/>
        </p:nvSpPr>
        <p:spPr bwMode="auto">
          <a:xfrm>
            <a:off x="684213" y="1484313"/>
            <a:ext cx="763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 i="1"/>
              <a:t>Варианты пластики после проксимальной резекции желудка</a:t>
            </a:r>
            <a:r>
              <a:rPr lang="ru-RU" altLang="ru-RU" sz="2000"/>
              <a:t> </a:t>
            </a:r>
          </a:p>
        </p:txBody>
      </p:sp>
      <p:pic>
        <p:nvPicPr>
          <p:cNvPr id="52736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2060575"/>
            <a:ext cx="2185987" cy="4525963"/>
          </a:xfrm>
          <a:noFill/>
        </p:spPr>
      </p:pic>
      <p:sp>
        <p:nvSpPr>
          <p:cNvPr id="527365" name="Text Box 7"/>
          <p:cNvSpPr txBox="1">
            <a:spLocks noChangeArrowheads="1"/>
          </p:cNvSpPr>
          <p:nvPr/>
        </p:nvSpPr>
        <p:spPr bwMode="auto">
          <a:xfrm>
            <a:off x="3471863" y="2081213"/>
            <a:ext cx="5348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527366" name="Text Box 8"/>
          <p:cNvSpPr txBox="1">
            <a:spLocks noChangeArrowheads="1"/>
          </p:cNvSpPr>
          <p:nvPr/>
        </p:nvSpPr>
        <p:spPr bwMode="auto">
          <a:xfrm>
            <a:off x="3563938" y="2060575"/>
            <a:ext cx="5183187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После проксимальной резекции желудка используются методы эзофаго-гастро-стомии и интерпозиции петли толстой или тонкой кишки.</a:t>
            </a:r>
            <a:endParaRPr lang="en-US" altLang="ru-RU" sz="2000"/>
          </a:p>
          <a:p>
            <a:endParaRPr lang="ru-RU" altLang="ru-RU" sz="2000"/>
          </a:p>
          <a:p>
            <a:r>
              <a:rPr lang="en-US" altLang="ru-RU" sz="2000"/>
              <a:t>    </a:t>
            </a:r>
            <a:r>
              <a:rPr lang="ru-RU" altLang="ru-RU" sz="2000"/>
              <a:t>Слабым местом эзофагогастростомии является высокая частота рефлюкс-эзофагита.</a:t>
            </a:r>
            <a:endParaRPr lang="en-US" altLang="ru-RU" sz="2000"/>
          </a:p>
          <a:p>
            <a:endParaRPr lang="ru-RU" altLang="ru-RU" sz="2000"/>
          </a:p>
          <a:p>
            <a:r>
              <a:rPr lang="en-US" altLang="ru-RU" sz="2000"/>
              <a:t>    </a:t>
            </a:r>
            <a:r>
              <a:rPr lang="ru-RU" altLang="ru-RU" sz="2000"/>
              <a:t>С физиологической точки зрения метод</a:t>
            </a:r>
            <a:br>
              <a:rPr lang="ru-RU" altLang="ru-RU" sz="2000"/>
            </a:br>
            <a:r>
              <a:rPr lang="ru-RU" altLang="ru-RU" sz="2000"/>
              <a:t>интерпозиции является лучшим, а при</a:t>
            </a:r>
            <a:br>
              <a:rPr lang="ru-RU" altLang="ru-RU" sz="2000"/>
            </a:br>
            <a:r>
              <a:rPr lang="ru-RU" altLang="ru-RU" sz="2000"/>
              <a:t>длине интерпонированной кишки 30 см и</a:t>
            </a:r>
            <a:br>
              <a:rPr lang="ru-RU" altLang="ru-RU" sz="2000"/>
            </a:br>
            <a:r>
              <a:rPr lang="ru-RU" altLang="ru-RU" sz="2000"/>
              <a:t>более	риск	рефлюкс-эзофагита</a:t>
            </a:r>
          </a:p>
          <a:p>
            <a:r>
              <a:rPr lang="ru-RU" altLang="ru-RU" sz="2000"/>
              <a:t>минимальный.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Значение реконструкции</a:t>
            </a:r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85225" cy="4492625"/>
          </a:xfrm>
        </p:spPr>
        <p:txBody>
          <a:bodyPr/>
          <a:lstStyle/>
          <a:p>
            <a:pPr eaLnBrk="1" hangingPunct="1"/>
            <a:r>
              <a:rPr lang="ru-RU" altLang="ru-RU" sz="3600" smtClean="0"/>
              <a:t>Улучшение качества жизни пациентов</a:t>
            </a:r>
            <a:br>
              <a:rPr lang="ru-RU" altLang="ru-RU" sz="3600" smtClean="0"/>
            </a:br>
            <a:r>
              <a:rPr lang="ru-RU" altLang="ru-RU" sz="3600" smtClean="0"/>
              <a:t>за счет увеличения количества</a:t>
            </a:r>
            <a:br>
              <a:rPr lang="ru-RU" altLang="ru-RU" sz="3600" smtClean="0"/>
            </a:br>
            <a:r>
              <a:rPr lang="ru-RU" altLang="ru-RU" sz="3600" smtClean="0"/>
              <a:t>принимаемой пищи и уменьшения</a:t>
            </a:r>
            <a:br>
              <a:rPr lang="ru-RU" altLang="ru-RU" sz="3600" smtClean="0"/>
            </a:br>
            <a:r>
              <a:rPr lang="ru-RU" altLang="ru-RU" sz="3600" smtClean="0"/>
              <a:t>кратности питания;</a:t>
            </a:r>
          </a:p>
          <a:p>
            <a:pPr eaLnBrk="1" hangingPunct="1"/>
            <a:r>
              <a:rPr lang="ru-RU" altLang="ru-RU" sz="3600" smtClean="0"/>
              <a:t>Стабилизации показателей массы тела;</a:t>
            </a:r>
          </a:p>
          <a:p>
            <a:pPr eaLnBrk="1" hangingPunct="1"/>
            <a:r>
              <a:rPr lang="ru-RU" altLang="ru-RU" sz="3600" smtClean="0"/>
              <a:t>Профилактика пищеводного рефлюкса.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Методы реконструкции с включением 12-перстной кишки </a:t>
            </a:r>
          </a:p>
        </p:txBody>
      </p:sp>
      <p:pic>
        <p:nvPicPr>
          <p:cNvPr id="5294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1773238"/>
            <a:ext cx="2493963" cy="4525962"/>
          </a:xfrm>
          <a:noFill/>
        </p:spPr>
      </p:pic>
      <p:sp>
        <p:nvSpPr>
          <p:cNvPr id="529412" name="Text Box 6"/>
          <p:cNvSpPr txBox="1">
            <a:spLocks noChangeArrowheads="1"/>
          </p:cNvSpPr>
          <p:nvPr/>
        </p:nvSpPr>
        <p:spPr bwMode="auto">
          <a:xfrm>
            <a:off x="4211638" y="3068638"/>
            <a:ext cx="39497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800"/>
              <a:t>Hunt</a:t>
            </a:r>
            <a:r>
              <a:rPr lang="ru-RU" altLang="ru-RU" sz="2800"/>
              <a:t>-</a:t>
            </a:r>
            <a:r>
              <a:rPr lang="en-US" altLang="ru-RU" sz="2800"/>
              <a:t>Lawrence</a:t>
            </a:r>
            <a:r>
              <a:rPr lang="ru-RU" altLang="ru-RU" sz="2800"/>
              <a:t>-</a:t>
            </a:r>
            <a:r>
              <a:rPr lang="en-US" altLang="ru-RU" sz="2800"/>
              <a:t>Rodino</a:t>
            </a:r>
            <a:r>
              <a:rPr lang="ru-RU" altLang="ru-RU" sz="280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ChangeArrowheads="1"/>
          </p:cNvSpPr>
          <p:nvPr/>
        </p:nvSpPr>
        <p:spPr bwMode="auto">
          <a:xfrm>
            <a:off x="539750" y="188913"/>
            <a:ext cx="7772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 dirty="0" err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Резектабельный</a:t>
            </a:r>
            <a:r>
              <a:rPr lang="ru-RU" sz="3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рак желудка </a:t>
            </a:r>
            <a:r>
              <a:rPr lang="en-US" sz="3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IV </a:t>
            </a:r>
            <a:r>
              <a:rPr lang="ru-RU" sz="3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стадии</a:t>
            </a:r>
          </a:p>
        </p:txBody>
      </p:sp>
      <p:sp>
        <p:nvSpPr>
          <p:cNvPr id="250922" name="Text Box 42"/>
          <p:cNvSpPr txBox="1">
            <a:spLocks noChangeArrowheads="1"/>
          </p:cNvSpPr>
          <p:nvPr/>
        </p:nvSpPr>
        <p:spPr bwMode="auto">
          <a:xfrm>
            <a:off x="323850" y="1125538"/>
            <a:ext cx="8569325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1. 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Циторедуктивные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операции показаны: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SzPct val="120000"/>
              <a:buFont typeface="Wingdings" pitchFamily="2" charset="2"/>
              <a:buChar char="ü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при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местнораспространенном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раке желудка </a:t>
            </a:r>
            <a:r>
              <a:rPr lang="en-US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IV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стадии (</a:t>
            </a:r>
            <a:r>
              <a:rPr lang="en-US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T3N3)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, 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SzPct val="120000"/>
              <a:buFont typeface="Wingdings" pitchFamily="2" charset="2"/>
              <a:buChar char="ü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солитарном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и единичных изолированных метастазах в печени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SzPct val="120000"/>
              <a:buFont typeface="Wingdings" pitchFamily="2" charset="2"/>
              <a:buChar char="ü"/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ограниченной диссеминации по брюшине при возможности выполнения полной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циторедукции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en-US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R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0.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2. После операции целесообразно проведение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полихимиотерапии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.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3. При массивном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канцероматозе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, множественных отдаленных метастазах, невозможности полной </a:t>
            </a:r>
            <a:r>
              <a:rPr lang="ru-RU" sz="20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циторедукции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en-US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R</a:t>
            </a:r>
            <a:r>
              <a:rPr lang="ru-RU" sz="20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0 результаты хирургического лечения неудовлетворительные. Операции целесообразны только с паллиативной целью у больных с осложненным течением рака.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Химиотерапия</a:t>
            </a:r>
          </a:p>
        </p:txBody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Неоадъювантная</a:t>
            </a:r>
          </a:p>
          <a:p>
            <a:pPr eaLnBrk="1" hangingPunct="1"/>
            <a:r>
              <a:rPr lang="ru-RU" altLang="ru-RU" smtClean="0"/>
              <a:t>Адъювантная</a:t>
            </a:r>
          </a:p>
          <a:p>
            <a:pPr eaLnBrk="1" hangingPunct="1"/>
            <a:r>
              <a:rPr lang="ru-RU" altLang="ru-RU" smtClean="0"/>
              <a:t>Внутрибрюшинная</a:t>
            </a:r>
          </a:p>
          <a:p>
            <a:pPr eaLnBrk="1" hangingPunct="1">
              <a:buFontTx/>
              <a:buNone/>
            </a:pPr>
            <a:r>
              <a:rPr lang="ru-RU" altLang="ru-RU" smtClean="0"/>
              <a:t>		а) интраоперационная</a:t>
            </a:r>
          </a:p>
          <a:p>
            <a:pPr eaLnBrk="1" hangingPunct="1">
              <a:buFontTx/>
              <a:buNone/>
            </a:pPr>
            <a:r>
              <a:rPr lang="ru-RU" altLang="ru-RU" smtClean="0"/>
              <a:t>        б) адъювантная</a:t>
            </a:r>
          </a:p>
          <a:p>
            <a:pPr eaLnBrk="1" hangingPunct="1"/>
            <a:r>
              <a:rPr lang="ru-RU" altLang="ru-RU" smtClean="0"/>
              <a:t>Паллиативная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609600" y="2286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Адъювантная терапия</a:t>
            </a:r>
          </a:p>
        </p:txBody>
      </p:sp>
      <p:sp>
        <p:nvSpPr>
          <p:cNvPr id="148483" name="Text Box 3"/>
          <p:cNvSpPr txBox="1">
            <a:spLocks noChangeArrowheads="1"/>
          </p:cNvSpPr>
          <p:nvPr/>
        </p:nvSpPr>
        <p:spPr bwMode="auto">
          <a:xfrm>
            <a:off x="685800" y="838200"/>
            <a:ext cx="7696200" cy="470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Aft>
                <a:spcPct val="40000"/>
              </a:spcAft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Результаты хирургического лечения остаются малоудовлетворительными</a:t>
            </a:r>
          </a:p>
          <a:p>
            <a:pPr eaLnBrk="0" hangingPunct="0">
              <a:spcAft>
                <a:spcPct val="40000"/>
              </a:spcAft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Адъювантная лучевая терапия, снижая частоту местных рецидивов, не улучшает выживаемость </a:t>
            </a:r>
          </a:p>
          <a:p>
            <a:pPr eaLnBrk="0" hangingPunct="0">
              <a:spcAft>
                <a:spcPct val="40000"/>
              </a:spcAft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Адъювантная химиотерапия после радикальных операций лишь незначительно улучшает отдаленные результаты, что подтверждено многочисленными  исследованиями</a:t>
            </a:r>
          </a:p>
        </p:txBody>
      </p:sp>
      <p:sp>
        <p:nvSpPr>
          <p:cNvPr id="148484" name="Text Box 4"/>
          <p:cNvSpPr txBox="1">
            <a:spLocks noChangeArrowheads="1"/>
          </p:cNvSpPr>
          <p:nvPr/>
        </p:nvSpPr>
        <p:spPr bwMode="auto">
          <a:xfrm>
            <a:off x="1676400" y="5486400"/>
            <a:ext cx="7169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Clr>
                <a:srgbClr val="FF0066"/>
              </a:buClr>
              <a:buFontTx/>
              <a:buChar char="•"/>
              <a:defRPr/>
            </a:pPr>
            <a:r>
              <a:rPr lang="ru-RU"/>
              <a:t> 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Hermans et al, 1993</a:t>
            </a:r>
            <a:r>
              <a:rPr lang="en-US"/>
              <a:t>, 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11 </a:t>
            </a:r>
            <a:r>
              <a:rPr lang="ru-RU" b="1">
                <a:effectLst>
                  <a:outerShdw blurRad="38100" dist="38100" dir="2700000" algn="tl">
                    <a:srgbClr val="000000"/>
                  </a:outerShdw>
                </a:effectLst>
              </a:rPr>
              <a:t>исследований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, n=2096</a:t>
            </a:r>
          </a:p>
          <a:p>
            <a:pPr eaLnBrk="0" hangingPunct="0">
              <a:buClr>
                <a:srgbClr val="FF0066"/>
              </a:buClr>
              <a:buFontTx/>
              <a:buChar char="•"/>
              <a:defRPr/>
            </a:pPr>
            <a:r>
              <a:rPr lang="ru-RU"/>
              <a:t> 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Earle and Maroun</a:t>
            </a:r>
            <a:r>
              <a:rPr lang="en-US"/>
              <a:t>, 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1999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b="1">
                <a:effectLst>
                  <a:outerShdw blurRad="38100" dist="38100" dir="2700000" algn="tl">
                    <a:srgbClr val="000000"/>
                  </a:outerShdw>
                </a:effectLst>
              </a:rPr>
              <a:t>13 исследований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, n=1990</a:t>
            </a:r>
            <a:r>
              <a:rPr lang="ru-RU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ChangeArrowheads="1"/>
          </p:cNvSpPr>
          <p:nvPr/>
        </p:nvSpPr>
        <p:spPr bwMode="auto">
          <a:xfrm>
            <a:off x="609600" y="2286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Адъювантная терапия</a:t>
            </a:r>
          </a:p>
        </p:txBody>
      </p:sp>
      <p:sp>
        <p:nvSpPr>
          <p:cNvPr id="251907" name="Text Box 3"/>
          <p:cNvSpPr txBox="1">
            <a:spLocks noChangeArrowheads="1"/>
          </p:cNvSpPr>
          <p:nvPr/>
        </p:nvSpPr>
        <p:spPr bwMode="auto">
          <a:xfrm>
            <a:off x="685800" y="838200"/>
            <a:ext cx="7696200" cy="569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en-US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 2007 году опубликованы результаты Японского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рандомизированного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исследования, изучавшего эффективность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адъювантной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монохимиотерапии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новым пероральным химиопрепаратом из группы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фторпиримидинов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– </a:t>
            </a:r>
            <a:r>
              <a:rPr lang="en-US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-1</a:t>
            </a:r>
          </a:p>
          <a:p>
            <a:pPr>
              <a:spcBef>
                <a:spcPct val="5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en-US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Препарат назначали перорально по 80 мг/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кв.м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день в течение года после радикальной операции при раке желудка </a:t>
            </a:r>
            <a:r>
              <a:rPr lang="en-US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II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en-US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III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стадий. Длительность одного курса составляла 4 недели с 2 недельным перерывом. </a:t>
            </a:r>
          </a:p>
          <a:p>
            <a:pPr>
              <a:spcBef>
                <a:spcPct val="50000"/>
              </a:spcBef>
              <a:buClr>
                <a:srgbClr val="FFCC00"/>
              </a:buClr>
              <a:buFont typeface="Wingdings" pitchFamily="2" charset="2"/>
              <a:buChar char="Ø"/>
              <a:defRPr/>
            </a:pPr>
            <a:r>
              <a:rPr lang="en-US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Анализ отдаленных результатов показал достоверное увеличение 3-летней выживаемости больных, получавших </a:t>
            </a:r>
            <a:r>
              <a:rPr lang="ru-RU" sz="2400" b="1" dirty="0" err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адъювантную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химиотерапию препаратом </a:t>
            </a:r>
            <a:r>
              <a:rPr lang="en-US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</a:t>
            </a:r>
            <a: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-1, с 70,1% до 80,1%.99 </a:t>
            </a:r>
            <a:br>
              <a:rPr lang="ru-RU" sz="2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endParaRPr lang="ru-RU" sz="2400" b="1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sz="34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Периоперационная</a:t>
            </a:r>
            <a:r>
              <a:rPr lang="ru-RU" sz="34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химиотерапия</a:t>
            </a:r>
          </a:p>
        </p:txBody>
      </p:sp>
      <p:sp>
        <p:nvSpPr>
          <p:cNvPr id="256003" name="Содержимое 2"/>
          <p:cNvSpPr>
            <a:spLocks noGrp="1"/>
          </p:cNvSpPr>
          <p:nvPr>
            <p:ph type="body" sz="half" idx="1"/>
          </p:nvPr>
        </p:nvSpPr>
        <p:spPr>
          <a:xfrm>
            <a:off x="323850" y="836613"/>
            <a:ext cx="8353425" cy="39338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buFontTx/>
              <a:buNone/>
              <a:defRPr/>
            </a:pPr>
            <a:r>
              <a:rPr lang="ru-RU" sz="2800" b="1" i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Рандомизированное</a:t>
            </a:r>
            <a:r>
              <a:rPr lang="ru-RU" sz="2800" b="1" i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исследование </a:t>
            </a:r>
            <a:r>
              <a:rPr 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MAGIC</a:t>
            </a:r>
            <a:endParaRPr lang="ru-RU" sz="2800" b="1" i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  <a:p>
            <a:pPr marL="571500" indent="-571500" eaLnBrk="1" hangingPunct="1">
              <a:lnSpc>
                <a:spcPct val="120000"/>
              </a:lnSpc>
              <a:spcBef>
                <a:spcPts val="1200"/>
              </a:spcBef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altLang="zh-CN" sz="24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Лечение включало в себя 3 курса </a:t>
            </a:r>
            <a:r>
              <a:rPr lang="ru-RU" altLang="zh-CN" sz="24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неоадъювантной</a:t>
            </a:r>
            <a:r>
              <a:rPr lang="ru-RU" altLang="zh-CN" sz="24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химиотерапии по схеме 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SimSun" pitchFamily="2" charset="-122"/>
                <a:cs typeface="Times New Roman" pitchFamily="18" charset="0"/>
              </a:rPr>
              <a:t>ECF</a:t>
            </a:r>
            <a:r>
              <a:rPr lang="ru-RU" altLang="zh-CN" sz="24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(</a:t>
            </a:r>
            <a:r>
              <a:rPr lang="ru-RU" altLang="zh-CN" sz="24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эпирубицин</a:t>
            </a:r>
            <a:r>
              <a:rPr lang="ru-RU" altLang="zh-CN" sz="24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, </a:t>
            </a:r>
            <a:r>
              <a:rPr lang="ru-RU" altLang="zh-CN" sz="24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цисплатин</a:t>
            </a:r>
            <a:r>
              <a:rPr lang="ru-RU" altLang="zh-CN" sz="24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, 5-ФУ) с последующей операцией и еще тремя курсами химиотерапии по аналогичной схеме.</a:t>
            </a:r>
            <a:endParaRPr lang="en-US" altLang="zh-CN" sz="2400" b="1" dirty="0">
              <a:effectLst>
                <a:outerShdw blurRad="38100" dist="38100" dir="2700000" algn="tl">
                  <a:srgbClr val="000000"/>
                </a:outerShdw>
              </a:effectLst>
              <a:ea typeface="SimSun" pitchFamily="2" charset="-122"/>
            </a:endParaRPr>
          </a:p>
          <a:p>
            <a:pPr marL="571500" indent="-571500" eaLnBrk="1" hangingPunct="1">
              <a:lnSpc>
                <a:spcPct val="120000"/>
              </a:lnSpc>
              <a:spcBef>
                <a:spcPts val="1200"/>
              </a:spcBef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altLang="zh-CN" sz="24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Исследование продемонстрировало достоверное повышение 5-летней выживаемости с </a:t>
            </a:r>
            <a:r>
              <a:rPr lang="ru-RU" altLang="zh-CN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23</a:t>
            </a:r>
            <a:r>
              <a:rPr lang="ru-RU" altLang="zh-CN" sz="24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до </a:t>
            </a:r>
            <a:r>
              <a:rPr lang="ru-RU" altLang="zh-CN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36%</a:t>
            </a:r>
            <a:r>
              <a:rPr lang="ru-RU" altLang="zh-CN" sz="2400" b="1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в группе комбинированного лечения. </a:t>
            </a:r>
            <a:endParaRPr lang="en-US" altLang="zh-CN" sz="2400" b="1" dirty="0">
              <a:effectLst>
                <a:outerShdw blurRad="38100" dist="38100" dir="2700000" algn="tl">
                  <a:srgbClr val="000000"/>
                </a:outerShdw>
              </a:effectLst>
              <a:ea typeface="SimSun" pitchFamily="2" charset="-122"/>
            </a:endParaRPr>
          </a:p>
        </p:txBody>
      </p:sp>
      <p:sp>
        <p:nvSpPr>
          <p:cNvPr id="256004" name="Text Box 4"/>
          <p:cNvSpPr txBox="1">
            <a:spLocks noChangeArrowheads="1"/>
          </p:cNvSpPr>
          <p:nvPr/>
        </p:nvSpPr>
        <p:spPr bwMode="auto">
          <a:xfrm>
            <a:off x="3851275" y="5589588"/>
            <a:ext cx="49688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altLang="zh-CN" i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Cunningham D, Allum WH, Stenning SP, et al. Perioperative chemotherapy versus surgery alone for resectable gastroesophageal cancer. N Engl J Med 2006;355:11-20</a:t>
            </a:r>
            <a:r>
              <a:rPr lang="ru-RU" altLang="zh-CN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endParaRPr lang="ru-RU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58775" y="836613"/>
            <a:ext cx="8305800" cy="325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Aft>
                <a:spcPct val="10000"/>
              </a:spcAft>
              <a:buClr>
                <a:srgbClr val="FF0066"/>
              </a:buClr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Межгрупповое </a:t>
            </a:r>
            <a:r>
              <a:rPr lang="ru-RU" sz="28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рандомизированное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исследование (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INT-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0116).  </a:t>
            </a:r>
            <a:r>
              <a:rPr lang="en-US" sz="2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603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пациента с </a:t>
            </a:r>
            <a:r>
              <a:rPr lang="ru-RU" sz="28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резектабельным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раком желудка </a:t>
            </a:r>
          </a:p>
          <a:p>
            <a:pPr algn="ctr" eaLnBrk="0" hangingPunct="0">
              <a:buClr>
                <a:srgbClr val="FF0066"/>
              </a:buClr>
              <a:defRPr/>
            </a:pPr>
            <a:r>
              <a:rPr lang="en-US" sz="2800" b="1" dirty="0" err="1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хирургия</a:t>
            </a:r>
            <a:r>
              <a:rPr lang="en-US" sz="2800" b="1" dirty="0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+</a:t>
            </a:r>
            <a:r>
              <a:rPr lang="en-US" sz="2800" b="1" dirty="0" err="1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адъ</a:t>
            </a:r>
            <a:r>
              <a:rPr lang="ru-RU" sz="2800" b="1" dirty="0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ю</a:t>
            </a:r>
            <a:r>
              <a:rPr lang="en-US" sz="2800" b="1" dirty="0" err="1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вантная</a:t>
            </a:r>
            <a:r>
              <a:rPr lang="en-US" sz="2800" b="1" dirty="0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терапия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 eaLnBrk="0" hangingPunct="0">
              <a:buClr>
                <a:srgbClr val="FF0066"/>
              </a:buClr>
              <a:defRPr/>
            </a:pPr>
            <a:r>
              <a:rPr lang="en-US" sz="28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либо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 eaLnBrk="0" hangingPunct="0">
              <a:spcAft>
                <a:spcPct val="30000"/>
              </a:spcAft>
              <a:buClr>
                <a:srgbClr val="FF0066"/>
              </a:buClr>
              <a:defRPr/>
            </a:pPr>
            <a:r>
              <a:rPr lang="en-US" sz="2800" b="1" dirty="0" err="1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только</a:t>
            </a:r>
            <a:r>
              <a:rPr lang="en-US" sz="28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хирургия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</a:p>
          <a:p>
            <a:pPr eaLnBrk="0" hangingPunct="0">
              <a:spcAft>
                <a:spcPct val="40000"/>
              </a:spcAft>
              <a:buClr>
                <a:srgbClr val="FF0066"/>
              </a:buCl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Режим </a:t>
            </a:r>
            <a:r>
              <a:rPr lang="ru-RU" sz="28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адъювантной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терапии: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468313" y="4149725"/>
            <a:ext cx="817245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Aft>
                <a:spcPct val="50000"/>
              </a:spcAft>
              <a:buClr>
                <a:srgbClr val="FF0066"/>
              </a:buClr>
              <a:buFontTx/>
              <a:buChar char="•"/>
              <a:defRPr/>
            </a:pPr>
            <a:r>
              <a:rPr lang="ru-RU" dirty="0"/>
              <a:t>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курс  5-ФУ +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лейковорин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eaLnBrk="0" hangingPunct="0">
              <a:spcAft>
                <a:spcPct val="50000"/>
              </a:spcAft>
              <a:buClr>
                <a:srgbClr val="FF0066"/>
              </a:buClr>
              <a:buFontTx/>
              <a:buChar char="•"/>
              <a:defRPr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лучевая терапия 45 Гр (25 дней) + 5ФУ /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лейковорин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 1, 4, 23 и 25 дни облучения</a:t>
            </a:r>
          </a:p>
          <a:p>
            <a:pPr eaLnBrk="0" hangingPunct="0">
              <a:spcAft>
                <a:spcPct val="50000"/>
              </a:spcAft>
              <a:buClr>
                <a:srgbClr val="FF0066"/>
              </a:buClr>
              <a:buFontTx/>
              <a:buChar char="•"/>
              <a:defRPr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 курса химиотерапии 5-ФУ /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лейковорин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609600" y="2286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Адъювантная химиолучевая терапия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09600" y="2286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Адъювантная химиолучевая терапия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990600" y="838200"/>
            <a:ext cx="57007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Aft>
                <a:spcPct val="40000"/>
              </a:spcAft>
              <a:buClr>
                <a:srgbClr val="FF0066"/>
              </a:buClr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i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Эффективность</a:t>
            </a:r>
            <a:r>
              <a:rPr lang="ru-RU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1524000" y="1371600"/>
            <a:ext cx="7620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Aft>
                <a:spcPct val="30000"/>
              </a:spcAft>
              <a:buClr>
                <a:srgbClr val="FF0066"/>
              </a:buClr>
              <a:buFontTx/>
              <a:buChar char="•"/>
              <a:defRPr/>
            </a:pPr>
            <a:r>
              <a:rPr lang="ru-RU"/>
              <a:t> </a:t>
            </a: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безрецидивная 3-летняя выживаемость </a:t>
            </a:r>
            <a:r>
              <a:rPr lang="ru-RU" b="1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49%</a:t>
            </a: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против </a:t>
            </a:r>
            <a:r>
              <a:rPr lang="ru-RU" b="1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32%</a:t>
            </a:r>
          </a:p>
          <a:p>
            <a:pPr eaLnBrk="0" hangingPunct="0">
              <a:spcAft>
                <a:spcPct val="30000"/>
              </a:spcAft>
              <a:buClr>
                <a:srgbClr val="FF0066"/>
              </a:buClr>
              <a:buFontTx/>
              <a:buChar char="•"/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3-летняя выживаемость </a:t>
            </a:r>
            <a:r>
              <a:rPr lang="ru-RU" b="1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52%</a:t>
            </a: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против </a:t>
            </a:r>
            <a:r>
              <a:rPr lang="ru-RU" b="1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41%</a:t>
            </a:r>
          </a:p>
          <a:p>
            <a:pPr eaLnBrk="0" hangingPunct="0">
              <a:spcAft>
                <a:spcPct val="30000"/>
              </a:spcAft>
              <a:buClr>
                <a:srgbClr val="FF0066"/>
              </a:buClr>
              <a:buFontTx/>
              <a:buChar char="•"/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медиана выживаемости </a:t>
            </a:r>
            <a:r>
              <a:rPr lang="ru-RU" b="1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35</a:t>
            </a: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против </a:t>
            </a:r>
            <a:r>
              <a:rPr lang="ru-RU" b="1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28</a:t>
            </a: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месяцев</a:t>
            </a:r>
            <a:endParaRPr lang="ru-RU"/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304800" y="2895600"/>
            <a:ext cx="8839200" cy="368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Aft>
                <a:spcPct val="40000"/>
              </a:spcAft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Критический анализ исследования </a:t>
            </a: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INT</a:t>
            </a: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-0166 показал, что объем хирургического лечения был неадекватным у большинства больных. Так расширенная лимфаденэктомия </a:t>
            </a: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D</a:t>
            </a: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2 была выполнена лишь у 10% больных, стандартная лимфаденэктомия </a:t>
            </a: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D</a:t>
            </a: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1 – 36%, а у 54% больных объем лимфодиссекции характеризовался как </a:t>
            </a: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D</a:t>
            </a: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0.</a:t>
            </a:r>
          </a:p>
          <a:p>
            <a:pPr eaLnBrk="0" hangingPunct="0">
              <a:spcAft>
                <a:spcPct val="40000"/>
              </a:spcAft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На этом фоне частота местных рецидивов в группе только хирургического лечения достигала 64%, что значительно хуже результатов лечения рака желудка в Европе и Японии. </a:t>
            </a:r>
          </a:p>
          <a:p>
            <a:pPr eaLnBrk="0" hangingPunct="0">
              <a:spcAft>
                <a:spcPct val="40000"/>
              </a:spcAft>
              <a:buClr>
                <a:srgbClr val="FF0066"/>
              </a:buClr>
              <a:buFont typeface="Wingdings" pitchFamily="2" charset="2"/>
              <a:buChar char="Ø"/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В группе больных, которым была выполнена лимфаденэктомия </a:t>
            </a: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D</a:t>
            </a: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2, не было отмечено достоверного увеличения выживаемости в результате комплексного лечения.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61975"/>
          </a:xfrm>
        </p:spPr>
        <p:txBody>
          <a:bodyPr/>
          <a:lstStyle/>
          <a:p>
            <a:pPr eaLnBrk="1" hangingPunct="1"/>
            <a:r>
              <a:rPr lang="ru-RU" altLang="ru-RU" sz="3400" b="1" smtClean="0">
                <a:cs typeface="Times New Roman" pitchFamily="18" charset="0"/>
              </a:rPr>
              <a:t>Адъювантная химиолучевая терапия</a:t>
            </a:r>
          </a:p>
        </p:txBody>
      </p:sp>
      <p:sp>
        <p:nvSpPr>
          <p:cNvPr id="254979" name="Содержимое 2"/>
          <p:cNvSpPr>
            <a:spLocks noGrp="1"/>
          </p:cNvSpPr>
          <p:nvPr>
            <p:ph type="body" sz="half" idx="1"/>
          </p:nvPr>
        </p:nvSpPr>
        <p:spPr>
          <a:xfrm>
            <a:off x="395288" y="692150"/>
            <a:ext cx="8569325" cy="156527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defRPr/>
            </a:pPr>
            <a:r>
              <a:rPr lang="ru-RU" sz="22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В исследование включено 990 больных. </a:t>
            </a:r>
            <a:endParaRPr lang="en-US" sz="2200" b="1"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  <a:p>
            <a:pPr marL="571500" indent="-571500" eaLnBrk="1" hangingPunct="1">
              <a:defRPr/>
            </a:pPr>
            <a:r>
              <a:rPr lang="ru-RU" altLang="zh-CN" sz="22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Основная группа </a:t>
            </a:r>
            <a:r>
              <a:rPr lang="en-US" altLang="zh-CN" sz="2200" b="1">
                <a:effectLst>
                  <a:outerShdw blurRad="38100" dist="38100" dir="2700000" algn="tl">
                    <a:srgbClr val="000000"/>
                  </a:outerShdw>
                </a:effectLst>
                <a:ea typeface="SimSun" pitchFamily="2" charset="-122"/>
                <a:cs typeface="Times New Roman" pitchFamily="18" charset="0"/>
              </a:rPr>
              <a:t>(544) </a:t>
            </a:r>
            <a:r>
              <a:rPr lang="ru-RU" altLang="zh-CN" sz="22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– </a:t>
            </a:r>
            <a:r>
              <a:rPr lang="en-US" altLang="zh-CN" sz="2200" b="1">
                <a:effectLst>
                  <a:outerShdw blurRad="38100" dist="38100" dir="2700000" algn="tl">
                    <a:srgbClr val="000000"/>
                  </a:outerShdw>
                </a:effectLst>
                <a:ea typeface="SimSun" pitchFamily="2" charset="-122"/>
              </a:rPr>
              <a:t>D2 </a:t>
            </a:r>
            <a:r>
              <a:rPr lang="ru-RU" altLang="zh-CN" sz="22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операция</a:t>
            </a:r>
            <a:r>
              <a:rPr lang="en-US" altLang="zh-CN" sz="2200" b="1">
                <a:effectLst>
                  <a:outerShdw blurRad="38100" dist="38100" dir="2700000" algn="tl">
                    <a:srgbClr val="000000"/>
                  </a:outerShdw>
                </a:effectLst>
                <a:ea typeface="SimSun" pitchFamily="2" charset="-122"/>
              </a:rPr>
              <a:t> + </a:t>
            </a:r>
            <a:r>
              <a:rPr lang="ru-RU" altLang="zh-CN" sz="22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ХЛТ (схема аналогична </a:t>
            </a:r>
            <a:r>
              <a:rPr lang="en-US" altLang="zh-CN" sz="2200" b="1">
                <a:effectLst>
                  <a:outerShdw blurRad="38100" dist="38100" dir="2700000" algn="tl">
                    <a:srgbClr val="000000"/>
                  </a:outerShdw>
                </a:effectLst>
                <a:ea typeface="SimSun" pitchFamily="2" charset="-122"/>
              </a:rPr>
              <a:t>INT 0116)</a:t>
            </a:r>
            <a:r>
              <a:rPr lang="ru-RU" altLang="zh-CN" sz="22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, контроль – только </a:t>
            </a:r>
            <a:r>
              <a:rPr lang="en-US" altLang="zh-CN" sz="2200" b="1">
                <a:effectLst>
                  <a:outerShdw blurRad="38100" dist="38100" dir="2700000" algn="tl">
                    <a:srgbClr val="000000"/>
                  </a:outerShdw>
                </a:effectLst>
                <a:ea typeface="SimSun" pitchFamily="2" charset="-122"/>
              </a:rPr>
              <a:t>D2 </a:t>
            </a:r>
            <a:r>
              <a:rPr lang="ru-RU" altLang="zh-CN" sz="22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операция (446) </a:t>
            </a:r>
            <a:endParaRPr lang="en-US" altLang="zh-CN" sz="2200" b="1">
              <a:effectLst>
                <a:outerShdw blurRad="38100" dist="38100" dir="2700000" algn="tl">
                  <a:srgbClr val="000000"/>
                </a:outerShdw>
              </a:effectLst>
              <a:ea typeface="SimSun" pitchFamily="2" charset="-122"/>
            </a:endParaRPr>
          </a:p>
          <a:p>
            <a:pPr marL="571500" indent="-571500" eaLnBrk="1" hangingPunct="1">
              <a:defRPr/>
            </a:pPr>
            <a:r>
              <a:rPr lang="ru-RU" altLang="zh-CN" sz="22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Результаты:</a:t>
            </a:r>
          </a:p>
        </p:txBody>
      </p:sp>
      <p:sp>
        <p:nvSpPr>
          <p:cNvPr id="254980" name="Text Box 4"/>
          <p:cNvSpPr txBox="1">
            <a:spLocks noChangeArrowheads="1"/>
          </p:cNvSpPr>
          <p:nvPr/>
        </p:nvSpPr>
        <p:spPr bwMode="auto">
          <a:xfrm>
            <a:off x="5076825" y="5942013"/>
            <a:ext cx="38163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i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SimSun" pitchFamily="2" charset="-122"/>
                <a:cs typeface="Tahoma" pitchFamily="34" charset="0"/>
              </a:rPr>
              <a:t>Kim S., Lim DH., Lee J., et al. Int J Radiat Oncol Biol Phys</a:t>
            </a:r>
            <a:r>
              <a:rPr lang="ru-RU" altLang="zh-CN" i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SimSun" pitchFamily="2" charset="-122"/>
                <a:cs typeface="Tahoma" pitchFamily="34" charset="0"/>
              </a:rPr>
              <a:t>.</a:t>
            </a:r>
            <a:r>
              <a:rPr lang="en-US" altLang="zh-CN" i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SimSun" pitchFamily="2" charset="-122"/>
                <a:cs typeface="Tahoma" pitchFamily="34" charset="0"/>
              </a:rPr>
              <a:t> 2005 Dec 1;63(5):1279-85</a:t>
            </a:r>
            <a:r>
              <a:rPr lang="ru-RU" altLang="zh-CN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SimSun" pitchFamily="2" charset="-122"/>
                <a:cs typeface="Tahoma" pitchFamily="34" charset="0"/>
              </a:rPr>
              <a:t> </a:t>
            </a:r>
            <a:endParaRPr lang="ru-RU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ea typeface="SimSun" pitchFamily="2" charset="-122"/>
              <a:cs typeface="Tahoma" pitchFamily="34" charset="0"/>
            </a:endParaRPr>
          </a:p>
        </p:txBody>
      </p:sp>
      <p:graphicFrame>
        <p:nvGraphicFramePr>
          <p:cNvPr id="255094" name="Group 118"/>
          <p:cNvGraphicFramePr>
            <a:graphicFrameLocks noGrp="1"/>
          </p:cNvGraphicFramePr>
          <p:nvPr>
            <p:ph sz="half" idx="2"/>
          </p:nvPr>
        </p:nvGraphicFramePr>
        <p:xfrm>
          <a:off x="719138" y="2384425"/>
          <a:ext cx="7648575" cy="3170240"/>
        </p:xfrm>
        <a:graphic>
          <a:graphicData uri="http://schemas.openxmlformats.org/drawingml/2006/table">
            <a:tbl>
              <a:tblPr/>
              <a:tblGrid>
                <a:gridCol w="2789237"/>
                <a:gridCol w="2379663"/>
                <a:gridCol w="1427162"/>
                <a:gridCol w="1052513"/>
              </a:tblGrid>
              <a:tr h="396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операция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ХЛТ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операция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96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выживаемость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396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DFS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54,5%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47,9%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396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76,2%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66,0%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396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IIIA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57,4%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42,3%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</a:tr>
              <a:tr h="396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IIIB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39,6%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17,5%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</a:tr>
              <a:tr h="396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 (M0)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26,3%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11,3%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0,015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396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Местные рецидивы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14,9%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21%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0,005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85750" y="142875"/>
            <a:ext cx="8662988" cy="64293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hangingPunct="0">
              <a:defRPr/>
            </a:pPr>
            <a:r>
              <a:rPr lang="ru-RU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Внутрибрюшная гипертермическая химиотерапия (</a:t>
            </a:r>
            <a:r>
              <a:rPr lang="en-US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HIPEC) </a:t>
            </a:r>
            <a:r>
              <a:rPr lang="ru-RU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при раке желудка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288" y="1844675"/>
            <a:ext cx="2246312" cy="7016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Kim</a:t>
            </a:r>
            <a:r>
              <a:rPr lang="ru-RU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en-US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et al. 200</a:t>
            </a:r>
            <a:r>
              <a:rPr lang="ru-RU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 </a:t>
            </a:r>
            <a:endParaRPr lang="en-US" sz="2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>
              <a:defRPr/>
            </a:pPr>
            <a:r>
              <a:rPr lang="en-US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(n=</a:t>
            </a:r>
            <a:r>
              <a:rPr lang="ru-RU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103</a:t>
            </a:r>
            <a:r>
              <a:rPr lang="en-US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)</a:t>
            </a:r>
            <a:r>
              <a:rPr lang="ru-RU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850" y="944563"/>
            <a:ext cx="8429625" cy="82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Профилактика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канцероматоза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при раке желудка с инвазией серозного покрова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50" y="5643563"/>
            <a:ext cx="8643938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5-</a:t>
            </a:r>
            <a:r>
              <a:rPr lang="ru-RU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летняя выживаемость при опухолях с инвазией </a:t>
            </a:r>
            <a:r>
              <a:rPr lang="ru-RU" sz="200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серозы</a:t>
            </a:r>
            <a:r>
              <a:rPr lang="ru-RU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(исключая </a:t>
            </a:r>
            <a:r>
              <a:rPr lang="en-US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IV</a:t>
            </a:r>
            <a:r>
              <a:rPr lang="ru-RU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стадию) увеличилась с 44,4% до 58,5%, а при </a:t>
            </a:r>
            <a:r>
              <a:rPr lang="en-US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IIIB</a:t>
            </a:r>
            <a:r>
              <a:rPr lang="ru-RU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стадии – с 25% до 41,7%.</a:t>
            </a:r>
          </a:p>
        </p:txBody>
      </p:sp>
      <p:pic>
        <p:nvPicPr>
          <p:cNvPr id="5386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420938"/>
            <a:ext cx="405606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86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2500313"/>
            <a:ext cx="4033837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8632" name="TextBox 8"/>
          <p:cNvSpPr txBox="1">
            <a:spLocks noChangeArrowheads="1"/>
          </p:cNvSpPr>
          <p:nvPr/>
        </p:nvSpPr>
        <p:spPr bwMode="auto">
          <a:xfrm>
            <a:off x="7164388" y="2816225"/>
            <a:ext cx="1084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>
                <a:solidFill>
                  <a:srgbClr val="C00000"/>
                </a:solidFill>
                <a:latin typeface="Verdana" pitchFamily="34" charset="0"/>
              </a:rPr>
              <a:t>T3-T4</a:t>
            </a:r>
            <a:endParaRPr lang="ru-RU" altLang="ru-RU" sz="240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538633" name="TextBox 9"/>
          <p:cNvSpPr txBox="1">
            <a:spLocks noChangeArrowheads="1"/>
          </p:cNvSpPr>
          <p:nvPr/>
        </p:nvSpPr>
        <p:spPr bwMode="auto">
          <a:xfrm>
            <a:off x="3000375" y="2643188"/>
            <a:ext cx="7858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>
                <a:solidFill>
                  <a:srgbClr val="C00000"/>
                </a:solidFill>
                <a:latin typeface="Verdana" pitchFamily="34" charset="0"/>
              </a:rPr>
              <a:t>IIIB</a:t>
            </a:r>
            <a:endParaRPr lang="ru-RU" altLang="ru-RU" sz="240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538634" name="TextBox 10"/>
          <p:cNvSpPr txBox="1">
            <a:spLocks noChangeArrowheads="1"/>
          </p:cNvSpPr>
          <p:nvPr/>
        </p:nvSpPr>
        <p:spPr bwMode="auto">
          <a:xfrm>
            <a:off x="6156325" y="2744788"/>
            <a:ext cx="803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1600" b="1">
                <a:solidFill>
                  <a:srgbClr val="0000FF"/>
                </a:solidFill>
                <a:cs typeface="Arial" charset="0"/>
              </a:rPr>
              <a:t>HIPEC</a:t>
            </a:r>
            <a:endParaRPr lang="ru-RU" altLang="ru-RU" sz="1600" b="1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538635" name="TextBox 11"/>
          <p:cNvSpPr txBox="1">
            <a:spLocks noChangeArrowheads="1"/>
          </p:cNvSpPr>
          <p:nvPr/>
        </p:nvSpPr>
        <p:spPr bwMode="auto">
          <a:xfrm>
            <a:off x="2786063" y="3714750"/>
            <a:ext cx="803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1600" b="1">
                <a:solidFill>
                  <a:srgbClr val="0000FF"/>
                </a:solidFill>
                <a:cs typeface="Arial" charset="0"/>
              </a:rPr>
              <a:t>HIPEC</a:t>
            </a:r>
            <a:endParaRPr lang="ru-RU" altLang="ru-RU" sz="1600" b="1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538636" name="TextBox 12"/>
          <p:cNvSpPr txBox="1">
            <a:spLocks noChangeArrowheads="1"/>
          </p:cNvSpPr>
          <p:nvPr/>
        </p:nvSpPr>
        <p:spPr bwMode="auto">
          <a:xfrm>
            <a:off x="6985000" y="4113213"/>
            <a:ext cx="873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1600" b="1">
                <a:solidFill>
                  <a:srgbClr val="0000FF"/>
                </a:solidFill>
                <a:cs typeface="Arial" charset="0"/>
              </a:rPr>
              <a:t>control</a:t>
            </a:r>
            <a:endParaRPr lang="ru-RU" altLang="ru-RU" sz="1600" b="1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538637" name="TextBox 14"/>
          <p:cNvSpPr txBox="1">
            <a:spLocks noChangeArrowheads="1"/>
          </p:cNvSpPr>
          <p:nvPr/>
        </p:nvSpPr>
        <p:spPr bwMode="auto">
          <a:xfrm>
            <a:off x="2286000" y="4572000"/>
            <a:ext cx="873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1600" b="1">
                <a:solidFill>
                  <a:srgbClr val="0000FF"/>
                </a:solidFill>
                <a:cs typeface="Arial" charset="0"/>
              </a:rPr>
              <a:t>control</a:t>
            </a:r>
            <a:endParaRPr lang="ru-RU" altLang="ru-RU" sz="1600" b="1">
              <a:solidFill>
                <a:srgbClr val="0000FF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Паллиативная химиотерапия рака желудка</a:t>
            </a:r>
          </a:p>
        </p:txBody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Монохимиотерапия редко приводит к ремиссии</a:t>
            </a:r>
          </a:p>
          <a:p>
            <a:pPr eaLnBrk="1" hangingPunct="1"/>
            <a:r>
              <a:rPr lang="ru-RU" altLang="ru-RU" smtClean="0"/>
              <a:t>Полихимиотерапия более эффективна, но увеличивает токсичность и стоимость лечения</a:t>
            </a:r>
          </a:p>
          <a:p>
            <a:pPr eaLnBrk="1" hangingPunct="1"/>
            <a:r>
              <a:rPr lang="ru-RU" altLang="ru-RU" smtClean="0"/>
              <a:t>Химиотерапия рака желудка в монорежиме 5-фторурацилом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Современные схемы химиотерапии рака желудка </a:t>
            </a:r>
            <a:r>
              <a:rPr 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IV</a:t>
            </a:r>
            <a:r>
              <a:rPr lang="ru-RU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стадии</a:t>
            </a:r>
          </a:p>
        </p:txBody>
      </p:sp>
      <p:graphicFrame>
        <p:nvGraphicFramePr>
          <p:cNvPr id="84158" name="Group 190"/>
          <p:cNvGraphicFramePr>
            <a:graphicFrameLocks noGrp="1"/>
          </p:cNvGraphicFramePr>
          <p:nvPr/>
        </p:nvGraphicFramePr>
        <p:xfrm>
          <a:off x="358775" y="512763"/>
          <a:ext cx="8605838" cy="6156852"/>
        </p:xfrm>
        <a:graphic>
          <a:graphicData uri="http://schemas.openxmlformats.org/drawingml/2006/table">
            <a:tbl>
              <a:tblPr/>
              <a:tblGrid>
                <a:gridCol w="2714625"/>
                <a:gridCol w="2946400"/>
                <a:gridCol w="2944813"/>
              </a:tblGrid>
              <a:tr h="579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Схема лечения</a:t>
                      </a:r>
                    </a:p>
                  </a:txBody>
                  <a:tcPr marT="45711" marB="45711" anchor="ctr" horzOverflow="overflow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Доза цитостатика на курс,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Периодичность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введения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препаратов</a:t>
                      </a:r>
                    </a:p>
                  </a:txBody>
                  <a:tcPr marT="45711" marB="45711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66"/>
                    </a:solidFill>
                  </a:tcPr>
                </a:tc>
              </a:tr>
              <a:tr h="10666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ELF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Этопозид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Лейковорин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5-фторурацил</a:t>
                      </a:r>
                    </a:p>
                  </a:txBody>
                  <a:tcPr marT="45711" marB="45711" horzOverflow="overflow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120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в/в 1-3 дни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300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в/в 1-3 дни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500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в/в 1-3 дни</a:t>
                      </a:r>
                    </a:p>
                  </a:txBody>
                  <a:tcPr marT="45711" marB="45711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Цикл повторяют каждые 3-4 недели</a:t>
                      </a:r>
                    </a:p>
                  </a:txBody>
                  <a:tcPr marT="45711" marB="45711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310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ELF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Цисплатин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Эпирубицин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Лейковорин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5-фторурацил</a:t>
                      </a:r>
                    </a:p>
                  </a:txBody>
                  <a:tcPr marT="45711" marB="45711" horzOverflow="overflow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в/в 1-й и 5-й дни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в/в 1-й и 5-й дни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в/в 1-й и 4-й дни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300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в/в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1-й и 4-й дни</a:t>
                      </a:r>
                    </a:p>
                  </a:txBody>
                  <a:tcPr marT="45711" marB="45711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Цикл повторяют каждые 4 недели</a:t>
                      </a:r>
                    </a:p>
                  </a:txBody>
                  <a:tcPr marT="45711" marB="45711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0666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ЕАР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Этопозид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Доксорубицин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Цисплатин </a:t>
                      </a:r>
                    </a:p>
                  </a:txBody>
                  <a:tcPr marT="45711" marB="45711" horzOverflow="overflow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в/в 4-6 дни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в/в 1-й и 7-й дни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в/в 2-й и 8-й дни</a:t>
                      </a:r>
                    </a:p>
                  </a:txBody>
                  <a:tcPr marT="45711" marB="45711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Цикл повторяют каждые 4 недели</a:t>
                      </a:r>
                    </a:p>
                  </a:txBody>
                  <a:tcPr marT="45711" marB="45711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310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DCF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Доцетаксел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Цисплатин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5-фторурацил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Лейковорин </a:t>
                      </a:r>
                    </a:p>
                  </a:txBody>
                  <a:tcPr marT="45711" marB="45711" horzOverflow="overflow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75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в/в 1-3 дни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75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в/в 1-3 дни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375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в/в 1-3 дни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в/в 1-3 дни</a:t>
                      </a:r>
                    </a:p>
                  </a:txBody>
                  <a:tcPr marT="45711" marB="45711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Цикл повторяют каждые 3 недели</a:t>
                      </a:r>
                    </a:p>
                  </a:txBody>
                  <a:tcPr marT="45711" marB="45711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228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XP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Капецитабин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Цисплатин </a:t>
                      </a:r>
                    </a:p>
                  </a:txBody>
                  <a:tcPr marT="45711" marB="45711" horzOverflow="overflow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2000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/сутки 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per os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в два приема в течение 14 дней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75 мг/м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в/в 1-й день</a:t>
                      </a:r>
                      <a:r>
                        <a:rPr kumimoji="0" 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Цикл повторяют каждые 3 недели</a:t>
                      </a:r>
                    </a:p>
                  </a:txBody>
                  <a:tcPr marT="45711" marB="45711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smtClean="0"/>
              <a:t>Паллиативная химиотерапия</a:t>
            </a:r>
          </a:p>
        </p:txBody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Медиана продолжительности жизни больных с диссеминированным раком желудка при химиотерапевтическом лечении не превышает 8-12 месяцев.</a:t>
            </a:r>
          </a:p>
          <a:p>
            <a:pPr eaLnBrk="1" hangingPunct="1"/>
            <a:r>
              <a:rPr lang="ru-RU" altLang="ru-RU" smtClean="0"/>
              <a:t>Перспективными могут считаться режимы комбинированной химиотерапии с включением таргетных препаратов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Лучевая терапия рака желудка</a:t>
            </a:r>
          </a:p>
        </p:txBody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В неоадъювантном режиме в СОД 40 Гр. повышает резектабельность (с 79 до 89%, р </a:t>
            </a:r>
            <a:r>
              <a:rPr lang="en-US" altLang="ru-RU" sz="2400" smtClean="0">
                <a:cs typeface="Arial" charset="0"/>
              </a:rPr>
              <a:t>&lt;</a:t>
            </a:r>
            <a:r>
              <a:rPr lang="ru-RU" altLang="ru-RU" sz="2400" smtClean="0">
                <a:cs typeface="Arial" charset="0"/>
              </a:rPr>
              <a:t> 0,01)</a:t>
            </a:r>
            <a:r>
              <a:rPr lang="ru-RU" altLang="ru-RU" sz="2400" smtClean="0"/>
              <a:t> и улучшает 5-летние и 10-летние</a:t>
            </a:r>
            <a:r>
              <a:rPr lang="en-US" altLang="ru-RU" sz="2400" smtClean="0"/>
              <a:t> </a:t>
            </a:r>
            <a:r>
              <a:rPr lang="ru-RU" altLang="ru-RU" sz="2400" smtClean="0"/>
              <a:t>отдаленные результаты лечения кардиального рака</a:t>
            </a:r>
            <a:r>
              <a:rPr lang="en-US" altLang="ru-RU" sz="2400" smtClean="0"/>
              <a:t> </a:t>
            </a:r>
            <a:r>
              <a:rPr lang="ru-RU" altLang="ru-RU" sz="2400" smtClean="0"/>
              <a:t>(</a:t>
            </a:r>
            <a:r>
              <a:rPr lang="en-US" altLang="ru-RU" sz="2400" smtClean="0"/>
              <a:t>Zhang et.al.,1998)</a:t>
            </a:r>
            <a:endParaRPr lang="ru-RU" altLang="ru-RU" sz="24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Предоперационная лучевая терапия по схеме динамического фракционирования на фоне применения капцетабина в дозе 1650 мг/м</a:t>
            </a:r>
            <a:r>
              <a:rPr lang="en-US" altLang="ru-RU" sz="2400" smtClean="0">
                <a:cs typeface="Arial" charset="0"/>
              </a:rPr>
              <a:t>²</a:t>
            </a:r>
            <a:r>
              <a:rPr lang="ru-RU" altLang="ru-RU" sz="2400" smtClean="0">
                <a:cs typeface="Arial" charset="0"/>
              </a:rPr>
              <a:t> привела к терапевтическому патоморфозу 2-3 степени у 86% больных (Слугарев В.В. и др.,2005).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>
                <a:cs typeface="Arial" charset="0"/>
              </a:rPr>
              <a:t>Послеоперационная химио-лучевая терапия у больных с неблагоприятным прогнозом (Т</a:t>
            </a:r>
            <a:r>
              <a:rPr lang="ru-RU" altLang="ru-RU" sz="1400" smtClean="0">
                <a:cs typeface="Arial" charset="0"/>
              </a:rPr>
              <a:t>2-4</a:t>
            </a:r>
            <a:r>
              <a:rPr lang="en-US" altLang="ru-RU" sz="2400" smtClean="0">
                <a:cs typeface="Arial" charset="0"/>
              </a:rPr>
              <a:t>N+) </a:t>
            </a:r>
            <a:r>
              <a:rPr lang="ru-RU" altLang="ru-RU" sz="2400" smtClean="0">
                <a:cs typeface="Arial" charset="0"/>
              </a:rPr>
              <a:t>при 3-х годичном наблюдении достоверно увеличила выживаемость больных по сравнению  с больными, получившими только хирургическое лечение.</a:t>
            </a:r>
            <a:endParaRPr lang="en-US" altLang="ru-RU" sz="2400" smtClean="0"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ru-RU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349500"/>
            <a:ext cx="8229600" cy="1717675"/>
          </a:xfrm>
        </p:spPr>
        <p:txBody>
          <a:bodyPr/>
          <a:lstStyle/>
          <a:p>
            <a:pPr eaLnBrk="1" hangingPunct="1"/>
            <a:r>
              <a:rPr lang="ru-RU" altLang="ru-RU" sz="7200" smtClean="0">
                <a:solidFill>
                  <a:schemeClr val="tx1"/>
                </a:solidFill>
                <a:latin typeface="Tahoma" pitchFamily="34" charset="0"/>
              </a:rPr>
              <a:t>Благодарю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Занавес">
  <a:themeElements>
    <a:clrScheme name="Занавес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4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5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6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7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8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9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0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1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2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3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4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5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6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7_Оформление по умолчанию">
  <a:themeElements>
    <a:clrScheme name="">
      <a:dk1>
        <a:srgbClr val="808080"/>
      </a:dk1>
      <a:lt1>
        <a:srgbClr val="CCECFF"/>
      </a:lt1>
      <a:dk2>
        <a:srgbClr val="006699"/>
      </a:dk2>
      <a:lt2>
        <a:srgbClr val="FFFFCC"/>
      </a:lt2>
      <a:accent1>
        <a:srgbClr val="006699"/>
      </a:accent1>
      <a:accent2>
        <a:srgbClr val="3333CC"/>
      </a:accent2>
      <a:accent3>
        <a:srgbClr val="AAB8CA"/>
      </a:accent3>
      <a:accent4>
        <a:srgbClr val="AEC9DA"/>
      </a:accent4>
      <a:accent5>
        <a:srgbClr val="AAB8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Апекс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2865</TotalTime>
  <Words>4485</Words>
  <Application>Microsoft Office PowerPoint</Application>
  <PresentationFormat>Экран (4:3)</PresentationFormat>
  <Paragraphs>871</Paragraphs>
  <Slides>100</Slides>
  <Notes>27</Notes>
  <HiddenSlides>0</HiddenSlides>
  <MMClips>0</MMClips>
  <ScaleCrop>false</ScaleCrop>
  <HeadingPairs>
    <vt:vector size="6" baseType="variant">
      <vt:variant>
        <vt:lpstr>Тема</vt:lpstr>
      </vt:variant>
      <vt:variant>
        <vt:i4>30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100</vt:i4>
      </vt:variant>
    </vt:vector>
  </HeadingPairs>
  <TitlesOfParts>
    <vt:vector size="131" baseType="lpstr">
      <vt:lpstr>Оформление по умолчанию</vt:lpstr>
      <vt:lpstr>Занавес</vt:lpstr>
      <vt:lpstr>Течение</vt:lpstr>
      <vt:lpstr>2_Оформление по умолчанию</vt:lpstr>
      <vt:lpstr>3_Оформление по умолчанию</vt:lpstr>
      <vt:lpstr>4_Оформление по умолчанию</vt:lpstr>
      <vt:lpstr>5_Оформление по умолчанию</vt:lpstr>
      <vt:lpstr>6_Оформление по умолчанию</vt:lpstr>
      <vt:lpstr>7_Оформление по умолчанию</vt:lpstr>
      <vt:lpstr>8_Оформление по умолчанию</vt:lpstr>
      <vt:lpstr>9_Оформление по умолчанию</vt:lpstr>
      <vt:lpstr>10_Оформление по умолчанию</vt:lpstr>
      <vt:lpstr>11_Оформление по умолчанию</vt:lpstr>
      <vt:lpstr>12_Оформление по умолчанию</vt:lpstr>
      <vt:lpstr>13_Оформление по умолчанию</vt:lpstr>
      <vt:lpstr>14_Оформление по умолчанию</vt:lpstr>
      <vt:lpstr>15_Оформление по умолчанию</vt:lpstr>
      <vt:lpstr>16_Оформление по умолчанию</vt:lpstr>
      <vt:lpstr>17_Оформление по умолчанию</vt:lpstr>
      <vt:lpstr>18_Оформление по умолчанию</vt:lpstr>
      <vt:lpstr>19_Оформление по умолчанию</vt:lpstr>
      <vt:lpstr>20_Оформление по умолчанию</vt:lpstr>
      <vt:lpstr>21_Оформление по умолчанию</vt:lpstr>
      <vt:lpstr>22_Оформление по умолчанию</vt:lpstr>
      <vt:lpstr>23_Оформление по умолчанию</vt:lpstr>
      <vt:lpstr>24_Оформление по умолчанию</vt:lpstr>
      <vt:lpstr>25_Оформление по умолчанию</vt:lpstr>
      <vt:lpstr>26_Оформление по умолчанию</vt:lpstr>
      <vt:lpstr>27_Оформление по умолчанию</vt:lpstr>
      <vt:lpstr>Апекс</vt:lpstr>
      <vt:lpstr>Точечный рисунок</vt:lpstr>
      <vt:lpstr>РАК ЖЕЛУДКА</vt:lpstr>
      <vt:lpstr>Эпидемиология</vt:lpstr>
      <vt:lpstr>Слайд 3</vt:lpstr>
      <vt:lpstr>Эпидемиология рака желудка</vt:lpstr>
      <vt:lpstr>Эпидемиология рака желудка в Европе</vt:lpstr>
      <vt:lpstr>Слайд 6</vt:lpstr>
      <vt:lpstr>Слайд 7</vt:lpstr>
      <vt:lpstr>Слайд 8</vt:lpstr>
      <vt:lpstr>Биография</vt:lpstr>
      <vt:lpstr>Этиология</vt:lpstr>
      <vt:lpstr>Этиология</vt:lpstr>
      <vt:lpstr>Этиологические факторы рака желудка </vt:lpstr>
      <vt:lpstr>Динамика смертности от рака желудка (все население)</vt:lpstr>
      <vt:lpstr>Helicobacter pylori</vt:lpstr>
      <vt:lpstr>Helicobacter pylori</vt:lpstr>
      <vt:lpstr>Helicobacter pylori</vt:lpstr>
      <vt:lpstr>Наследственный рак желудка</vt:lpstr>
      <vt:lpstr>Молекулярный патогенез</vt:lpstr>
      <vt:lpstr>Паранеопластические синдромы</vt:lpstr>
      <vt:lpstr>Чернеющий акантоз</vt:lpstr>
      <vt:lpstr> Полимиозит с дерматомиозитом</vt:lpstr>
      <vt:lpstr>Кольцевидная эритема</vt:lpstr>
      <vt:lpstr>Буллезный пемфигоид</vt:lpstr>
      <vt:lpstr>Мозжечковая атаксия-телангиэктазия</vt:lpstr>
      <vt:lpstr>Венозные тромбозы конечностей</vt:lpstr>
      <vt:lpstr>Эруптивный себорейный кератоз (Синдром Лезера-Трела)</vt:lpstr>
      <vt:lpstr>ГИСТОЛОГИЧЕСКАЯ КЛАССИФИКАЦИЯ ОПУХОЛЕЙ ЖЕЛУДКА  (ВОЗ, 2000 год)</vt:lpstr>
      <vt:lpstr>Диагностика</vt:lpstr>
      <vt:lpstr>Классификация рака желудка</vt:lpstr>
      <vt:lpstr>Клиника рака желудка</vt:lpstr>
      <vt:lpstr>Слайд 31</vt:lpstr>
      <vt:lpstr>Синдром «малых признаков» А.И. Савицкого</vt:lpstr>
      <vt:lpstr>Слайд 33</vt:lpstr>
      <vt:lpstr>Слайд 34</vt:lpstr>
      <vt:lpstr>Узкоспектральная эндоскопия (NBI эндоскопия)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Терминология</vt:lpstr>
      <vt:lpstr>Слайд 44</vt:lpstr>
      <vt:lpstr>Классификация распросраненного рака желудка по Borrman’у</vt:lpstr>
      <vt:lpstr>Дифференциальная диагностика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Лечение рака желудка</vt:lpstr>
      <vt:lpstr>Лечение рака желудка</vt:lpstr>
      <vt:lpstr>Виды хирургических вмешательств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Классификация хирургических вмешательств</vt:lpstr>
      <vt:lpstr>10-летние результаты D2 лимфодиссекции по сравнению с D1  (Hartgrink et al., 2004)</vt:lpstr>
      <vt:lpstr>Результаты D2/D3 лимфодиссекции по сравнению с D1  (D’Angelica et al., 2004)</vt:lpstr>
      <vt:lpstr>Результаты D2/D3 лимфодиссекции по сравнению с D1  (Roviello et al., 2003)</vt:lpstr>
      <vt:lpstr>Комбинированные операции при раке желудка</vt:lpstr>
      <vt:lpstr>Комбинированные операции при раке желудка </vt:lpstr>
      <vt:lpstr>Слайд 81</vt:lpstr>
      <vt:lpstr>Выживаемость больных раком желудка после хирургического лечения (п=3212) </vt:lpstr>
      <vt:lpstr>ФУНКЦИОНАЛЬНЫЕ АСПЕКТЫ ОПЕРАЦИИ Варианты пластики после гастрэктомии</vt:lpstr>
      <vt:lpstr>ФУНКЦИОНАЛЬНЫЕ АСПЕКТЫ ОПЕРАЦИИ </vt:lpstr>
      <vt:lpstr>Значение реконструкции</vt:lpstr>
      <vt:lpstr>Методы реконструкции с включением 12-перстной кишки </vt:lpstr>
      <vt:lpstr>Слайд 87</vt:lpstr>
      <vt:lpstr>Химиотерапия</vt:lpstr>
      <vt:lpstr>Слайд 89</vt:lpstr>
      <vt:lpstr>Слайд 90</vt:lpstr>
      <vt:lpstr>Периоперационная химиотерапия</vt:lpstr>
      <vt:lpstr>Слайд 92</vt:lpstr>
      <vt:lpstr>Слайд 93</vt:lpstr>
      <vt:lpstr>Адъювантная химиолучевая терапия</vt:lpstr>
      <vt:lpstr>Слайд 95</vt:lpstr>
      <vt:lpstr>Паллиативная химиотерапия рака желудка</vt:lpstr>
      <vt:lpstr>Слайд 97</vt:lpstr>
      <vt:lpstr>Паллиативная химиотерапия</vt:lpstr>
      <vt:lpstr>Лучевая терапия рака желудка</vt:lpstr>
      <vt:lpstr>Благодарю за внимание!</vt:lpstr>
    </vt:vector>
  </TitlesOfParts>
  <Company>Лесная полянка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РАК ЖЕЛУДКА</dc:title>
  <dc:creator>Ежик</dc:creator>
  <cp:lastModifiedBy>Student</cp:lastModifiedBy>
  <cp:revision>126</cp:revision>
  <dcterms:created xsi:type="dcterms:W3CDTF">2004-03-01T14:05:32Z</dcterms:created>
  <dcterms:modified xsi:type="dcterms:W3CDTF">2015-12-07T13:34:56Z</dcterms:modified>
</cp:coreProperties>
</file>