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6" r:id="rId2"/>
    <p:sldId id="257" r:id="rId3"/>
    <p:sldId id="259" r:id="rId4"/>
    <p:sldId id="261" r:id="rId5"/>
    <p:sldId id="263" r:id="rId6"/>
    <p:sldId id="260" r:id="rId7"/>
    <p:sldId id="287" r:id="rId8"/>
    <p:sldId id="262" r:id="rId9"/>
    <p:sldId id="264" r:id="rId10"/>
    <p:sldId id="288" r:id="rId11"/>
    <p:sldId id="266" r:id="rId12"/>
    <p:sldId id="292" r:id="rId13"/>
    <p:sldId id="271" r:id="rId14"/>
    <p:sldId id="291" r:id="rId15"/>
    <p:sldId id="273" r:id="rId16"/>
    <p:sldId id="278" r:id="rId17"/>
    <p:sldId id="282" r:id="rId18"/>
    <p:sldId id="290" r:id="rId19"/>
    <p:sldId id="283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9305871-1915-4986-8877-0294F44BAC10}" type="datetimeFigureOut">
              <a:rPr lang="ru-RU" smtClean="0"/>
              <a:pPr/>
              <a:t>15.12.2015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BABB2C1-CA73-42E3-8D14-A8FD306224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click01.begun.ru/click.jsp?url=E-58Mq2mp6YHeyyOalyRfRL9Ax4N6qfyRiIJ94AV2JnwDKCqxlLZpY2dKh9MF-spgfF*9oiNGx6PicAkW4QRCMFBObF6ahCKk7lSBydeHO4fBtg9wmqnrKcsgkA-s3CwsLGJthREi-0zX0XsIRqSKtrAzyLKljF*IZiOD2v3jmj-fyFDHiR55--GDaq0J4jNUiw8XmsDxG6JLjNgspqkq5uGBrqnp9K0YYsUR1DpS5jAPnlWhZTY9J5OW9vCY6YtneqP6gHxrWeqVhr7oaehP46B30sBlbcXxpxeDWLCo9QXk*E9g3eMEwANh4xexRbxlFQtMhoKdmhXM0Ey9rys5Xc*BH11A*fzrb5yhBwbHI7Lzc5LBTAuf1VgNm9JXXCQxdfR6jNt60WRdM22NI4XZLqM1sWBAOko0KuEeKOrk*D*IIkfiNQj8DH5PgGnZysg7Wp9KFYsA2mUSoCYnHP*TZlQHrk&amp;eurl%5b%5d=E-58MqipqKnvOyp0cbVsDmL*Hb62oqW6Q*tFSogwwWIRKhN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908720"/>
            <a:ext cx="7484368" cy="671388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ГБПОУ</a:t>
            </a:r>
            <a:r>
              <a:rPr lang="ru-RU" b="1" dirty="0"/>
              <a:t> </a:t>
            </a:r>
            <a:r>
              <a:rPr lang="ru-RU" b="1" dirty="0" err="1"/>
              <a:t>ДЗМ</a:t>
            </a:r>
            <a:r>
              <a:rPr lang="ru-RU" b="1" dirty="0"/>
              <a:t> «МК № 1»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340768"/>
            <a:ext cx="7488832" cy="518457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Курсовая работа на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тему: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«Сестринская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при сахарном диабете 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детей»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Веряскина Любовь Алексеевна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30 «Б» группы</a:t>
            </a:r>
          </a:p>
          <a:p>
            <a:pPr lvl="0" algn="r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Преподаватель: Беседина Т.П.</a:t>
            </a:r>
          </a:p>
          <a:p>
            <a:pPr algn="r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906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620688"/>
            <a:ext cx="5688632" cy="2160240"/>
          </a:xfrm>
        </p:spPr>
        <p:txBody>
          <a:bodyPr>
            <a:normAutofit/>
          </a:bodyPr>
          <a:lstStyle/>
          <a:p>
            <a:pPr marL="342900" lvl="0" indent="-342900" defTabSz="457200" fontAlgn="base">
              <a:spcBef>
                <a:spcPts val="100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</a:rPr>
              <a:t>А</a:t>
            </a:r>
            <a:r>
              <a:rPr lang="ru-RU" sz="2800" b="1" dirty="0" smtClean="0">
                <a:solidFill>
                  <a:srgbClr val="002060"/>
                </a:solidFill>
              </a:rPr>
              <a:t>ктуальность</a:t>
            </a:r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47664" y="1268760"/>
            <a:ext cx="6696744" cy="7641468"/>
          </a:xfrm>
        </p:spPr>
        <p:txBody>
          <a:bodyPr anchor="t">
            <a:normAutofit/>
          </a:bodyPr>
          <a:lstStyle/>
          <a:p>
            <a:r>
              <a:rPr lang="ru-RU" dirty="0" smtClean="0"/>
              <a:t>Сахарный диабет – </a:t>
            </a:r>
            <a:r>
              <a:rPr lang="ru-RU" dirty="0" smtClean="0"/>
              <a:t>глобальная </a:t>
            </a:r>
            <a:r>
              <a:rPr lang="ru-RU" dirty="0" smtClean="0"/>
              <a:t>проблема 21 века, </a:t>
            </a:r>
            <a:r>
              <a:rPr lang="ru-RU" dirty="0" smtClean="0"/>
              <a:t>затруднившая </a:t>
            </a:r>
            <a:r>
              <a:rPr lang="ru-RU" dirty="0" smtClean="0"/>
              <a:t>сегодня все мировое сообщество. Ещё двадцать лет назад количество людей во всём мире с диагнозом «сахарный диабет» не превышало 30 миллионов.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smtClean="0"/>
              <a:t>овладеть сестринским процессом при сахарном диабете у детей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>Для достижения данной цели исследования необходимо изучить:</a:t>
            </a:r>
          </a:p>
          <a:p>
            <a:pPr lvl="0"/>
            <a:r>
              <a:rPr lang="ru-RU" dirty="0" smtClean="0"/>
              <a:t>этиологию и предрасполагающие факторы сахарного диабета у детей;</a:t>
            </a:r>
          </a:p>
          <a:p>
            <a:pPr lvl="0"/>
            <a:r>
              <a:rPr lang="ru-RU" dirty="0" smtClean="0"/>
              <a:t>клиническую картину и особенности диагностики   сахарного диабета у детей; </a:t>
            </a:r>
          </a:p>
          <a:p>
            <a:pPr lvl="0"/>
            <a:r>
              <a:rPr lang="ru-RU" dirty="0" smtClean="0"/>
              <a:t>принципы лечения и </a:t>
            </a:r>
            <a:r>
              <a:rPr lang="ru-RU" dirty="0" smtClean="0"/>
              <a:t>профилактики СД ;</a:t>
            </a:r>
            <a:endParaRPr lang="ru-RU" dirty="0" smtClean="0"/>
          </a:p>
          <a:p>
            <a:pPr lvl="0"/>
            <a:r>
              <a:rPr lang="ru-RU" dirty="0" smtClean="0"/>
              <a:t>Провести сестринский уход за одним пациентом с сахарным диабетом </a:t>
            </a:r>
            <a:r>
              <a:rPr lang="ru-RU" dirty="0" smtClean="0"/>
              <a:t>;</a:t>
            </a:r>
            <a:endParaRPr lang="ru-RU" dirty="0" smtClean="0"/>
          </a:p>
          <a:p>
            <a:pPr algn="l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036496" cy="64533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прием ацетилсалициловой кислоты</a:t>
            </a: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442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72603" y="6662068"/>
            <a:ext cx="499592" cy="1959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468560" y="404664"/>
            <a:ext cx="9036496" cy="6453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620688"/>
            <a:ext cx="6624142" cy="503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9918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60648"/>
            <a:ext cx="7412360" cy="79208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Факторы риска 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187624" y="1124744"/>
            <a:ext cx="3888432" cy="5400600"/>
          </a:xfrm>
        </p:spPr>
        <p:txBody>
          <a:bodyPr>
            <a:normAutofit/>
          </a:bodyPr>
          <a:lstStyle/>
          <a:p>
            <a:r>
              <a:rPr lang="ru-RU" dirty="0" smtClean="0"/>
              <a:t>-Наследственность. Любой человек, имеющих родителей, братьев или сестёр с диабетом первого типа более других подвержен риску развития этого заболевания.</a:t>
            </a:r>
          </a:p>
          <a:p>
            <a:r>
              <a:rPr lang="ru-RU" dirty="0" smtClean="0"/>
              <a:t>-Гены. Наличие определённых генов может указывать на повышенный риск развития диабета 1 типа.</a:t>
            </a:r>
            <a:endParaRPr lang="ru-RU" dirty="0"/>
          </a:p>
        </p:txBody>
      </p:sp>
      <p:pic>
        <p:nvPicPr>
          <p:cNvPr id="4" name="Рисунок 3" descr="9409805701413899468-700x4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052736"/>
            <a:ext cx="3652912" cy="36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361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Этиология и патогенез.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Сахарный диабет у детей развивается относительно остро, приобретая тяжёлое, прогрессирующее течение. Это обусловлено неустойчивостью нейроэндокринной регуляции обмена, интенсивным ростом организма и высоким уровнем обменных процессов .  </a:t>
            </a: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начале заболевания у детей раннего возраста обнаруживается значительное колебание уровня сахара в крови в течение суток. Склонность детей к образованию кетоновых тел  ( кетозу )  объясняет высокую частоту циркуляции кетоновых тел в крови и быстрому развитие диабетической комы.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25377" y="6021288"/>
            <a:ext cx="3824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823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88640"/>
            <a:ext cx="7412360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Клиническая картина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916832"/>
            <a:ext cx="7992888" cy="3744416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ru-RU" sz="2400" b="1" dirty="0" smtClean="0"/>
              <a:t>Симптомы сахарного диабета у детей</a:t>
            </a:r>
            <a:endParaRPr lang="ru-RU" sz="2000" dirty="0" smtClean="0"/>
          </a:p>
          <a:p>
            <a:r>
              <a:rPr lang="ru-RU" sz="2800" dirty="0" smtClean="0"/>
              <a:t>Признаки и симптомы сахарного диабета типа у детей, как правило, развиваются быстро – в течение недели :</a:t>
            </a:r>
            <a:endParaRPr lang="ru-RU" sz="2400" dirty="0" smtClean="0"/>
          </a:p>
          <a:p>
            <a:r>
              <a:rPr lang="ru-RU" sz="2800" dirty="0" smtClean="0"/>
              <a:t>-Повышенная жажда и частое мочеиспускание;</a:t>
            </a:r>
          </a:p>
          <a:p>
            <a:r>
              <a:rPr lang="ru-RU" sz="2800" dirty="0" smtClean="0"/>
              <a:t>-Экстремальное чувство голода;</a:t>
            </a:r>
            <a:endParaRPr lang="ru-RU" sz="2400" dirty="0" smtClean="0"/>
          </a:p>
          <a:p>
            <a:r>
              <a:rPr lang="ru-RU" sz="2800" dirty="0" smtClean="0"/>
              <a:t>-Необъяснимая потеря в весе;</a:t>
            </a:r>
            <a:endParaRPr lang="ru-RU" sz="2400" dirty="0" smtClean="0"/>
          </a:p>
          <a:p>
            <a:r>
              <a:rPr lang="ru-RU" sz="2800" dirty="0" smtClean="0"/>
              <a:t>-Усталость;</a:t>
            </a:r>
            <a:endParaRPr lang="ru-RU" sz="2400" dirty="0" smtClean="0"/>
          </a:p>
          <a:p>
            <a:r>
              <a:rPr lang="ru-RU" sz="2800" dirty="0" smtClean="0"/>
              <a:t>-Раздражительность или необычное поведение.</a:t>
            </a:r>
            <a:endParaRPr lang="ru-RU" sz="2400" dirty="0" smtClean="0"/>
          </a:p>
          <a:p>
            <a:r>
              <a:rPr lang="ru-RU" sz="2800" dirty="0" smtClean="0"/>
              <a:t>-Нарушение зрения;     </a:t>
            </a: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1886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25" y="0"/>
            <a:ext cx="5238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404664"/>
            <a:ext cx="7772400" cy="8154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Осложнения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468560" y="692696"/>
            <a:ext cx="8892480" cy="5616624"/>
          </a:xfrm>
        </p:spPr>
        <p:txBody>
          <a:bodyPr>
            <a:normAutofit/>
          </a:bodyPr>
          <a:lstStyle/>
          <a:p>
            <a:r>
              <a:rPr lang="ru-RU" dirty="0" smtClean="0"/>
              <a:t>-</a:t>
            </a:r>
            <a:endParaRPr lang="ru-RU" dirty="0"/>
          </a:p>
        </p:txBody>
      </p:sp>
      <p:pic>
        <p:nvPicPr>
          <p:cNvPr id="4" name="Рисунок 3" descr="41303-oslozhneniya-saharnogo-diabeta-vo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5424" y="1952624"/>
            <a:ext cx="6892999" cy="3996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908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16632"/>
            <a:ext cx="7196336" cy="672876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Лечение сахарного диабета у детей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5904656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/>
              <a:t>Лечение сахарного диабета у ребенка включает: физические упражнения, диету, лечение лекарствами.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/>
              <a:t>Физические упражнения для детей при сахарном диабете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/>
              <a:t>Физические упражнения повышают чувствительность тканей организма к инсулину и снижают уровень сахара в крови. В связи с этим дозированные физические нагрузки составляют важную часть лечения детей сахарным диабетом. Следует подчеркнуть, что при диабете полезны только дозированные физические нагрузки, тогда как  бесконтрольная физическая нагрузка у больных сахарным диабетом способствует развитию гипогликемических состояний.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smtClean="0"/>
              <a:t>Правильная организация физических нагрузок у детей больных диабетом обязательным образом включает употребление дополнительных углеводов до, во время и после физических занятий в соответствии со следующими рекомендациями, а также периодический контроль концентрации глюкозы в крови.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8802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32656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Диета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600" dirty="0" smtClean="0"/>
              <a:t> Питание больного ребенка занимает важное место в лечении сахарного диабета. Питание ребенка больного сахарным диабетом должно отвечать всем требованиям, которые в настоящее время предъявляются к </a:t>
            </a:r>
            <a:r>
              <a:rPr lang="ru-RU" sz="3600" dirty="0" smtClean="0">
                <a:hlinkClick r:id="rId2"/>
              </a:rPr>
              <a:t>питанию здорового</a:t>
            </a:r>
            <a:r>
              <a:rPr lang="ru-RU" sz="3600" dirty="0" smtClean="0"/>
              <a:t> ребенка: диета должна быть  максимально сбалансированной по всем важнейшим ингредиентам (белкам, жирам, углеводам и витамины). Соблюдение этого условия, позволяет детям с диабетом нормально расти и развиваться. В то же время специальная диета исключает углеводную нагрузку и тем самым облегчает течение и лечение диабета.  </a:t>
            </a:r>
          </a:p>
          <a:p>
            <a:pPr algn="l"/>
            <a:endParaRPr lang="ru-RU" sz="3600" dirty="0" smtClean="0"/>
          </a:p>
        </p:txBody>
      </p:sp>
    </p:spTree>
    <p:extLst>
      <p:ext uri="{BB962C8B-B14F-4D97-AF65-F5344CB8AC3E}">
        <p14:creationId xmlns="" xmlns:p14="http://schemas.microsoft.com/office/powerpoint/2010/main" val="243040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9788" y="476673"/>
            <a:ext cx="5414540" cy="5290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Показания для назначения инсулинотерапии: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- Сахарный диабет 1- го типа:</a:t>
            </a:r>
          </a:p>
          <a:p>
            <a:r>
              <a:rPr lang="ru-RU" dirty="0" smtClean="0"/>
              <a:t>-Кетоацидоз,  диабетическая  гиперсмолярная, гиперлакцидемическая комы.</a:t>
            </a:r>
          </a:p>
          <a:p>
            <a:r>
              <a:rPr lang="ru-RU" dirty="0" smtClean="0"/>
              <a:t>-Беременность и роды при сахарном диабете;</a:t>
            </a:r>
          </a:p>
          <a:p>
            <a:r>
              <a:rPr lang="ru-RU" dirty="0" smtClean="0"/>
              <a:t>-Отсутствие эффекта от  лечения другими способами сахарного диабета 2-го типа;</a:t>
            </a:r>
          </a:p>
          <a:p>
            <a:r>
              <a:rPr lang="ru-RU" dirty="0" smtClean="0"/>
              <a:t>-Диабетическая нефропатия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9238" y="1328738"/>
            <a:ext cx="61055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.      Профилактика  Сахарного диабета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При первичной профилактике мероприятия направлены на предупреждение сахарного диабета; изменение образа жизни и устранение факторов риска сахарного диабета, профилактические мероприятия только у отдельных лиц или в группах с высоким риском развития сахарного диабета в будущем.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Вторичная профилактика предусматривает мероприятия, направленные на предупреждение осложнений сахарного диабета – ранний контроль заболевания, предупреждающих о прогрессирование, сохранение стойкой компенсации сахарного диабета, препятствующее развитию осложнений.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2182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Принцип работы «школы сахарного диабета»         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         Одной из основных задач современной диабетологии является оптимизация терапевтических подходов, которые позволили бы повысить как медицинскую, так и экономическую эффективность лечения пациентов, больных СД. В настоящее время неотъемлемой и важной частью решения этого вопроса стало повышение качества жизни пациентов больных СД и членов их семей путем обучения больных.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ПРАКТИЧЕСКАЯ ЧАСТЬ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ru-RU" b="1" dirty="0" smtClean="0"/>
              <a:t>Ф.И.О</a:t>
            </a:r>
            <a:r>
              <a:rPr lang="ru-RU" dirty="0" smtClean="0"/>
              <a:t>.:Хабаров Владислав Сергеевич</a:t>
            </a:r>
          </a:p>
          <a:p>
            <a:pPr fontAlgn="base"/>
            <a:r>
              <a:rPr lang="ru-RU" b="1" dirty="0" smtClean="0"/>
              <a:t>Дата рождения: </a:t>
            </a:r>
            <a:r>
              <a:rPr lang="ru-RU" dirty="0" smtClean="0"/>
              <a:t>15.11.2007 г.</a:t>
            </a:r>
          </a:p>
          <a:p>
            <a:pPr fontAlgn="base"/>
            <a:r>
              <a:rPr lang="ru-RU" b="1" dirty="0" smtClean="0"/>
              <a:t>Домашний адрес</a:t>
            </a:r>
            <a:r>
              <a:rPr lang="ru-RU" b="1" smtClean="0"/>
              <a:t>: </a:t>
            </a:r>
            <a:r>
              <a:rPr lang="ru-RU" smtClean="0"/>
              <a:t>шоссе </a:t>
            </a:r>
            <a:r>
              <a:rPr lang="ru-RU" dirty="0" smtClean="0"/>
              <a:t>дом 2а, квартира 12</a:t>
            </a:r>
          </a:p>
          <a:p>
            <a:pPr fontAlgn="base"/>
            <a:r>
              <a:rPr lang="ru-RU" b="1" dirty="0" smtClean="0"/>
              <a:t>Дата </a:t>
            </a:r>
            <a:r>
              <a:rPr lang="ru-RU" b="1" dirty="0" smtClean="0"/>
              <a:t> </a:t>
            </a:r>
            <a:r>
              <a:rPr lang="ru-RU" b="1" dirty="0" smtClean="0"/>
              <a:t>наблдения</a:t>
            </a:r>
            <a:r>
              <a:rPr lang="ru-RU" b="1" dirty="0" smtClean="0"/>
              <a:t>:</a:t>
            </a:r>
            <a:r>
              <a:rPr lang="ru-RU" dirty="0" smtClean="0"/>
              <a:t>05.11.15 </a:t>
            </a:r>
            <a:r>
              <a:rPr lang="ru-RU" dirty="0" smtClean="0"/>
              <a:t>г.</a:t>
            </a:r>
          </a:p>
          <a:p>
            <a:pPr fontAlgn="base"/>
            <a:r>
              <a:rPr lang="ru-RU" b="1" dirty="0" smtClean="0"/>
              <a:t>Диагноз: </a:t>
            </a:r>
            <a:r>
              <a:rPr lang="ru-RU" dirty="0" smtClean="0"/>
              <a:t>инсулинозависимый сахарный диабет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005064"/>
            <a:ext cx="7498080" cy="2160240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Вывод: При наблюдении пациента с сахарным диабетом 1 типа, были даны рекомендации совместно с эндокринологом по режиму питания, общему режиму и дня, </a:t>
            </a:r>
            <a:r>
              <a:rPr lang="ru-RU" sz="2200" dirty="0" smtClean="0"/>
              <a:t>коррекции  инсулинотерапии.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91680" y="548680"/>
          <a:ext cx="6077585" cy="2944368"/>
        </p:xfrm>
        <a:graphic>
          <a:graphicData uri="http://schemas.openxmlformats.org/drawingml/2006/table">
            <a:tbl>
              <a:tblPr/>
              <a:tblGrid>
                <a:gridCol w="1518920"/>
                <a:gridCol w="1519555"/>
                <a:gridCol w="1519555"/>
                <a:gridCol w="1519555"/>
              </a:tblGrid>
              <a:tr h="4203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MS Mincho"/>
                        </a:rPr>
                        <a:t>Проблема пациента 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ru-RU" sz="1400">
                          <a:latin typeface="Times New Roman"/>
                          <a:ea typeface="MS Mincho"/>
                        </a:rPr>
                        <a:t>Цели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MS Mincho"/>
                        </a:rPr>
                        <a:t>Зависимые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ru-RU" sz="1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1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MS Mincho"/>
                        </a:rPr>
                        <a:t>Сухость во рту, жажда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MS Mincho"/>
                        </a:rPr>
                        <a:t>Краткосрочная цель: сухость во рту уменьшится. Долгосрочная </a:t>
                      </a:r>
                      <a:r>
                        <a:rPr lang="ru-RU" sz="1400" dirty="0" err="1">
                          <a:latin typeface="Times New Roman"/>
                          <a:ea typeface="MS Mincho"/>
                        </a:rPr>
                        <a:t>цель:сухости</a:t>
                      </a:r>
                      <a:r>
                        <a:rPr lang="ru-RU" sz="1400" dirty="0">
                          <a:latin typeface="Times New Roman"/>
                          <a:ea typeface="MS Mincho"/>
                        </a:rPr>
                        <a:t> во рту не будет.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MS Mincho"/>
                        </a:rPr>
                        <a:t>Режим палатный. Диета №9(исключить жареное, солёное, перчёное, мучное, сладкое и т.д.)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MS Mincho"/>
                        </a:rPr>
                        <a:t>Провести беседу о диете №9. Объяснить родителям о необходимости соблюдения диеты. Следить за соблюдением режима по назначению врача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2900" dirty="0" smtClean="0"/>
              <a:t>. </a:t>
            </a:r>
            <a:r>
              <a:rPr lang="ru-RU" sz="2900" dirty="0" smtClean="0"/>
              <a:t>В условиях технического прогресса  в медицине и </a:t>
            </a:r>
            <a:br>
              <a:rPr lang="ru-RU" sz="2900" dirty="0" smtClean="0"/>
            </a:br>
            <a:r>
              <a:rPr lang="ru-RU" sz="2900" dirty="0" smtClean="0"/>
              <a:t>все большего оснащения больниц и поликлиник новыми изделиями </a:t>
            </a:r>
            <a:br>
              <a:rPr lang="ru-RU" sz="2900" dirty="0" smtClean="0"/>
            </a:br>
            <a:r>
              <a:rPr lang="ru-RU" sz="2900" dirty="0" smtClean="0"/>
              <a:t>медицинской техники. Роль </a:t>
            </a:r>
            <a:r>
              <a:rPr lang="ru-RU" sz="2900" dirty="0" err="1" smtClean="0"/>
              <a:t>инвазивных</a:t>
            </a:r>
            <a:r>
              <a:rPr lang="ru-RU" sz="2900" dirty="0" smtClean="0"/>
              <a:t> методов диагностики и лечения </a:t>
            </a:r>
            <a:br>
              <a:rPr lang="ru-RU" sz="2900" dirty="0" smtClean="0"/>
            </a:br>
            <a:r>
              <a:rPr lang="ru-RU" sz="2900" dirty="0" smtClean="0"/>
              <a:t>будет возрастать. Это обязывает медицинских сестер скрупулезно изучать </a:t>
            </a:r>
            <a:br>
              <a:rPr lang="ru-RU" sz="2900" dirty="0" smtClean="0"/>
            </a:br>
            <a:r>
              <a:rPr lang="ru-RU" sz="2900" dirty="0" smtClean="0"/>
              <a:t>имеющиеся и вновь поступающие технические средства, осваивать инновационные методики их применения, а так же соблюдать </a:t>
            </a:r>
            <a:r>
              <a:rPr lang="ru-RU" sz="2900" dirty="0" err="1" smtClean="0"/>
              <a:t>деонтологические</a:t>
            </a:r>
            <a:r>
              <a:rPr lang="ru-RU" sz="2900" dirty="0" smtClean="0"/>
              <a:t> принципы работы с пациентами на разных этапах лечебно-диагностического процесса в том числе и при уходе за детьми , больными сахарным диабетом.</a:t>
            </a:r>
          </a:p>
          <a:p>
            <a:r>
              <a:rPr lang="ru-RU" sz="2900" dirty="0" smtClean="0"/>
              <a:t>Работа над этой курсовой помогла мне глубже понять материал и стала </a:t>
            </a:r>
            <a:br>
              <a:rPr lang="ru-RU" sz="2900" dirty="0" smtClean="0"/>
            </a:br>
            <a:r>
              <a:rPr lang="ru-RU" sz="2900" dirty="0" smtClean="0"/>
              <a:t>очередным этапом совершенствования моих навыков и знаний. Несмотря на </a:t>
            </a:r>
            <a:br>
              <a:rPr lang="ru-RU" sz="2900" dirty="0" smtClean="0"/>
            </a:br>
            <a:r>
              <a:rPr lang="ru-RU" sz="2900" dirty="0" smtClean="0"/>
              <a:t>трудности в работе и недостаточный опыт, я  постараюсь применять свои  знания при уходе  за </a:t>
            </a:r>
            <a:r>
              <a:rPr lang="ru-RU" sz="2900" dirty="0" smtClean="0"/>
              <a:t>пациентами, в том числе с диагнозом </a:t>
            </a:r>
            <a:r>
              <a:rPr lang="ru-RU" sz="2900" dirty="0" err="1" smtClean="0"/>
              <a:t>сд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60648"/>
            <a:ext cx="6692280" cy="1152128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chemeClr val="tx1"/>
                </a:solidFill>
              </a:rPr>
              <a:t>Спасибо за внимание!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7610475" cy="472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1132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342</TotalTime>
  <Words>733</Words>
  <Application>Microsoft Office PowerPoint</Application>
  <PresentationFormat>Экран (4:3)</PresentationFormat>
  <Paragraphs>73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ГБПОУ ДЗМ «МК № 1» </vt:lpstr>
      <vt:lpstr>Актуальность</vt:lpstr>
      <vt:lpstr>Слайд 3</vt:lpstr>
      <vt:lpstr>Факторы риска </vt:lpstr>
      <vt:lpstr>Этиология и патогенез.  </vt:lpstr>
      <vt:lpstr>Клиническая картина</vt:lpstr>
      <vt:lpstr>Слайд 7</vt:lpstr>
      <vt:lpstr>Осложнения</vt:lpstr>
      <vt:lpstr>Лечение сахарного диабета у детей.</vt:lpstr>
      <vt:lpstr>Слайд 10</vt:lpstr>
      <vt:lpstr>Диета</vt:lpstr>
      <vt:lpstr>Слайд 12</vt:lpstr>
      <vt:lpstr>Показания для назначения инсулинотерапии: </vt:lpstr>
      <vt:lpstr>Слайд 14</vt:lpstr>
      <vt:lpstr>.      Профилактика  Сахарного диабета </vt:lpstr>
      <vt:lpstr>Принцип работы «школы сахарного диабета»                          </vt:lpstr>
      <vt:lpstr>ПРАКТИЧЕСКАЯ ЧАСТЬ</vt:lpstr>
      <vt:lpstr>Вывод: При наблюдении пациента с сахарным диабетом 1 типа, были даны рекомендации совместно с эндокринологом по режиму питания, общему режиму и дня, коррекции  инсулинотерапии.   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ГБПОУ ДЗМ «МК № 1»</dc:title>
  <dc:creator>Сергей</dc:creator>
  <cp:lastModifiedBy>1</cp:lastModifiedBy>
  <cp:revision>66</cp:revision>
  <dcterms:created xsi:type="dcterms:W3CDTF">2015-12-02T19:03:50Z</dcterms:created>
  <dcterms:modified xsi:type="dcterms:W3CDTF">2015-12-15T12:02:34Z</dcterms:modified>
</cp:coreProperties>
</file>