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8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7ACEB-97AA-4DC3-8CFB-D6FF51E4BF73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F0D05-626A-4EC1-A5F5-481CCF721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75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36912"/>
            <a:ext cx="8208912" cy="367240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Время </a:t>
            </a:r>
            <a:r>
              <a:rPr lang="ru-RU" sz="2800" dirty="0" err="1">
                <a:solidFill>
                  <a:srgbClr val="FF0000"/>
                </a:solidFill>
              </a:rPr>
              <a:t>Past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Simple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используется для обозначения действия, которое произошло в определенное время в прошлом и время совершения которого уже </a:t>
            </a:r>
            <a:r>
              <a:rPr lang="ru-RU" sz="2800" dirty="0" smtClean="0">
                <a:solidFill>
                  <a:schemeClr val="tx1"/>
                </a:solidFill>
              </a:rPr>
              <a:t>истекло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872208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Past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Simple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простое прошедшее время</a:t>
            </a:r>
          </a:p>
        </p:txBody>
      </p:sp>
    </p:spTree>
    <p:extLst>
      <p:ext uri="{BB962C8B-B14F-4D97-AF65-F5344CB8AC3E}">
        <p14:creationId xmlns:p14="http://schemas.microsoft.com/office/powerpoint/2010/main" val="303984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</a:t>
            </a:r>
            <a:r>
              <a:rPr lang="ru-RU" dirty="0"/>
              <a:t>уточнения момента совершения действия в прошлом при использовании времени </a:t>
            </a:r>
            <a:r>
              <a:rPr lang="ru-RU" dirty="0" err="1">
                <a:solidFill>
                  <a:srgbClr val="FF0000"/>
                </a:solidFill>
              </a:rPr>
              <a:t>Past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Simple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обычно используются такие слова, как </a:t>
            </a:r>
            <a:r>
              <a:rPr lang="ru-RU" dirty="0" err="1"/>
              <a:t>five</a:t>
            </a:r>
            <a:r>
              <a:rPr lang="ru-RU" dirty="0"/>
              <a:t> </a:t>
            </a:r>
            <a:r>
              <a:rPr lang="ru-RU" dirty="0" err="1"/>
              <a:t>days</a:t>
            </a:r>
            <a:r>
              <a:rPr lang="ru-RU" dirty="0"/>
              <a:t> </a:t>
            </a:r>
            <a:r>
              <a:rPr lang="ru-RU" dirty="0" err="1"/>
              <a:t>ago</a:t>
            </a:r>
            <a:r>
              <a:rPr lang="ru-RU" dirty="0"/>
              <a:t> (пять дней назад), </a:t>
            </a:r>
            <a:r>
              <a:rPr lang="ru-RU" dirty="0" err="1"/>
              <a:t>last</a:t>
            </a:r>
            <a:r>
              <a:rPr lang="ru-RU" dirty="0"/>
              <a:t> </a:t>
            </a:r>
            <a:r>
              <a:rPr lang="ru-RU" dirty="0" err="1"/>
              <a:t>year</a:t>
            </a:r>
            <a:r>
              <a:rPr lang="ru-RU" dirty="0"/>
              <a:t> (в прошлом году), </a:t>
            </a:r>
            <a:r>
              <a:rPr lang="ru-RU" dirty="0" err="1"/>
              <a:t>yesterday</a:t>
            </a:r>
            <a:r>
              <a:rPr lang="ru-RU" dirty="0"/>
              <a:t> (вчера), </a:t>
            </a:r>
            <a:r>
              <a:rPr lang="ru-RU" dirty="0" err="1"/>
              <a:t>in</a:t>
            </a:r>
            <a:r>
              <a:rPr lang="ru-RU" dirty="0"/>
              <a:t> 1980 (в 1980 году)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41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Образование </a:t>
            </a:r>
            <a:r>
              <a:rPr lang="en-US" dirty="0">
                <a:solidFill>
                  <a:srgbClr val="FF0000"/>
                </a:solidFill>
              </a:rPr>
              <a:t>Past Simple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1). </a:t>
            </a:r>
            <a:r>
              <a:rPr lang="ru-RU" dirty="0" smtClean="0"/>
              <a:t>Предложения </a:t>
            </a:r>
            <a:r>
              <a:rPr lang="ru-RU" dirty="0"/>
              <a:t>в </a:t>
            </a:r>
            <a:r>
              <a:rPr lang="ru-RU" dirty="0" err="1"/>
              <a:t>Past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 образуются при помощи вспомогательного глагола </a:t>
            </a:r>
            <a:r>
              <a:rPr lang="ru-RU" dirty="0" err="1">
                <a:solidFill>
                  <a:srgbClr val="FF0000"/>
                </a:solidFill>
              </a:rPr>
              <a:t>to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do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(в форме прошедшего времени, </a:t>
            </a:r>
            <a:r>
              <a:rPr lang="ru-RU" dirty="0" err="1"/>
              <a:t>did</a:t>
            </a:r>
            <a:r>
              <a:rPr lang="ru-RU" dirty="0"/>
              <a:t>) и второй формы основного глагола. В случае правильного глагола к нему просто прибавляется окончание </a:t>
            </a:r>
            <a:r>
              <a:rPr lang="ru-RU" dirty="0">
                <a:solidFill>
                  <a:srgbClr val="FF0000"/>
                </a:solidFill>
              </a:rPr>
              <a:t>-</a:t>
            </a:r>
            <a:r>
              <a:rPr lang="ru-RU" dirty="0" err="1">
                <a:solidFill>
                  <a:srgbClr val="FF0000"/>
                </a:solidFill>
              </a:rPr>
              <a:t>ed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  Например:</a:t>
            </a:r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     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examine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– examin</a:t>
            </a:r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</a:rPr>
              <a:t>ed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, enjoy – enjoy</a:t>
            </a:r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</a:rPr>
              <a:t>ed</a:t>
            </a:r>
            <a:endParaRPr lang="ru-RU" sz="36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dirty="0"/>
              <a:t>2). Однако есть также достаточно большая группа неправильных английских глаголов, которые образуют форму прошедшего времени не по общим правилам, для них форму прошедшего времени нужно просто запомнить</a:t>
            </a:r>
            <a:r>
              <a:rPr lang="ru-RU" sz="3600" dirty="0" smtClean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Например: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wrote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a new novel last week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She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</a:rPr>
              <a:t>spoke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 him in a low voice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saw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him yesterday.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10657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3)</a:t>
            </a:r>
            <a:r>
              <a:rPr lang="en-US" dirty="0" smtClean="0"/>
              <a:t>.</a:t>
            </a:r>
            <a:r>
              <a:rPr lang="ru-RU" dirty="0"/>
              <a:t> Обратите внимание, что окончание –</a:t>
            </a:r>
            <a:r>
              <a:rPr lang="ru-RU" dirty="0" err="1"/>
              <a:t>ed</a:t>
            </a:r>
            <a:r>
              <a:rPr lang="ru-RU" dirty="0"/>
              <a:t> у смыслового глагола присутствует только в утвердительной форме времени </a:t>
            </a:r>
            <a:r>
              <a:rPr lang="ru-RU" dirty="0" err="1"/>
              <a:t>Past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!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ru-RU" dirty="0"/>
              <a:t>В отрицательных предложениях перед глаголом нужно поставить </a:t>
            </a:r>
            <a:r>
              <a:rPr lang="ru-RU" dirty="0">
                <a:solidFill>
                  <a:srgbClr val="FF0000"/>
                </a:solidFill>
              </a:rPr>
              <a:t>вспомогательный глагол </a:t>
            </a:r>
            <a:r>
              <a:rPr lang="ru-RU" dirty="0" err="1">
                <a:solidFill>
                  <a:srgbClr val="FF0000"/>
                </a:solidFill>
              </a:rPr>
              <a:t>did</a:t>
            </a:r>
            <a:r>
              <a:rPr lang="ru-RU" dirty="0">
                <a:solidFill>
                  <a:srgbClr val="FF0000"/>
                </a:solidFill>
              </a:rPr>
              <a:t> и отрицательную частицу </a:t>
            </a:r>
            <a:r>
              <a:rPr lang="ru-RU" dirty="0" err="1" smtClean="0">
                <a:solidFill>
                  <a:srgbClr val="FF0000"/>
                </a:solidFill>
              </a:rPr>
              <a:t>not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ru-RU" dirty="0" smtClean="0"/>
              <a:t>Образование вопросительной </a:t>
            </a:r>
            <a:r>
              <a:rPr lang="ru-RU" dirty="0"/>
              <a:t>формы происходит при помощи </a:t>
            </a:r>
            <a:r>
              <a:rPr lang="ru-RU" dirty="0">
                <a:solidFill>
                  <a:srgbClr val="FF0000"/>
                </a:solidFill>
              </a:rPr>
              <a:t>вспомогательного глагола </a:t>
            </a:r>
            <a:r>
              <a:rPr lang="ru-RU" dirty="0" err="1">
                <a:solidFill>
                  <a:srgbClr val="FF0000"/>
                </a:solidFill>
              </a:rPr>
              <a:t>did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ru-RU" dirty="0">
                <a:solidFill>
                  <a:srgbClr val="FF0000"/>
                </a:solidFill>
              </a:rPr>
              <a:t>инфинитива смыслового глагола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/>
              <a:t>    Например: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</a:rPr>
              <a:t>Did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you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work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yesterday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We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did not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</a:rPr>
              <a:t>try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3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Случаи употребления </a:t>
            </a:r>
            <a:r>
              <a:rPr lang="en-US" dirty="0">
                <a:solidFill>
                  <a:srgbClr val="FF0000"/>
                </a:solidFill>
              </a:rPr>
              <a:t>Past Simple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Past</a:t>
            </a:r>
            <a:r>
              <a:rPr lang="ru-RU" dirty="0" smtClean="0"/>
              <a:t> </a:t>
            </a:r>
            <a:r>
              <a:rPr lang="ru-RU" dirty="0" err="1"/>
              <a:t>Simple</a:t>
            </a:r>
            <a:r>
              <a:rPr lang="ru-RU" dirty="0"/>
              <a:t>, как простое прошедшее время, употребляется в тех случаях, когда необходимо показать, что действие: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  Свершилось </a:t>
            </a:r>
            <a:r>
              <a:rPr lang="ru-RU" dirty="0"/>
              <a:t>в определенный момент времени (с указанием этого времени) и на данный момент уже завершено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Например: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We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was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there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u="sng" dirty="0" err="1">
                <a:solidFill>
                  <a:schemeClr val="accent2">
                    <a:lumMod val="75000"/>
                  </a:schemeClr>
                </a:solidFill>
              </a:rPr>
              <a:t>last</a:t>
            </a:r>
            <a:r>
              <a:rPr lang="ru-RU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u="sng" dirty="0" err="1">
                <a:solidFill>
                  <a:schemeClr val="accent2">
                    <a:lumMod val="75000"/>
                  </a:schemeClr>
                </a:solidFill>
              </a:rPr>
              <a:t>year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dirty="0"/>
              <a:t> (Мы были здесь в прошлом году.)</a:t>
            </a:r>
          </a:p>
        </p:txBody>
      </p:sp>
    </p:spTree>
    <p:extLst>
      <p:ext uri="{BB962C8B-B14F-4D97-AF65-F5344CB8AC3E}">
        <p14:creationId xmlns:p14="http://schemas.microsoft.com/office/powerpoint/2010/main" val="28854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"/>
            </a:pPr>
            <a:r>
              <a:rPr lang="ru-RU" dirty="0" smtClean="0"/>
              <a:t>Указание </a:t>
            </a:r>
            <a:r>
              <a:rPr lang="ru-RU" dirty="0"/>
              <a:t>на простое действие в </a:t>
            </a:r>
            <a:r>
              <a:rPr lang="ru-RU" dirty="0" smtClean="0"/>
              <a:t>прошлом</a:t>
            </a:r>
          </a:p>
          <a:p>
            <a:pPr marL="0" indent="0">
              <a:buNone/>
            </a:pPr>
            <a:r>
              <a:rPr lang="ru-RU" dirty="0" smtClean="0"/>
              <a:t>Например: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worked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dirty="0"/>
              <a:t>(Она работала.)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 saw Jeremy in the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bank.</a:t>
            </a:r>
            <a:r>
              <a:rPr lang="ru-RU" dirty="0"/>
              <a:t>(Я видел Джереми в банке.)</a:t>
            </a:r>
          </a:p>
        </p:txBody>
      </p:sp>
    </p:spTree>
    <p:extLst>
      <p:ext uri="{BB962C8B-B14F-4D97-AF65-F5344CB8AC3E}">
        <p14:creationId xmlns:p14="http://schemas.microsoft.com/office/powerpoint/2010/main" val="28594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3.        Повторялось </a:t>
            </a:r>
            <a:r>
              <a:rPr lang="ru-RU" dirty="0"/>
              <a:t>регулярно в прошлом, но </a:t>
            </a:r>
            <a:r>
              <a:rPr lang="ru-RU" dirty="0" smtClean="0"/>
              <a:t>               	сейчас </a:t>
            </a:r>
            <a:r>
              <a:rPr lang="ru-RU" dirty="0"/>
              <a:t>уже не </a:t>
            </a:r>
            <a:r>
              <a:rPr lang="ru-RU" dirty="0" smtClean="0"/>
              <a:t>предпринимается.</a:t>
            </a:r>
          </a:p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When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I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worked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here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I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waked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up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at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six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o`clock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dirty="0"/>
              <a:t>(Когда я работал здесь, я вставал в шесть часов.)</a:t>
            </a:r>
          </a:p>
        </p:txBody>
      </p:sp>
    </p:spTree>
    <p:extLst>
      <p:ext uri="{BB962C8B-B14F-4D97-AF65-F5344CB8AC3E}">
        <p14:creationId xmlns:p14="http://schemas.microsoft.com/office/powerpoint/2010/main" val="209260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4"/>
            </a:pPr>
            <a:r>
              <a:rPr lang="ru-RU" dirty="0" smtClean="0"/>
              <a:t>Перечисление </a:t>
            </a:r>
            <a:r>
              <a:rPr lang="ru-RU" dirty="0"/>
              <a:t>последовательности действий в </a:t>
            </a:r>
            <a:r>
              <a:rPr lang="ru-RU" dirty="0" smtClean="0"/>
              <a:t>прошлом.</a:t>
            </a:r>
          </a:p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He came in, sat on the sofa and started waiting.</a:t>
            </a:r>
            <a:r>
              <a:rPr lang="en-US" dirty="0"/>
              <a:t> </a:t>
            </a:r>
            <a:r>
              <a:rPr lang="ru-RU" dirty="0" smtClean="0"/>
              <a:t>(</a:t>
            </a:r>
            <a:r>
              <a:rPr lang="en-US" dirty="0" smtClean="0"/>
              <a:t> </a:t>
            </a:r>
            <a:r>
              <a:rPr lang="ru-RU" dirty="0"/>
              <a:t>Он вошел, сел на диван и стал ждать</a:t>
            </a:r>
            <a:r>
              <a:rPr lang="ru-RU" dirty="0" smtClean="0"/>
              <a:t>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7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То есть, маркерами того, что нужно употребить именно простое прошедшее время </a:t>
            </a:r>
            <a:r>
              <a:rPr lang="ru-RU" dirty="0" smtClean="0"/>
              <a:t>являются: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Указания </a:t>
            </a:r>
            <a:r>
              <a:rPr lang="ru-RU" dirty="0"/>
              <a:t>на некий точный момент времени (</a:t>
            </a:r>
            <a:r>
              <a:rPr lang="ru-RU" dirty="0" err="1"/>
              <a:t>yesterday</a:t>
            </a:r>
            <a:r>
              <a:rPr lang="ru-RU" dirty="0"/>
              <a:t>, </a:t>
            </a:r>
            <a:r>
              <a:rPr lang="ru-RU" dirty="0" err="1"/>
              <a:t>last</a:t>
            </a:r>
            <a:r>
              <a:rPr lang="ru-RU" dirty="0"/>
              <a:t> </a:t>
            </a:r>
            <a:r>
              <a:rPr lang="ru-RU" dirty="0" err="1"/>
              <a:t>month</a:t>
            </a:r>
            <a:r>
              <a:rPr lang="ru-RU" dirty="0"/>
              <a:t>, </a:t>
            </a:r>
            <a:r>
              <a:rPr lang="ru-RU" dirty="0" err="1"/>
              <a:t>at</a:t>
            </a:r>
            <a:r>
              <a:rPr lang="ru-RU" dirty="0"/>
              <a:t> 5 </a:t>
            </a:r>
            <a:r>
              <a:rPr lang="ru-RU" dirty="0" err="1"/>
              <a:t>o`clock</a:t>
            </a:r>
            <a:r>
              <a:rPr lang="ru-RU" dirty="0"/>
              <a:t>, </a:t>
            </a:r>
            <a:r>
              <a:rPr lang="ru-RU" dirty="0" err="1"/>
              <a:t>etc</a:t>
            </a:r>
            <a:r>
              <a:rPr lang="ru-RU" dirty="0"/>
              <a:t>.).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Завершенность </a:t>
            </a:r>
            <a:r>
              <a:rPr lang="ru-RU" dirty="0"/>
              <a:t>действия и/или указание на сухой факт того, что оно было.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Перечисление </a:t>
            </a:r>
            <a:r>
              <a:rPr lang="ru-RU" dirty="0"/>
              <a:t>законченных действий.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Действие </a:t>
            </a:r>
            <a:r>
              <a:rPr lang="ru-RU" dirty="0"/>
              <a:t>сейчас уже не повторяется.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8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Упражнение </a:t>
            </a:r>
            <a:r>
              <a:rPr lang="en-US" dirty="0" smtClean="0"/>
              <a:t>1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 err="1" smtClean="0"/>
              <a:t>Раскройте</a:t>
            </a:r>
            <a:r>
              <a:rPr lang="en-US" dirty="0" smtClean="0"/>
              <a:t> </a:t>
            </a:r>
            <a:r>
              <a:rPr lang="en-US" dirty="0" err="1"/>
              <a:t>скобки</a:t>
            </a:r>
            <a:r>
              <a:rPr lang="en-US" dirty="0"/>
              <a:t>, </a:t>
            </a:r>
            <a:r>
              <a:rPr lang="en-US" dirty="0" err="1"/>
              <a:t>употребляя</a:t>
            </a:r>
            <a:r>
              <a:rPr lang="en-US" dirty="0"/>
              <a:t> </a:t>
            </a:r>
            <a:r>
              <a:rPr lang="en-US" dirty="0" err="1"/>
              <a:t>глаголы</a:t>
            </a:r>
            <a:r>
              <a:rPr lang="en-US" dirty="0"/>
              <a:t> в Past Simple. </a:t>
            </a:r>
          </a:p>
          <a:p>
            <a:pPr marL="0" indent="0">
              <a:buNone/>
            </a:pPr>
            <a:r>
              <a:rPr lang="en-US" dirty="0" smtClean="0"/>
              <a:t>	1</a:t>
            </a:r>
            <a:r>
              <a:rPr lang="en-US" dirty="0"/>
              <a:t>. Alice (to have) a sister. </a:t>
            </a:r>
          </a:p>
          <a:p>
            <a:pPr marL="0" indent="0">
              <a:buNone/>
            </a:pPr>
            <a:r>
              <a:rPr lang="en-US" dirty="0"/>
              <a:t>	2. Her sister’s name (to be) Ann. </a:t>
            </a:r>
          </a:p>
          <a:p>
            <a:pPr marL="0" indent="0">
              <a:buNone/>
            </a:pPr>
            <a:r>
              <a:rPr lang="en-US" dirty="0"/>
              <a:t>	3. Ann (to be) a student. </a:t>
            </a:r>
          </a:p>
          <a:p>
            <a:pPr marL="0" indent="0">
              <a:buNone/>
            </a:pPr>
            <a:r>
              <a:rPr lang="en-US" dirty="0"/>
              <a:t>	4. She (to get) up at seven o'clock. </a:t>
            </a:r>
          </a:p>
          <a:p>
            <a:pPr marL="0" indent="0">
              <a:buNone/>
            </a:pPr>
            <a:r>
              <a:rPr lang="en-US" dirty="0"/>
              <a:t>	5. She (to go) to the institute in the morning. </a:t>
            </a:r>
          </a:p>
          <a:p>
            <a:pPr marL="0" indent="0">
              <a:buNone/>
            </a:pPr>
            <a:r>
              <a:rPr lang="en-US" dirty="0"/>
              <a:t>	6. Jane (to be) fond of sports. </a:t>
            </a:r>
          </a:p>
          <a:p>
            <a:pPr marL="0" indent="0">
              <a:buNone/>
            </a:pPr>
            <a:r>
              <a:rPr lang="en-US" dirty="0"/>
              <a:t>	7. She (to do) her morning exercises every day.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77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40960" cy="10849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Правильные ответы к упражнению 1 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	</a:t>
            </a:r>
            <a:r>
              <a:rPr lang="en-US" dirty="0" smtClean="0"/>
              <a:t>1 – had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2 – was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3 – was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4 – got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5 – went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6 – was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7 </a:t>
            </a:r>
            <a:r>
              <a:rPr lang="en-US" dirty="0"/>
              <a:t>– </a:t>
            </a:r>
            <a:r>
              <a:rPr lang="en-US" dirty="0" smtClean="0"/>
              <a:t>did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61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    Поставьте </a:t>
            </a:r>
            <a:r>
              <a:rPr lang="ru-RU" dirty="0"/>
              <a:t>глаголы в следующих предложениях в утвердительную, вопросительную и отрицательную формы </a:t>
            </a:r>
            <a:r>
              <a:rPr lang="en-US" dirty="0"/>
              <a:t>Past Simple. 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1</a:t>
            </a:r>
            <a:r>
              <a:rPr lang="en-US" dirty="0"/>
              <a:t>. I (to do) morning exercises. </a:t>
            </a:r>
          </a:p>
          <a:p>
            <a:pPr marL="0" indent="0">
              <a:buNone/>
            </a:pPr>
            <a:r>
              <a:rPr lang="en-US" dirty="0"/>
              <a:t>	2. He (to work) at a factory. </a:t>
            </a:r>
          </a:p>
          <a:p>
            <a:pPr marL="0" indent="0">
              <a:buNone/>
            </a:pPr>
            <a:r>
              <a:rPr lang="en-US" dirty="0"/>
              <a:t>	3. She (to sleep) after dinner. </a:t>
            </a:r>
          </a:p>
          <a:p>
            <a:pPr marL="0" indent="0">
              <a:buNone/>
            </a:pPr>
            <a:r>
              <a:rPr lang="en-US" dirty="0"/>
              <a:t>	4. We (to work) part-time. </a:t>
            </a:r>
          </a:p>
          <a:p>
            <a:pPr marL="0" indent="0">
              <a:buNone/>
            </a:pPr>
            <a:r>
              <a:rPr lang="en-US" dirty="0"/>
              <a:t>	5. They (to drink) tea every day.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2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Правильные ответы к упражнению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	</a:t>
            </a:r>
            <a:r>
              <a:rPr lang="en-US" dirty="0" smtClean="0"/>
              <a:t>1 – did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2 – worked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	</a:t>
            </a:r>
            <a:r>
              <a:rPr lang="en-US" dirty="0" smtClean="0"/>
              <a:t>3 – slept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4 – worked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5 – drank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22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 3.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Переведите на английский язык: </a:t>
            </a:r>
          </a:p>
          <a:p>
            <a:pPr marL="0" indent="0">
              <a:buNone/>
            </a:pPr>
            <a:r>
              <a:rPr lang="ru-RU" dirty="0" smtClean="0"/>
              <a:t>	1</a:t>
            </a:r>
            <a:r>
              <a:rPr lang="ru-RU" dirty="0"/>
              <a:t>. Она была занята.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2. Я не был занят. </a:t>
            </a:r>
          </a:p>
          <a:p>
            <a:pPr marL="0" indent="0">
              <a:buNone/>
            </a:pPr>
            <a:r>
              <a:rPr lang="ru-RU" dirty="0" smtClean="0"/>
              <a:t>	3</a:t>
            </a:r>
            <a:r>
              <a:rPr lang="ru-RU" dirty="0"/>
              <a:t>. Вы были заняты? </a:t>
            </a:r>
          </a:p>
          <a:p>
            <a:pPr marL="0" indent="0">
              <a:buNone/>
            </a:pPr>
            <a:r>
              <a:rPr lang="ru-RU" dirty="0" smtClean="0"/>
              <a:t>	4</a:t>
            </a:r>
            <a:r>
              <a:rPr lang="ru-RU" dirty="0"/>
              <a:t>. Они были дома?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5. Его не было дома.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6</a:t>
            </a:r>
            <a:r>
              <a:rPr lang="ru-RU" dirty="0" smtClean="0"/>
              <a:t>. </a:t>
            </a:r>
            <a:r>
              <a:rPr lang="ru-RU" dirty="0"/>
              <a:t>Он читал английские книги? </a:t>
            </a:r>
          </a:p>
          <a:p>
            <a:pPr marL="0" indent="0">
              <a:buNone/>
            </a:pPr>
            <a:r>
              <a:rPr lang="ru-RU" dirty="0"/>
              <a:t>	7</a:t>
            </a:r>
            <a:r>
              <a:rPr lang="ru-RU" dirty="0" smtClean="0"/>
              <a:t>. </a:t>
            </a:r>
            <a:r>
              <a:rPr lang="ru-RU" dirty="0"/>
              <a:t>Они никогда не читали. </a:t>
            </a:r>
          </a:p>
        </p:txBody>
      </p:sp>
    </p:spTree>
    <p:extLst>
      <p:ext uri="{BB962C8B-B14F-4D97-AF65-F5344CB8AC3E}">
        <p14:creationId xmlns:p14="http://schemas.microsoft.com/office/powerpoint/2010/main" val="281354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Правильные ответы к упражнению 3.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1 </a:t>
            </a:r>
            <a:r>
              <a:rPr lang="en-US" dirty="0"/>
              <a:t>– She was </a:t>
            </a:r>
            <a:r>
              <a:rPr lang="en-US" dirty="0" smtClean="0"/>
              <a:t>busy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2 </a:t>
            </a:r>
            <a:r>
              <a:rPr lang="en-US" dirty="0"/>
              <a:t>– I was not </a:t>
            </a:r>
            <a:r>
              <a:rPr lang="en-US" dirty="0" smtClean="0"/>
              <a:t>busy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 </a:t>
            </a:r>
            <a:r>
              <a:rPr lang="en-US" dirty="0"/>
              <a:t>3 – Were you busy</a:t>
            </a:r>
            <a:r>
              <a:rPr lang="en-US" dirty="0" smtClean="0"/>
              <a:t>?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en-US" dirty="0" smtClean="0"/>
              <a:t>4 </a:t>
            </a:r>
            <a:r>
              <a:rPr lang="en-US" dirty="0"/>
              <a:t>– Were they at home</a:t>
            </a:r>
            <a:r>
              <a:rPr lang="en-US" dirty="0" smtClean="0"/>
              <a:t>?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dirty="0" smtClean="0"/>
              <a:t>5 </a:t>
            </a:r>
            <a:r>
              <a:rPr lang="en-US" dirty="0"/>
              <a:t>– He was not at </a:t>
            </a:r>
            <a:r>
              <a:rPr lang="en-US" dirty="0" smtClean="0"/>
              <a:t>home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/>
              <a:t>6</a:t>
            </a:r>
            <a:r>
              <a:rPr lang="en-US" dirty="0" smtClean="0"/>
              <a:t> </a:t>
            </a:r>
            <a:r>
              <a:rPr lang="en-US" dirty="0"/>
              <a:t>– Did he read English books</a:t>
            </a:r>
            <a:r>
              <a:rPr lang="en-US" dirty="0" smtClean="0"/>
              <a:t>?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smtClean="0"/>
              <a:t>	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– They never </a:t>
            </a:r>
            <a:r>
              <a:rPr lang="en-US" dirty="0" smtClean="0"/>
              <a:t>read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0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Упражнение 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400600"/>
          </a:xfrm>
        </p:spPr>
        <p:txBody>
          <a:bodyPr numCol="3"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1. First I (to meet) Jane in the foyer, then we (to go) into the hall to find our seats.</a:t>
            </a:r>
          </a:p>
          <a:p>
            <a:pPr marL="0" indent="0" algn="ctr">
              <a:buNone/>
            </a:pPr>
            <a:r>
              <a:rPr lang="en-US" sz="4900" dirty="0" smtClean="0"/>
              <a:t>a</a:t>
            </a:r>
            <a:r>
              <a:rPr lang="en-US" sz="4900" dirty="0"/>
              <a:t>. met/ were </a:t>
            </a:r>
            <a:r>
              <a:rPr lang="en-US" sz="4900" dirty="0" smtClean="0"/>
              <a:t>going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met/went</a:t>
            </a:r>
          </a:p>
          <a:p>
            <a:pPr marL="0" indent="0" algn="ctr">
              <a:buNone/>
            </a:pPr>
            <a:r>
              <a:rPr lang="en-US" sz="4900" dirty="0" smtClean="0"/>
              <a:t>c</a:t>
            </a:r>
            <a:r>
              <a:rPr lang="en-US" sz="4900" dirty="0"/>
              <a:t>. meet/had gone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2. Mozart (be) born in Austria in 1756.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</a:t>
            </a:r>
            <a:r>
              <a:rPr lang="en-US" sz="4900" dirty="0" smtClean="0"/>
              <a:t>was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</a:t>
            </a:r>
            <a:r>
              <a:rPr lang="en-US" sz="4900" dirty="0" smtClean="0"/>
              <a:t>were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did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3. I (leave) the road and (walk) in the forest.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</a:t>
            </a:r>
            <a:r>
              <a:rPr lang="en-US" sz="4900" dirty="0" smtClean="0"/>
              <a:t>left/walked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leave/ </a:t>
            </a:r>
            <a:r>
              <a:rPr lang="en-US" sz="4900" dirty="0" smtClean="0"/>
              <a:t>walk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was leaving/ was walking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4. I couldn’t see, It (get) dark and I (feel) more worried.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got/was </a:t>
            </a:r>
            <a:r>
              <a:rPr lang="en-US" sz="4900" dirty="0" smtClean="0"/>
              <a:t>feeling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was getting/ </a:t>
            </a:r>
            <a:r>
              <a:rPr lang="en-US" sz="4900" dirty="0" smtClean="0"/>
              <a:t>felt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had got/felt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5.I (live) in this small old house many years ago.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</a:t>
            </a:r>
            <a:r>
              <a:rPr lang="en-US" sz="4900" dirty="0" smtClean="0"/>
              <a:t>Lived        b</a:t>
            </a:r>
            <a:r>
              <a:rPr lang="en-US" sz="4900" dirty="0"/>
              <a:t>. had </a:t>
            </a:r>
            <a:r>
              <a:rPr lang="en-US" sz="4900" dirty="0" smtClean="0"/>
              <a:t>lived       </a:t>
            </a:r>
            <a:r>
              <a:rPr lang="en-US" sz="4900" dirty="0" err="1" smtClean="0"/>
              <a:t>c.has</a:t>
            </a:r>
            <a:r>
              <a:rPr lang="en-US" sz="4900" dirty="0" smtClean="0"/>
              <a:t> </a:t>
            </a:r>
            <a:r>
              <a:rPr lang="en-US" sz="4900" dirty="0"/>
              <a:t>lived</a:t>
            </a:r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r>
              <a:rPr lang="en-US" sz="4900" dirty="0" smtClean="0">
                <a:solidFill>
                  <a:srgbClr val="FF0000"/>
                </a:solidFill>
              </a:rPr>
              <a:t>6</a:t>
            </a:r>
            <a:r>
              <a:rPr lang="en-US" sz="4900" dirty="0">
                <a:solidFill>
                  <a:srgbClr val="FF0000"/>
                </a:solidFill>
              </a:rPr>
              <a:t>. He (do) quite a lot in his short life.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</a:t>
            </a:r>
            <a:r>
              <a:rPr lang="en-US" sz="4900" dirty="0" smtClean="0"/>
              <a:t>does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</a:t>
            </a:r>
            <a:r>
              <a:rPr lang="en-US" sz="4900" dirty="0" smtClean="0"/>
              <a:t>did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was </a:t>
            </a:r>
            <a:r>
              <a:rPr lang="en-US" sz="4900" dirty="0" smtClean="0"/>
              <a:t>doing</a:t>
            </a:r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endParaRPr lang="en-US" sz="49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49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900" dirty="0" smtClean="0">
                <a:solidFill>
                  <a:srgbClr val="FF0000"/>
                </a:solidFill>
              </a:rPr>
              <a:t>7</a:t>
            </a:r>
            <a:r>
              <a:rPr lang="en-US" sz="4900" dirty="0">
                <a:solidFill>
                  <a:srgbClr val="FF0000"/>
                </a:solidFill>
              </a:rPr>
              <a:t>. The cheese I (buy) last week is </a:t>
            </a:r>
            <a:r>
              <a:rPr lang="en-US" sz="4900" dirty="0" err="1">
                <a:solidFill>
                  <a:srgbClr val="FF0000"/>
                </a:solidFill>
              </a:rPr>
              <a:t>mouldy</a:t>
            </a:r>
            <a:r>
              <a:rPr lang="en-US" sz="4900" dirty="0">
                <a:solidFill>
                  <a:srgbClr val="FF0000"/>
                </a:solidFill>
              </a:rPr>
              <a:t>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</a:t>
            </a:r>
            <a:r>
              <a:rPr lang="en-US" sz="4900" dirty="0" smtClean="0"/>
              <a:t>bought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have </a:t>
            </a:r>
            <a:r>
              <a:rPr lang="en-US" sz="4900" dirty="0" smtClean="0"/>
              <a:t>bought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was buying</a:t>
            </a:r>
          </a:p>
          <a:p>
            <a:pPr marL="0" indent="0" algn="ctr">
              <a:buNone/>
            </a:pPr>
            <a:r>
              <a:rPr lang="en-US" sz="4900" dirty="0" smtClean="0"/>
              <a:t>    </a:t>
            </a:r>
          </a:p>
          <a:p>
            <a:pPr marL="0" indent="0" algn="ctr">
              <a:buNone/>
            </a:pPr>
            <a:endParaRPr lang="en-US" sz="4900" dirty="0" smtClean="0"/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8. My old job (be) awful but life (not/be) </a:t>
            </a:r>
            <a:r>
              <a:rPr lang="en-US" sz="4900" dirty="0" smtClean="0">
                <a:solidFill>
                  <a:srgbClr val="FF0000"/>
                </a:solidFill>
              </a:rPr>
              <a:t>a bed </a:t>
            </a:r>
            <a:r>
              <a:rPr lang="en-US" sz="4900" dirty="0">
                <a:solidFill>
                  <a:srgbClr val="FF0000"/>
                </a:solidFill>
              </a:rPr>
              <a:t>of roses since I (start) my new one either.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was/ wasn’t/ </a:t>
            </a:r>
            <a:r>
              <a:rPr lang="en-US" sz="4900" dirty="0" smtClean="0"/>
              <a:t>started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was/hasn’t been/ </a:t>
            </a:r>
            <a:r>
              <a:rPr lang="en-US" sz="4900" dirty="0" smtClean="0"/>
              <a:t>started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is/ isn’t/ start</a:t>
            </a:r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endParaRPr lang="en-US" sz="4900" dirty="0" smtClean="0"/>
          </a:p>
          <a:p>
            <a:pPr marL="0" indent="0" algn="ctr">
              <a:buNone/>
            </a:pPr>
            <a:endParaRPr lang="en-US" sz="4900" dirty="0" smtClean="0"/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8. My old job (be) awful but life (not/be) a bed of roses since I (start) my new one either.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was/ wasn’t/ started</a:t>
            </a:r>
          </a:p>
          <a:p>
            <a:pPr marL="0" indent="0" algn="ctr">
              <a:buNone/>
            </a:pPr>
            <a:r>
              <a:rPr lang="en-US" sz="4900" dirty="0"/>
              <a:t>b. was/hasn’t been/ started</a:t>
            </a:r>
          </a:p>
          <a:p>
            <a:pPr marL="0" indent="0" algn="ctr">
              <a:buNone/>
            </a:pPr>
            <a:r>
              <a:rPr lang="en-US" sz="4900" dirty="0"/>
              <a:t>c. is/ isn’t/ </a:t>
            </a:r>
            <a:r>
              <a:rPr lang="en-US" sz="4900" dirty="0" smtClean="0"/>
              <a:t>start</a:t>
            </a:r>
            <a:endParaRPr lang="en-US" sz="4900" dirty="0"/>
          </a:p>
          <a:p>
            <a:pPr marL="0" indent="0" algn="ctr">
              <a:buNone/>
            </a:pPr>
            <a:endParaRPr lang="en-US" sz="4900" dirty="0" smtClean="0"/>
          </a:p>
          <a:p>
            <a:pPr marL="0" indent="0" algn="ctr">
              <a:buNone/>
            </a:pPr>
            <a:r>
              <a:rPr lang="en-US" sz="4900" dirty="0">
                <a:solidFill>
                  <a:srgbClr val="FF0000"/>
                </a:solidFill>
              </a:rPr>
              <a:t> 9. I (lend) him some money only after he (promise) to give it back.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had lent/ promised</a:t>
            </a:r>
          </a:p>
          <a:p>
            <a:pPr marL="0" indent="0" algn="ctr">
              <a:buNone/>
            </a:pPr>
            <a:r>
              <a:rPr lang="en-US" sz="4900" dirty="0"/>
              <a:t>b. lent/ </a:t>
            </a:r>
            <a:r>
              <a:rPr lang="en-US" sz="4900" dirty="0" smtClean="0"/>
              <a:t>promised</a:t>
            </a:r>
          </a:p>
          <a:p>
            <a:pPr marL="0" indent="0" algn="ctr">
              <a:buNone/>
            </a:pPr>
            <a:r>
              <a:rPr lang="en-US" sz="4900" dirty="0" smtClean="0"/>
              <a:t>c. lent/ had promised</a:t>
            </a:r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endParaRPr lang="en-US" sz="4900" dirty="0" smtClean="0"/>
          </a:p>
          <a:p>
            <a:pPr marL="0" indent="0" algn="ctr">
              <a:buNone/>
            </a:pPr>
            <a:endParaRPr lang="en-US" sz="4900" dirty="0"/>
          </a:p>
          <a:p>
            <a:pPr marL="0" indent="0" algn="ctr">
              <a:buNone/>
            </a:pPr>
            <a:endParaRPr lang="en-US" sz="4900" dirty="0" smtClean="0"/>
          </a:p>
          <a:p>
            <a:pPr marL="0" indent="0" algn="ctr">
              <a:buNone/>
            </a:pPr>
            <a:r>
              <a:rPr lang="en-US" sz="4900" dirty="0" smtClean="0"/>
              <a:t>                                                                                                                                              </a:t>
            </a:r>
          </a:p>
          <a:p>
            <a:pPr marL="0" indent="0" algn="ctr">
              <a:buNone/>
            </a:pPr>
            <a:r>
              <a:rPr lang="en-US" sz="4900" dirty="0" smtClean="0">
                <a:solidFill>
                  <a:srgbClr val="FF0000"/>
                </a:solidFill>
              </a:rPr>
              <a:t>  10. I phoned Ann this morning, but there (be) no answer.</a:t>
            </a:r>
          </a:p>
          <a:p>
            <a:pPr algn="ctr"/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a. had </a:t>
            </a:r>
            <a:r>
              <a:rPr lang="en-US" sz="4900" dirty="0" smtClean="0"/>
              <a:t>been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b. </a:t>
            </a:r>
            <a:r>
              <a:rPr lang="en-US" sz="4900" dirty="0" smtClean="0"/>
              <a:t>was</a:t>
            </a:r>
            <a:endParaRPr lang="en-US" sz="4900" dirty="0"/>
          </a:p>
          <a:p>
            <a:pPr marL="0" indent="0" algn="ctr">
              <a:buNone/>
            </a:pPr>
            <a:r>
              <a:rPr lang="en-US" sz="4900" dirty="0"/>
              <a:t>c. </a:t>
            </a:r>
            <a:r>
              <a:rPr lang="en-US" sz="4900" dirty="0" smtClean="0"/>
              <a:t>were</a:t>
            </a: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26314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Правильные ответы к упражнению 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r>
              <a:rPr lang="ru-RU" dirty="0" smtClean="0"/>
              <a:t>     </a:t>
            </a:r>
            <a:r>
              <a:rPr lang="pt-BR" dirty="0" smtClean="0"/>
              <a:t>1</a:t>
            </a:r>
            <a:r>
              <a:rPr lang="pt-BR" dirty="0"/>
              <a:t>. b</a:t>
            </a:r>
          </a:p>
          <a:p>
            <a:endParaRPr lang="pt-BR" dirty="0"/>
          </a:p>
          <a:p>
            <a:r>
              <a:rPr lang="ru-RU" dirty="0" smtClean="0"/>
              <a:t>     </a:t>
            </a:r>
            <a:r>
              <a:rPr lang="pt-BR" dirty="0" smtClean="0"/>
              <a:t>2</a:t>
            </a:r>
            <a:r>
              <a:rPr lang="pt-BR" dirty="0"/>
              <a:t>. a</a:t>
            </a:r>
          </a:p>
          <a:p>
            <a:endParaRPr lang="pt-BR" dirty="0"/>
          </a:p>
          <a:p>
            <a:r>
              <a:rPr lang="ru-RU" dirty="0" smtClean="0"/>
              <a:t>     </a:t>
            </a:r>
            <a:r>
              <a:rPr lang="pt-BR" dirty="0" smtClean="0"/>
              <a:t>3</a:t>
            </a:r>
            <a:r>
              <a:rPr lang="pt-BR" dirty="0"/>
              <a:t>. a</a:t>
            </a:r>
          </a:p>
          <a:p>
            <a:endParaRPr lang="pt-BR" dirty="0"/>
          </a:p>
          <a:p>
            <a:r>
              <a:rPr lang="ru-RU" dirty="0" smtClean="0"/>
              <a:t>     </a:t>
            </a:r>
            <a:r>
              <a:rPr lang="pt-BR" dirty="0" smtClean="0"/>
              <a:t>4</a:t>
            </a:r>
            <a:r>
              <a:rPr lang="pt-BR" dirty="0"/>
              <a:t>. b</a:t>
            </a:r>
          </a:p>
          <a:p>
            <a:endParaRPr lang="pt-BR" dirty="0"/>
          </a:p>
          <a:p>
            <a:r>
              <a:rPr lang="ru-RU" dirty="0" smtClean="0"/>
              <a:t>     </a:t>
            </a:r>
            <a:r>
              <a:rPr lang="pt-BR" dirty="0" smtClean="0"/>
              <a:t>5</a:t>
            </a:r>
            <a:r>
              <a:rPr lang="pt-BR" dirty="0"/>
              <a:t>. a</a:t>
            </a:r>
          </a:p>
          <a:p>
            <a:endParaRPr lang="pt-BR" dirty="0"/>
          </a:p>
          <a:p>
            <a:r>
              <a:rPr lang="pt-BR" dirty="0"/>
              <a:t>6. b</a:t>
            </a:r>
          </a:p>
          <a:p>
            <a:endParaRPr lang="pt-BR" dirty="0"/>
          </a:p>
          <a:p>
            <a:r>
              <a:rPr lang="pt-BR" dirty="0"/>
              <a:t>7. a</a:t>
            </a:r>
          </a:p>
          <a:p>
            <a:endParaRPr lang="pt-BR" dirty="0"/>
          </a:p>
          <a:p>
            <a:r>
              <a:rPr lang="pt-BR" dirty="0"/>
              <a:t>8. b</a:t>
            </a:r>
          </a:p>
          <a:p>
            <a:endParaRPr lang="pt-BR" dirty="0"/>
          </a:p>
          <a:p>
            <a:r>
              <a:rPr lang="pt-BR" dirty="0"/>
              <a:t>9. c</a:t>
            </a:r>
          </a:p>
          <a:p>
            <a:endParaRPr lang="pt-BR" dirty="0"/>
          </a:p>
          <a:p>
            <a:r>
              <a:rPr lang="pt-BR" dirty="0"/>
              <a:t>10. b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88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905</Words>
  <Application>Microsoft Office PowerPoint</Application>
  <PresentationFormat>Экран (4:3)</PresentationFormat>
  <Paragraphs>183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Past Simple - простое прошедшее время</vt:lpstr>
      <vt:lpstr>Презентация PowerPoint</vt:lpstr>
      <vt:lpstr>Образование Past Simple</vt:lpstr>
      <vt:lpstr>Презентация PowerPoint</vt:lpstr>
      <vt:lpstr>Презентация PowerPoint</vt:lpstr>
      <vt:lpstr>Случаи употребления Past Simple: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1. </vt:lpstr>
      <vt:lpstr>Правильные ответы к упражнению 1 . </vt:lpstr>
      <vt:lpstr>Упражнение 2.</vt:lpstr>
      <vt:lpstr>Правильные ответы к упражнению 2.</vt:lpstr>
      <vt:lpstr>Упражнение 3.</vt:lpstr>
      <vt:lpstr>Правильные ответы к упражнению 3.</vt:lpstr>
      <vt:lpstr>Упражнение 4.</vt:lpstr>
      <vt:lpstr>Правильные ответы к упражнению 4.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Simple - простое прошедшее время</dc:title>
  <dc:creator>Сергей</dc:creator>
  <cp:lastModifiedBy>Сергей</cp:lastModifiedBy>
  <cp:revision>8</cp:revision>
  <dcterms:created xsi:type="dcterms:W3CDTF">2015-11-16T17:43:14Z</dcterms:created>
  <dcterms:modified xsi:type="dcterms:W3CDTF">2015-12-04T16:52:05Z</dcterms:modified>
</cp:coreProperties>
</file>