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73" r:id="rId10"/>
    <p:sldId id="265" r:id="rId11"/>
    <p:sldId id="287" r:id="rId12"/>
    <p:sldId id="285" r:id="rId13"/>
    <p:sldId id="284" r:id="rId14"/>
    <p:sldId id="286" r:id="rId15"/>
    <p:sldId id="266" r:id="rId16"/>
    <p:sldId id="267" r:id="rId17"/>
    <p:sldId id="269" r:id="rId18"/>
    <p:sldId id="270" r:id="rId19"/>
    <p:sldId id="274" r:id="rId20"/>
    <p:sldId id="277" r:id="rId21"/>
    <p:sldId id="282" r:id="rId22"/>
    <p:sldId id="283" r:id="rId23"/>
    <p:sldId id="276" r:id="rId24"/>
    <p:sldId id="280" r:id="rId25"/>
    <p:sldId id="281" r:id="rId26"/>
    <p:sldId id="278" r:id="rId27"/>
    <p:sldId id="275" r:id="rId28"/>
    <p:sldId id="279" r:id="rId29"/>
    <p:sldId id="272" r:id="rId30"/>
    <p:sldId id="271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8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CB0F2C-B155-4887-BDDF-166330008617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A8F938B-DEEB-457B-8DAA-8DE4AC315270}" type="pres">
      <dgm:prSet presAssocID="{8ACB0F2C-B155-4887-BDDF-16633000861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710E3512-F728-4758-B65B-AFFF489CA226}" type="presOf" srcId="{8ACB0F2C-B155-4887-BDDF-166330008617}" destId="{BA8F938B-DEEB-457B-8DAA-8DE4AC315270}" srcOrd="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F2CA1C-8DE6-4CEA-8F42-81E21D5B4E5A}" type="datetimeFigureOut">
              <a:rPr lang="ru-RU" smtClean="0"/>
              <a:pPr/>
              <a:t>12.05.2015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092E9D-E244-4D9D-940B-2DF230637C4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092E9D-E244-4D9D-940B-2DF230637C4A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B25C5-0549-429E-A960-F2E5EF1B88D2}" type="datetimeFigureOut">
              <a:rPr lang="ru-RU" smtClean="0"/>
              <a:pPr/>
              <a:t>12.05.2015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F58B-E444-405F-9477-73B488326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B25C5-0549-429E-A960-F2E5EF1B88D2}" type="datetimeFigureOut">
              <a:rPr lang="ru-RU" smtClean="0"/>
              <a:pPr/>
              <a:t>12.05.2015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F58B-E444-405F-9477-73B488326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B25C5-0549-429E-A960-F2E5EF1B88D2}" type="datetimeFigureOut">
              <a:rPr lang="ru-RU" smtClean="0"/>
              <a:pPr/>
              <a:t>12.05.2015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F58B-E444-405F-9477-73B488326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B25C5-0549-429E-A960-F2E5EF1B88D2}" type="datetimeFigureOut">
              <a:rPr lang="ru-RU" smtClean="0"/>
              <a:pPr/>
              <a:t>12.05.2015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F58B-E444-405F-9477-73B488326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B25C5-0549-429E-A960-F2E5EF1B88D2}" type="datetimeFigureOut">
              <a:rPr lang="ru-RU" smtClean="0"/>
              <a:pPr/>
              <a:t>12.05.2015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F58B-E444-405F-9477-73B488326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B25C5-0549-429E-A960-F2E5EF1B88D2}" type="datetimeFigureOut">
              <a:rPr lang="ru-RU" smtClean="0"/>
              <a:pPr/>
              <a:t>12.05.2015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F58B-E444-405F-9477-73B488326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B25C5-0549-429E-A960-F2E5EF1B88D2}" type="datetimeFigureOut">
              <a:rPr lang="ru-RU" smtClean="0"/>
              <a:pPr/>
              <a:t>12.05.2015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F58B-E444-405F-9477-73B488326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B25C5-0549-429E-A960-F2E5EF1B88D2}" type="datetimeFigureOut">
              <a:rPr lang="ru-RU" smtClean="0"/>
              <a:pPr/>
              <a:t>12.05.2015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F58B-E444-405F-9477-73B488326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B25C5-0549-429E-A960-F2E5EF1B88D2}" type="datetimeFigureOut">
              <a:rPr lang="ru-RU" smtClean="0"/>
              <a:pPr/>
              <a:t>12.05.2015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F58B-E444-405F-9477-73B488326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B25C5-0549-429E-A960-F2E5EF1B88D2}" type="datetimeFigureOut">
              <a:rPr lang="ru-RU" smtClean="0"/>
              <a:pPr/>
              <a:t>12.05.2015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F58B-E444-405F-9477-73B488326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B25C5-0549-429E-A960-F2E5EF1B88D2}" type="datetimeFigureOut">
              <a:rPr lang="ru-RU" smtClean="0"/>
              <a:pPr/>
              <a:t>12.05.2015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F58B-E444-405F-9477-73B488326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B25C5-0549-429E-A960-F2E5EF1B88D2}" type="datetimeFigureOut">
              <a:rPr lang="ru-RU" smtClean="0"/>
              <a:pPr/>
              <a:t>12.05.2015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B5F58B-E444-405F-9477-73B488326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15240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МБОУ </a:t>
            </a:r>
            <a:r>
              <a:rPr lang="ru-RU" dirty="0" err="1" smtClean="0"/>
              <a:t>Натальевская</a:t>
            </a:r>
            <a:r>
              <a:rPr lang="ru-RU" dirty="0" smtClean="0"/>
              <a:t> СОШ</a:t>
            </a:r>
          </a:p>
          <a:p>
            <a:endParaRPr lang="ru-RU" dirty="0" smtClean="0"/>
          </a:p>
          <a:p>
            <a:r>
              <a:rPr lang="ru-RU" dirty="0" smtClean="0"/>
              <a:t>Воспитательная система школы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52400"/>
            <a:ext cx="85344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 rot="10800000" flipV="1">
            <a:off x="1940509" y="141981"/>
            <a:ext cx="526297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МБОУ </a:t>
            </a:r>
            <a:r>
              <a:rPr lang="ru-RU" sz="28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Натальевская</a:t>
            </a:r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СОШ</a:t>
            </a:r>
          </a:p>
          <a:p>
            <a:pPr algn="ctr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Воспитательная система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3505200"/>
            <a:ext cx="41148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1" y="990600"/>
            <a:ext cx="37338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495800" y="762000"/>
            <a:ext cx="41148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Цели воспитательного процесса:</a:t>
            </a:r>
            <a:endParaRPr lang="en-US" dirty="0" smtClean="0"/>
          </a:p>
          <a:p>
            <a:endParaRPr lang="ru-RU" dirty="0" smtClean="0"/>
          </a:p>
          <a:p>
            <a:r>
              <a:rPr lang="ru-RU" sz="1200" dirty="0" smtClean="0"/>
              <a:t>1.Воспитание и развитие личности </a:t>
            </a:r>
          </a:p>
          <a:p>
            <a:r>
              <a:rPr lang="ru-RU" sz="1200" dirty="0" smtClean="0"/>
              <a:t>-</a:t>
            </a:r>
            <a:r>
              <a:rPr lang="ru-RU" sz="1200" b="1" i="1" dirty="0" smtClean="0"/>
              <a:t>мыслящей</a:t>
            </a:r>
            <a:r>
              <a:rPr lang="ru-RU" sz="1200" dirty="0" smtClean="0"/>
              <a:t>, способной найти выход из нестандартной ситуации, обладающей четко сформированными навыками учебной деятельности;</a:t>
            </a:r>
          </a:p>
          <a:p>
            <a:r>
              <a:rPr lang="ru-RU" sz="1200" b="1" i="1" dirty="0" smtClean="0"/>
              <a:t>-творческой</a:t>
            </a:r>
            <a:r>
              <a:rPr lang="ru-RU" sz="1200" dirty="0" smtClean="0"/>
              <a:t>, обладающей способностями, развитым интеллектом, стремящейся к преобразующей деятельности;</a:t>
            </a:r>
          </a:p>
          <a:p>
            <a:r>
              <a:rPr lang="ru-RU" sz="1200" dirty="0" smtClean="0"/>
              <a:t>-</a:t>
            </a:r>
            <a:r>
              <a:rPr lang="ru-RU" sz="1200" b="1" i="1" dirty="0" smtClean="0"/>
              <a:t>гуманной; </a:t>
            </a:r>
            <a:r>
              <a:rPr lang="ru-RU" sz="1200" dirty="0" smtClean="0"/>
              <a:t>стремящейся к миру, милосердию, доброте, способной к состраданию и оказанию помощи;</a:t>
            </a:r>
          </a:p>
          <a:p>
            <a:endParaRPr lang="ru-RU" sz="1400" dirty="0" smtClean="0"/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04800" y="3581400"/>
            <a:ext cx="4191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 smtClean="0"/>
              <a:t>-практичной</a:t>
            </a:r>
            <a:r>
              <a:rPr lang="ru-RU" sz="1200" dirty="0" smtClean="0"/>
              <a:t>, знающей экономику, владеющей  </a:t>
            </a:r>
          </a:p>
          <a:p>
            <a:r>
              <a:rPr lang="ru-RU" sz="1200" dirty="0" smtClean="0"/>
              <a:t>компетентностью, грамотностью и языком,</a:t>
            </a:r>
          </a:p>
          <a:p>
            <a:r>
              <a:rPr lang="ru-RU" sz="1200" dirty="0" smtClean="0"/>
              <a:t>знающей и хранящей традиции, ведущей здоровый образ жизни и стремящейся сохранить окружающий мир;</a:t>
            </a:r>
          </a:p>
          <a:p>
            <a:r>
              <a:rPr lang="ru-RU" sz="1200" b="1" i="1" dirty="0" smtClean="0"/>
              <a:t>-свободной</a:t>
            </a:r>
            <a:r>
              <a:rPr lang="ru-RU" sz="1200" dirty="0" smtClean="0"/>
              <a:t>, обладающей высоким уровнем самосознания, чувством собственного достоинства, свободным выбором  содержания жизнедеятельности;</a:t>
            </a:r>
          </a:p>
          <a:p>
            <a:r>
              <a:rPr lang="ru-RU" sz="1200" b="1" i="1" dirty="0" smtClean="0"/>
              <a:t>-любящей </a:t>
            </a:r>
            <a:r>
              <a:rPr lang="ru-RU" sz="1200" dirty="0" smtClean="0"/>
              <a:t>свою  малую и большую Родину.</a:t>
            </a:r>
            <a:endParaRPr lang="en-US" sz="1200" dirty="0" smtClean="0"/>
          </a:p>
          <a:p>
            <a:endParaRPr lang="ru-RU" sz="1200" dirty="0" smtClean="0"/>
          </a:p>
          <a:p>
            <a:r>
              <a:rPr lang="ru-RU" sz="1200" dirty="0" smtClean="0"/>
              <a:t>2.Поддержка и укрепление школьных традиций.</a:t>
            </a:r>
          </a:p>
          <a:p>
            <a:r>
              <a:rPr lang="ru-RU" sz="1200" dirty="0" smtClean="0"/>
              <a:t>3.Совершенствование  педагогического мастерства классных руководителей, способных компетентно заниматься осуществлением воспитательной деятельности и эффективно решать вопросы воспитания школьников.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152400"/>
            <a:ext cx="86106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Цель воспитательной системы - поэтапное создание в школе</a:t>
            </a:r>
          </a:p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условий для развития личности ребенка </a:t>
            </a:r>
            <a:endParaRPr lang="ru-RU" sz="2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3657600"/>
            <a:ext cx="3810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52400"/>
            <a:ext cx="38100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343400" y="152400"/>
            <a:ext cx="44958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Задачи</a:t>
            </a:r>
          </a:p>
          <a:p>
            <a:pPr algn="ctr"/>
            <a:endParaRPr lang="ru-RU" sz="2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19600" y="533400"/>
            <a:ext cx="44196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1.Формирование гражданско-патриотического сознания, развитие чувства сопричастности судьбам Отечества, формирование нравственных позиций.</a:t>
            </a:r>
          </a:p>
          <a:p>
            <a:r>
              <a:rPr lang="ru-RU" sz="1400" dirty="0" smtClean="0"/>
              <a:t>2.Развитие познавательных интересов, потребностей в познании культурно-исторических  ценностей, развитие творческой активности.</a:t>
            </a:r>
          </a:p>
          <a:p>
            <a:r>
              <a:rPr lang="ru-RU" sz="1400" dirty="0" smtClean="0"/>
              <a:t>3.Привлечение учащихся  к работе по возрождению, сохранению и приумножению  культурных, духовно-нравственных ценностей, накопленных поколениями.</a:t>
            </a:r>
          </a:p>
          <a:p>
            <a:r>
              <a:rPr lang="ru-RU" sz="1400" dirty="0" smtClean="0"/>
              <a:t>4. Социализация учащихся, подготовка их к жизни в  сложных условиях современной действительности.</a:t>
            </a:r>
            <a:endParaRPr lang="ru-RU" sz="1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09600" y="3048000"/>
            <a:ext cx="34393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Общие принципы </a:t>
            </a:r>
            <a:endParaRPr lang="ru-RU" sz="20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3276600"/>
            <a:ext cx="4114800" cy="3615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1</a:t>
            </a:r>
            <a:r>
              <a:rPr lang="ru-RU" sz="1400" dirty="0" smtClean="0"/>
              <a:t>.Формирование всесторонне и гармонично развитой личности с активной жизненной позицией.</a:t>
            </a:r>
          </a:p>
          <a:p>
            <a:r>
              <a:rPr lang="ru-RU" sz="1400" dirty="0" smtClean="0"/>
              <a:t>2.Принцип связи с жизнью.</a:t>
            </a:r>
          </a:p>
          <a:p>
            <a:r>
              <a:rPr lang="ru-RU" sz="1400" dirty="0" smtClean="0"/>
              <a:t>3.Воспитание в условиях коллектива.</a:t>
            </a:r>
          </a:p>
          <a:p>
            <a:r>
              <a:rPr lang="ru-RU" sz="1400" dirty="0" smtClean="0"/>
              <a:t>4.Принцип единства и целостности воспитательного  процесса.</a:t>
            </a:r>
          </a:p>
          <a:p>
            <a:r>
              <a:rPr lang="ru-RU" sz="1400" dirty="0" smtClean="0"/>
              <a:t>5.Принцип активности и самостоятельности  учащихся в сочетании с разумной  требовательностью.</a:t>
            </a:r>
          </a:p>
          <a:p>
            <a:r>
              <a:rPr lang="ru-RU" sz="1400" dirty="0" smtClean="0"/>
              <a:t>6.Принцип  уважения личности ребенка в сочетании с разумной требовательностью.</a:t>
            </a:r>
          </a:p>
          <a:p>
            <a:r>
              <a:rPr lang="ru-RU" sz="1400" dirty="0" smtClean="0"/>
              <a:t>7.Принцип индивидуализации воспитания.</a:t>
            </a:r>
          </a:p>
          <a:p>
            <a:r>
              <a:rPr lang="ru-RU" sz="1400" dirty="0" smtClean="0"/>
              <a:t>8.Принцип  соответствия  воспитательного процесса  возрастным  и индивидуальным способностям  учащихся.</a:t>
            </a:r>
            <a:endParaRPr lang="ru-RU" sz="14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3400" y="152400"/>
            <a:ext cx="754380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Этапы  реализации программы ВСШ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609600"/>
            <a:ext cx="9144000" cy="6392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Этап – Этап становления.</a:t>
            </a:r>
            <a:endParaRPr kumimoji="0" lang="ru-RU" sz="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Цель: Формирование воспитательной системы как совокупности основных педагогических идей.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Задачи: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 Выделить </a:t>
            </a:r>
            <a:r>
              <a:rPr kumimoji="0" lang="ru-RU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системообразующую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деятельность, которая отражала бы коллективные потребности и детей, и взрослых; была бы значима для школы; обеспечена материально-технической базой, кадрами.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 Введение инноваций в школьную жизнь.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 Создание модели выпускника.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Формирование связей с внешней средой.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Ожидаемый результат: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Цели воспитательной деятельности должны быть сформулированы, внедрены в сознание педагогов, детей и их родителей.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 Этап – Отработка содержания деятельности и структуры воспитательной системы.</a:t>
            </a:r>
            <a:endParaRPr kumimoji="0" lang="ru-RU" sz="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Цель: Развитие инициативы, творчества, традиций, содружества детей и взрослых.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Задачи: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Утвердить приоритетные направления функционирования воспитательной системы.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Развивать общешкольные школьные коллективы и создавать временные.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Развивать самоуправление.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Развивать взаимодействие школы с внешней средой.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 Обеспечить нормативно-правовые условия функционирования воспитательной системы.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Ожидаемый результат: Программа  развития воспитания как часть Программы развития школы. Создание нормативно-правовой базы и методического обеспечения воспитательной системы.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 Этап – Завершающий. Система окончательно сформирована.</a:t>
            </a:r>
            <a:endParaRPr kumimoji="0" lang="ru-RU" sz="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Цель: Усиление интеграции учебной и </a:t>
            </a:r>
            <a:r>
              <a:rPr kumimoji="0" lang="ru-RU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внеучебной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деятельности.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Задачи: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 Содружество детей и взрослых.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  Реализация личностного подхода.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 Развитие нового педагогического мышления педагогов, основанного на самоанализе и педагогическом творчестве.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 Многообразие форм, методов и приемов воспитательной работы.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Ожидаемый результат: Создание воспитательной системы школы, обобщение опыта работы, создание новых традиций.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 этап – Этап обновления </a:t>
            </a:r>
            <a:r>
              <a:rPr lang="ru-RU" sz="11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развития</a:t>
            </a:r>
            <a:endParaRPr kumimoji="0" lang="ru-RU" sz="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Цель: Рост социальных потребностей коллектива.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Задачи: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1.Введение инноваций, ведущих к </a:t>
            </a:r>
            <a:r>
              <a:rPr lang="ru-RU" sz="11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развитию 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системы.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1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Усложнение организационных и управленческих процессов.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Ожидаемый результат: Совершенствование воспитательной системы школы</a:t>
            </a:r>
            <a:r>
              <a:rPr lang="ru-RU" sz="11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00200" y="304800"/>
            <a:ext cx="5771605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Система воспитательной работы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1219200" y="9906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Овал 4"/>
          <p:cNvSpPr/>
          <p:nvPr/>
        </p:nvSpPr>
        <p:spPr>
          <a:xfrm>
            <a:off x="533400" y="2895600"/>
            <a:ext cx="2133600" cy="1447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Педагоги </a:t>
            </a:r>
          </a:p>
          <a:p>
            <a:pPr algn="ctr"/>
            <a:r>
              <a:rPr lang="ru-RU" dirty="0" smtClean="0"/>
              <a:t>доп.</a:t>
            </a:r>
          </a:p>
          <a:p>
            <a:pPr algn="ctr"/>
            <a:r>
              <a:rPr lang="ru-RU" dirty="0" smtClean="0"/>
              <a:t> </a:t>
            </a:r>
            <a:r>
              <a:rPr lang="ru-RU" dirty="0" err="1" smtClean="0"/>
              <a:t>образо</a:t>
            </a:r>
            <a:r>
              <a:rPr lang="ru-RU" dirty="0" smtClean="0"/>
              <a:t>-</a:t>
            </a:r>
          </a:p>
          <a:p>
            <a:pPr algn="ctr"/>
            <a:r>
              <a:rPr lang="ru-RU" dirty="0" err="1" smtClean="0"/>
              <a:t>вания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457200" y="4724400"/>
            <a:ext cx="2514600" cy="1600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КДН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762000" y="990600"/>
            <a:ext cx="2209800" cy="1371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МО</a:t>
            </a:r>
          </a:p>
          <a:p>
            <a:pPr algn="ctr"/>
            <a:r>
              <a:rPr lang="ru-RU" dirty="0" smtClean="0"/>
              <a:t>учителей </a:t>
            </a:r>
          </a:p>
          <a:p>
            <a:pPr algn="ctr"/>
            <a:r>
              <a:rPr lang="ru-RU" dirty="0" err="1" smtClean="0"/>
              <a:t>предметни</a:t>
            </a:r>
            <a:r>
              <a:rPr lang="ru-RU" dirty="0" smtClean="0"/>
              <a:t>-</a:t>
            </a:r>
          </a:p>
          <a:p>
            <a:pPr algn="ctr"/>
            <a:r>
              <a:rPr lang="ru-RU" dirty="0" smtClean="0"/>
              <a:t>ков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3352800" y="2895600"/>
            <a:ext cx="2286000" cy="152400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Зам .</a:t>
            </a:r>
          </a:p>
          <a:p>
            <a:pPr algn="ctr"/>
            <a:r>
              <a:rPr lang="ru-RU" dirty="0" smtClean="0"/>
              <a:t>директора </a:t>
            </a:r>
          </a:p>
          <a:p>
            <a:pPr algn="ctr"/>
            <a:r>
              <a:rPr lang="ru-RU" dirty="0" smtClean="0"/>
              <a:t>по ВР</a:t>
            </a:r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3581400" y="990600"/>
            <a:ext cx="2133600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МО классных</a:t>
            </a:r>
          </a:p>
          <a:p>
            <a:pPr algn="ctr"/>
            <a:r>
              <a:rPr lang="ru-RU" dirty="0" smtClean="0"/>
              <a:t>руководителей</a:t>
            </a:r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6324600" y="914400"/>
            <a:ext cx="2133600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Педвсеобуч</a:t>
            </a:r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3657600" y="4876800"/>
            <a:ext cx="2362200" cy="1371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Совет</a:t>
            </a:r>
          </a:p>
          <a:p>
            <a:pPr algn="ctr"/>
            <a:r>
              <a:rPr lang="ru-RU" dirty="0" smtClean="0"/>
              <a:t>Лидеров</a:t>
            </a:r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6248400" y="2819400"/>
            <a:ext cx="2286000" cy="1371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Классные </a:t>
            </a:r>
            <a:r>
              <a:rPr lang="ru-RU" dirty="0" err="1" smtClean="0"/>
              <a:t>руково</a:t>
            </a:r>
            <a:r>
              <a:rPr lang="ru-RU" dirty="0" smtClean="0"/>
              <a:t>-</a:t>
            </a:r>
          </a:p>
          <a:p>
            <a:pPr algn="ctr"/>
            <a:r>
              <a:rPr lang="ru-RU" dirty="0" err="1" smtClean="0"/>
              <a:t>дители</a:t>
            </a:r>
            <a:endParaRPr lang="ru-RU" dirty="0"/>
          </a:p>
        </p:txBody>
      </p:sp>
      <p:sp>
        <p:nvSpPr>
          <p:cNvPr id="13" name="Овал 12"/>
          <p:cNvSpPr/>
          <p:nvPr/>
        </p:nvSpPr>
        <p:spPr>
          <a:xfrm>
            <a:off x="6477000" y="4876800"/>
            <a:ext cx="2209800" cy="1371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Школьный</a:t>
            </a:r>
          </a:p>
          <a:p>
            <a:pPr algn="ctr"/>
            <a:r>
              <a:rPr lang="ru-RU" dirty="0" smtClean="0"/>
              <a:t>Психолог и социальный педагог</a:t>
            </a:r>
            <a:endParaRPr lang="ru-RU" dirty="0"/>
          </a:p>
        </p:txBody>
      </p:sp>
      <p:cxnSp>
        <p:nvCxnSpPr>
          <p:cNvPr id="15" name="Прямая со стрелкой 14"/>
          <p:cNvCxnSpPr/>
          <p:nvPr/>
        </p:nvCxnSpPr>
        <p:spPr>
          <a:xfrm flipV="1">
            <a:off x="5105400" y="1600200"/>
            <a:ext cx="609600" cy="190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8" idx="6"/>
            <a:endCxn id="12" idx="2"/>
          </p:cNvCxnSpPr>
          <p:nvPr/>
        </p:nvCxnSpPr>
        <p:spPr>
          <a:xfrm flipV="1">
            <a:off x="5638800" y="3505200"/>
            <a:ext cx="6096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8" idx="7"/>
            <a:endCxn id="8" idx="7"/>
          </p:cNvCxnSpPr>
          <p:nvPr/>
        </p:nvCxnSpPr>
        <p:spPr>
          <a:xfrm rot="5400000" flipH="1" flipV="1">
            <a:off x="5304023" y="3118784"/>
            <a:ext cx="15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8" idx="0"/>
          </p:cNvCxnSpPr>
          <p:nvPr/>
        </p:nvCxnSpPr>
        <p:spPr>
          <a:xfrm rot="5400000" flipH="1" flipV="1">
            <a:off x="4191000" y="25908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8" idx="7"/>
          </p:cNvCxnSpPr>
          <p:nvPr/>
        </p:nvCxnSpPr>
        <p:spPr>
          <a:xfrm rot="5400000" flipH="1" flipV="1">
            <a:off x="5283619" y="1925404"/>
            <a:ext cx="1213784" cy="117297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endCxn id="13" idx="1"/>
          </p:cNvCxnSpPr>
          <p:nvPr/>
        </p:nvCxnSpPr>
        <p:spPr>
          <a:xfrm>
            <a:off x="5486400" y="4038600"/>
            <a:ext cx="1314218" cy="1039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8" idx="4"/>
          </p:cNvCxnSpPr>
          <p:nvPr/>
        </p:nvCxnSpPr>
        <p:spPr>
          <a:xfrm rot="5400000">
            <a:off x="4267200" y="46482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8" idx="3"/>
            <a:endCxn id="6" idx="7"/>
          </p:cNvCxnSpPr>
          <p:nvPr/>
        </p:nvCxnSpPr>
        <p:spPr>
          <a:xfrm rot="5400000">
            <a:off x="2764397" y="4035564"/>
            <a:ext cx="762328" cy="1084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8" idx="2"/>
            <a:endCxn id="5" idx="6"/>
          </p:cNvCxnSpPr>
          <p:nvPr/>
        </p:nvCxnSpPr>
        <p:spPr>
          <a:xfrm rot="10800000">
            <a:off x="2667000" y="3619500"/>
            <a:ext cx="685800" cy="38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stCxn id="8" idx="1"/>
            <a:endCxn id="7" idx="5"/>
          </p:cNvCxnSpPr>
          <p:nvPr/>
        </p:nvCxnSpPr>
        <p:spPr>
          <a:xfrm rot="16200000" flipV="1">
            <a:off x="2689155" y="2120361"/>
            <a:ext cx="957450" cy="10393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72194" y="304800"/>
            <a:ext cx="559961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Структура организации воспитательной деятельности</a:t>
            </a:r>
            <a:endParaRPr lang="ru-RU" sz="2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2819400" y="3124200"/>
            <a:ext cx="3352800" cy="175260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/>
              <a:t>МБОУ</a:t>
            </a:r>
          </a:p>
          <a:p>
            <a:pPr algn="ctr"/>
            <a:r>
              <a:rPr lang="ru-RU" b="1" i="1" dirty="0" err="1" smtClean="0"/>
              <a:t>Натальевская</a:t>
            </a:r>
            <a:r>
              <a:rPr lang="ru-RU" b="1" i="1" dirty="0" smtClean="0"/>
              <a:t> СОШ</a:t>
            </a:r>
            <a:endParaRPr lang="ru-RU" b="1" i="1" dirty="0"/>
          </a:p>
        </p:txBody>
      </p:sp>
      <p:sp>
        <p:nvSpPr>
          <p:cNvPr id="4" name="Овал 3"/>
          <p:cNvSpPr/>
          <p:nvPr/>
        </p:nvSpPr>
        <p:spPr>
          <a:xfrm>
            <a:off x="3048000" y="1219200"/>
            <a:ext cx="3048000" cy="16002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/>
              <a:t>Участие в районных</a:t>
            </a:r>
          </a:p>
          <a:p>
            <a:pPr algn="ctr"/>
            <a:r>
              <a:rPr lang="ru-RU" b="1" i="1" dirty="0" err="1" smtClean="0"/>
              <a:t>мероприя</a:t>
            </a:r>
            <a:r>
              <a:rPr lang="ru-RU" b="1" i="1" dirty="0" smtClean="0"/>
              <a:t>-</a:t>
            </a:r>
          </a:p>
          <a:p>
            <a:pPr algn="ctr"/>
            <a:r>
              <a:rPr lang="ru-RU" b="1" i="1" dirty="0" err="1" smtClean="0"/>
              <a:t>тиях</a:t>
            </a:r>
            <a:endParaRPr lang="ru-RU" b="1" i="1" dirty="0"/>
          </a:p>
        </p:txBody>
      </p:sp>
      <p:sp>
        <p:nvSpPr>
          <p:cNvPr id="5" name="Овал 4"/>
          <p:cNvSpPr/>
          <p:nvPr/>
        </p:nvSpPr>
        <p:spPr>
          <a:xfrm>
            <a:off x="2667000" y="5334000"/>
            <a:ext cx="3657600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/>
              <a:t>Органы самоуправления</a:t>
            </a:r>
          </a:p>
          <a:p>
            <a:pPr algn="ctr"/>
            <a:r>
              <a:rPr lang="ru-RU" sz="1400" dirty="0" smtClean="0"/>
              <a:t>Совет  лидеров</a:t>
            </a:r>
          </a:p>
          <a:p>
            <a:pPr algn="ctr"/>
            <a:r>
              <a:rPr lang="ru-RU" sz="1400" dirty="0" smtClean="0"/>
              <a:t>(</a:t>
            </a:r>
            <a:r>
              <a:rPr lang="ru-RU" sz="1400" dirty="0" err="1" smtClean="0"/>
              <a:t>д</a:t>
            </a:r>
            <a:r>
              <a:rPr lang="ru-RU" sz="1400" dirty="0" smtClean="0"/>
              <a:t>/о «Гармония»)</a:t>
            </a:r>
            <a:endParaRPr lang="ru-RU" sz="1400" dirty="0"/>
          </a:p>
        </p:txBody>
      </p:sp>
      <p:sp>
        <p:nvSpPr>
          <p:cNvPr id="6" name="Овал 5"/>
          <p:cNvSpPr/>
          <p:nvPr/>
        </p:nvSpPr>
        <p:spPr>
          <a:xfrm>
            <a:off x="6324600" y="762000"/>
            <a:ext cx="2514600" cy="41148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/>
              <a:t>Дополни-</a:t>
            </a:r>
          </a:p>
          <a:p>
            <a:pPr algn="ctr"/>
            <a:r>
              <a:rPr lang="ru-RU" sz="1600" b="1" i="1" dirty="0" smtClean="0"/>
              <a:t>тельное образование</a:t>
            </a:r>
          </a:p>
          <a:p>
            <a:pPr algn="ctr"/>
            <a:r>
              <a:rPr lang="ru-RU" sz="1600" dirty="0" smtClean="0"/>
              <a:t>*кружки *секции</a:t>
            </a:r>
          </a:p>
          <a:p>
            <a:pPr algn="ctr"/>
            <a:r>
              <a:rPr lang="ru-RU" sz="1600" dirty="0" smtClean="0"/>
              <a:t>*Танце-</a:t>
            </a:r>
          </a:p>
          <a:p>
            <a:pPr algn="ctr"/>
            <a:r>
              <a:rPr lang="ru-RU" sz="1600" dirty="0" smtClean="0"/>
              <a:t>вальная группа ДК</a:t>
            </a:r>
          </a:p>
          <a:p>
            <a:pPr algn="ctr"/>
            <a:r>
              <a:rPr lang="ru-RU" sz="1600" dirty="0" smtClean="0"/>
              <a:t>*Кружки</a:t>
            </a:r>
          </a:p>
          <a:p>
            <a:pPr algn="ctr"/>
            <a:r>
              <a:rPr lang="ru-RU" sz="1600" dirty="0" smtClean="0"/>
              <a:t>(ЦВР)</a:t>
            </a:r>
          </a:p>
          <a:p>
            <a:pPr algn="ctr"/>
            <a:r>
              <a:rPr lang="ru-RU" sz="1600" dirty="0" smtClean="0"/>
              <a:t>*Секции</a:t>
            </a:r>
          </a:p>
          <a:p>
            <a:pPr algn="ctr"/>
            <a:r>
              <a:rPr lang="ru-RU" sz="1600" dirty="0" smtClean="0"/>
              <a:t>(ДЮСШ)</a:t>
            </a:r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6553200" y="5029200"/>
            <a:ext cx="2286000" cy="16764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/>
              <a:t>Родительская </a:t>
            </a:r>
          </a:p>
          <a:p>
            <a:pPr algn="ctr"/>
            <a:r>
              <a:rPr lang="ru-RU" sz="1400" b="1" i="1" dirty="0" err="1" smtClean="0"/>
              <a:t>обществен</a:t>
            </a:r>
            <a:r>
              <a:rPr lang="ru-RU" sz="1400" b="1" i="1" dirty="0" smtClean="0"/>
              <a:t>-</a:t>
            </a:r>
          </a:p>
          <a:p>
            <a:pPr algn="ctr"/>
            <a:r>
              <a:rPr lang="ru-RU" sz="1400" b="1" i="1" dirty="0" err="1" smtClean="0"/>
              <a:t>ность</a:t>
            </a:r>
            <a:r>
              <a:rPr lang="ru-RU" sz="1400" b="1" i="1" dirty="0" smtClean="0"/>
              <a:t>:</a:t>
            </a:r>
          </a:p>
          <a:p>
            <a:pPr algn="ctr"/>
            <a:r>
              <a:rPr lang="ru-RU" sz="1400" dirty="0" smtClean="0"/>
              <a:t>*Родительский комитет</a:t>
            </a:r>
          </a:p>
          <a:p>
            <a:pPr algn="ctr"/>
            <a:r>
              <a:rPr lang="ru-RU" sz="1400" dirty="0" smtClean="0"/>
              <a:t>*</a:t>
            </a:r>
            <a:r>
              <a:rPr lang="ru-RU" sz="1400" dirty="0" err="1" smtClean="0"/>
              <a:t>Педвсеобуч</a:t>
            </a:r>
            <a:endParaRPr lang="ru-RU" sz="1400" dirty="0" smtClean="0"/>
          </a:p>
          <a:p>
            <a:pPr algn="ctr"/>
            <a:endParaRPr lang="ru-RU" sz="1400" dirty="0"/>
          </a:p>
        </p:txBody>
      </p:sp>
      <p:sp>
        <p:nvSpPr>
          <p:cNvPr id="8" name="Овал 7"/>
          <p:cNvSpPr/>
          <p:nvPr/>
        </p:nvSpPr>
        <p:spPr>
          <a:xfrm>
            <a:off x="457200" y="914400"/>
            <a:ext cx="2362200" cy="3429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/>
              <a:t>Школьные </a:t>
            </a:r>
          </a:p>
          <a:p>
            <a:pPr algn="ctr"/>
            <a:r>
              <a:rPr lang="ru-RU" b="1" i="1" dirty="0" err="1" smtClean="0"/>
              <a:t>мероприя</a:t>
            </a:r>
            <a:r>
              <a:rPr lang="ru-RU" b="1" i="1" dirty="0" smtClean="0"/>
              <a:t>-</a:t>
            </a:r>
          </a:p>
          <a:p>
            <a:pPr algn="ctr"/>
            <a:r>
              <a:rPr lang="ru-RU" b="1" i="1" dirty="0" err="1" smtClean="0"/>
              <a:t>тия</a:t>
            </a:r>
            <a:endParaRPr lang="ru-RU" b="1" i="1" dirty="0" smtClean="0"/>
          </a:p>
          <a:p>
            <a:pPr algn="ctr"/>
            <a:r>
              <a:rPr lang="ru-RU" sz="1400" dirty="0" smtClean="0"/>
              <a:t>*Предметные олимпиады</a:t>
            </a:r>
          </a:p>
          <a:p>
            <a:pPr algn="ctr"/>
            <a:r>
              <a:rPr lang="ru-RU" sz="1400" dirty="0" smtClean="0"/>
              <a:t>*Выставки</a:t>
            </a:r>
          </a:p>
          <a:p>
            <a:pPr algn="ctr"/>
            <a:r>
              <a:rPr lang="ru-RU" sz="1400" dirty="0" smtClean="0"/>
              <a:t>*Акции</a:t>
            </a:r>
          </a:p>
          <a:p>
            <a:pPr algn="ctr"/>
            <a:r>
              <a:rPr lang="ru-RU" sz="1400" dirty="0" smtClean="0"/>
              <a:t>*Концерты</a:t>
            </a:r>
          </a:p>
          <a:p>
            <a:pPr algn="ctr"/>
            <a:r>
              <a:rPr lang="ru-RU" sz="1400" dirty="0" smtClean="0"/>
              <a:t>*КТД</a:t>
            </a:r>
          </a:p>
          <a:p>
            <a:pPr algn="ctr"/>
            <a:r>
              <a:rPr lang="ru-RU" sz="1400" dirty="0" smtClean="0"/>
              <a:t>*Вечера</a:t>
            </a:r>
          </a:p>
          <a:p>
            <a:pPr algn="ctr"/>
            <a:r>
              <a:rPr lang="ru-RU" sz="1400" dirty="0" smtClean="0"/>
              <a:t>*</a:t>
            </a:r>
            <a:endParaRPr lang="ru-RU" sz="1400" dirty="0"/>
          </a:p>
        </p:txBody>
      </p:sp>
      <p:sp>
        <p:nvSpPr>
          <p:cNvPr id="9" name="Овал 8"/>
          <p:cNvSpPr/>
          <p:nvPr/>
        </p:nvSpPr>
        <p:spPr>
          <a:xfrm>
            <a:off x="152400" y="4495800"/>
            <a:ext cx="2362200" cy="2362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Культурно-просветительские учреждения поселения и школы:</a:t>
            </a:r>
          </a:p>
          <a:p>
            <a:pPr algn="ctr"/>
            <a:r>
              <a:rPr lang="ru-RU" sz="1600" dirty="0" smtClean="0"/>
              <a:t>*</a:t>
            </a:r>
            <a:r>
              <a:rPr lang="ru-RU" sz="1600" dirty="0" err="1" smtClean="0"/>
              <a:t>Дк</a:t>
            </a:r>
            <a:endParaRPr lang="ru-RU" sz="1600" dirty="0" smtClean="0"/>
          </a:p>
          <a:p>
            <a:pPr algn="ctr"/>
            <a:r>
              <a:rPr lang="ru-RU" sz="1600" dirty="0" smtClean="0"/>
              <a:t>*Библиотека</a:t>
            </a:r>
          </a:p>
          <a:p>
            <a:pPr algn="ctr"/>
            <a:r>
              <a:rPr lang="ru-RU" sz="1600" dirty="0" smtClean="0"/>
              <a:t>*Музей «Наследие»</a:t>
            </a:r>
            <a:endParaRPr lang="ru-RU" sz="1600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 rot="16200000" flipH="1">
            <a:off x="7239000" y="533399"/>
            <a:ext cx="1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stCxn id="3" idx="0"/>
          </p:cNvCxnSpPr>
          <p:nvPr/>
        </p:nvCxnSpPr>
        <p:spPr>
          <a:xfrm rot="5400000" flipH="1" flipV="1">
            <a:off x="4267200" y="2743200"/>
            <a:ext cx="6096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stCxn id="3" idx="7"/>
            <a:endCxn id="6" idx="2"/>
          </p:cNvCxnSpPr>
          <p:nvPr/>
        </p:nvCxnSpPr>
        <p:spPr>
          <a:xfrm rot="5400000" flipH="1" flipV="1">
            <a:off x="5722165" y="2778428"/>
            <a:ext cx="561462" cy="6434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>
            <a:stCxn id="3" idx="5"/>
            <a:endCxn id="7" idx="2"/>
          </p:cNvCxnSpPr>
          <p:nvPr/>
        </p:nvCxnSpPr>
        <p:spPr>
          <a:xfrm rot="16200000" flipH="1">
            <a:off x="5493565" y="4807765"/>
            <a:ext cx="1247262" cy="8720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>
            <a:stCxn id="3" idx="4"/>
            <a:endCxn id="5" idx="0"/>
          </p:cNvCxnSpPr>
          <p:nvPr/>
        </p:nvCxnSpPr>
        <p:spPr>
          <a:xfrm rot="5400000">
            <a:off x="4267200" y="5105400"/>
            <a:ext cx="457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>
            <a:stCxn id="3" idx="1"/>
            <a:endCxn id="8" idx="6"/>
          </p:cNvCxnSpPr>
          <p:nvPr/>
        </p:nvCxnSpPr>
        <p:spPr>
          <a:xfrm rot="16200000" flipV="1">
            <a:off x="2688923" y="2759377"/>
            <a:ext cx="751962" cy="4910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>
            <a:stCxn id="3" idx="3"/>
            <a:endCxn id="9" idx="6"/>
          </p:cNvCxnSpPr>
          <p:nvPr/>
        </p:nvCxnSpPr>
        <p:spPr>
          <a:xfrm rot="5400000">
            <a:off x="2384123" y="4750616"/>
            <a:ext cx="1056762" cy="7958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"/>
            <a:ext cx="891540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Основные направления программы развития ВСШ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762000"/>
            <a:ext cx="36576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/>
              <a:t>Патриотическое воспитание </a:t>
            </a:r>
          </a:p>
          <a:p>
            <a:r>
              <a:rPr lang="ru-RU" sz="1400" dirty="0" smtClean="0"/>
              <a:t>Цель :</a:t>
            </a:r>
          </a:p>
          <a:p>
            <a:r>
              <a:rPr lang="ru-RU" sz="1400" dirty="0" smtClean="0"/>
              <a:t> формирование личности гражданина и патриота  России с присущими ему ценностями, взглядами, ориентациями, установками, мотивами деятельности и поведения.</a:t>
            </a:r>
            <a:endParaRPr lang="ru-RU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609600"/>
            <a:ext cx="24384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609600"/>
            <a:ext cx="2743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2667000"/>
            <a:ext cx="2743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1400" y="2667000"/>
            <a:ext cx="2514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3886199" y="2286000"/>
            <a:ext cx="1905001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Вахта памяти</a:t>
            </a:r>
            <a:endParaRPr lang="ru-RU" sz="1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400800" y="609601"/>
            <a:ext cx="243839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Экскурсия в </a:t>
            </a:r>
            <a:r>
              <a:rPr lang="ru-RU" sz="1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С-Сарматский</a:t>
            </a:r>
            <a:r>
              <a:rPr lang="ru-RU" sz="1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школьный музей</a:t>
            </a:r>
            <a:endParaRPr lang="ru-RU" sz="1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657600" y="2743200"/>
            <a:ext cx="2286000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Форум «Шаг в будущее»</a:t>
            </a:r>
            <a:endParaRPr lang="ru-RU" sz="1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248400" y="2667000"/>
            <a:ext cx="25908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	Школьный 	референдум</a:t>
            </a:r>
            <a:endParaRPr lang="ru-RU" sz="1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8600" y="2438400"/>
            <a:ext cx="2819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/>
              <a:t>Интеллектуальное воспитание</a:t>
            </a:r>
          </a:p>
          <a:p>
            <a:r>
              <a:rPr lang="ru-RU" sz="1400" dirty="0" smtClean="0"/>
              <a:t>Цель:</a:t>
            </a:r>
          </a:p>
          <a:p>
            <a:r>
              <a:rPr lang="ru-RU" sz="1400" dirty="0" smtClean="0"/>
              <a:t>развитие  способностей действовать целесообразно, мыслить рационально и эффективно, проявлять свои интеллектуальные способности.</a:t>
            </a:r>
            <a:endParaRPr lang="ru-RU" sz="1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" y="4572000"/>
            <a:ext cx="298704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81400" y="4800600"/>
            <a:ext cx="25146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72200" y="4800600"/>
            <a:ext cx="29718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Прямоугольник 17"/>
          <p:cNvSpPr/>
          <p:nvPr/>
        </p:nvSpPr>
        <p:spPr>
          <a:xfrm>
            <a:off x="304801" y="4813994"/>
            <a:ext cx="2590800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Школьный этап КВН</a:t>
            </a:r>
            <a:endParaRPr lang="ru-RU" sz="1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772194" y="4813994"/>
            <a:ext cx="5599611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Районный этап КВН</a:t>
            </a:r>
            <a:endParaRPr lang="ru-RU" sz="1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172200" y="4800600"/>
            <a:ext cx="2971800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Ученик года-2011</a:t>
            </a:r>
            <a:endParaRPr lang="ru-RU" sz="1200" b="1" i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152400"/>
            <a:ext cx="84582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Основные направления   программы </a:t>
            </a:r>
          </a:p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развития ВСШ </a:t>
            </a:r>
            <a:endParaRPr lang="ru-RU" sz="2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066800"/>
            <a:ext cx="3429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/>
              <a:t>Социализация личности</a:t>
            </a:r>
          </a:p>
          <a:p>
            <a:r>
              <a:rPr lang="ru-RU" sz="1400" dirty="0" smtClean="0"/>
              <a:t>Цель:</a:t>
            </a:r>
          </a:p>
          <a:p>
            <a:r>
              <a:rPr lang="ru-RU" sz="1400" dirty="0" smtClean="0"/>
              <a:t>передача учащимся знаний, умений и навыков социального общения людей, формирование у учащихся культуры общения.</a:t>
            </a:r>
            <a:endParaRPr lang="ru-RU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2514600"/>
            <a:ext cx="3124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/>
              <a:t>Нравственное воспитание</a:t>
            </a:r>
          </a:p>
          <a:p>
            <a:r>
              <a:rPr lang="ru-RU" sz="1400" dirty="0" smtClean="0"/>
              <a:t>Цель:</a:t>
            </a:r>
          </a:p>
          <a:p>
            <a:r>
              <a:rPr lang="ru-RU" sz="1400" dirty="0" smtClean="0"/>
              <a:t>обучение учащихся пониманию  смысла человеческого существования и ценности  существования других людей.</a:t>
            </a:r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762000" y="4114800"/>
            <a:ext cx="3124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/>
              <a:t>Развитие индивидуальных способностей учащихся</a:t>
            </a:r>
          </a:p>
          <a:p>
            <a:r>
              <a:rPr lang="ru-RU" sz="1400" dirty="0" smtClean="0"/>
              <a:t>Цель:</a:t>
            </a:r>
          </a:p>
          <a:p>
            <a:r>
              <a:rPr lang="ru-RU" sz="1400" dirty="0" smtClean="0"/>
              <a:t>создание условий для выявления и развития индивидуальных способностей учащихся, развитие интереса к внеклассной деятельности</a:t>
            </a:r>
            <a:endParaRPr lang="ru-RU" sz="1400" dirty="0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1066800"/>
            <a:ext cx="25908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1066800"/>
            <a:ext cx="23622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4800" y="3886200"/>
            <a:ext cx="2514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5600" y="3886200"/>
            <a:ext cx="2438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114800" y="3581401"/>
            <a:ext cx="4876800" cy="30777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Станции конкурсной программы  к Дню защиты детей</a:t>
            </a:r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4038600" y="6248400"/>
            <a:ext cx="2819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Конкурс «Юный пожарник»</a:t>
            </a:r>
            <a:endParaRPr lang="ru-R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6629400" y="6248400"/>
            <a:ext cx="2514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Уход за обелиском </a:t>
            </a:r>
            <a:endParaRPr lang="ru-RU" sz="14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228600"/>
            <a:ext cx="84582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Основные формы и методы работы</a:t>
            </a:r>
            <a:endParaRPr lang="ru-RU" sz="28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447800"/>
            <a:ext cx="4114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Формы:</a:t>
            </a:r>
          </a:p>
          <a:p>
            <a:r>
              <a:rPr lang="ru-RU" b="1" i="1" dirty="0" smtClean="0"/>
              <a:t>кружковая, групповая, индивидуальная.</a:t>
            </a:r>
          </a:p>
          <a:p>
            <a:endParaRPr lang="ru-RU" b="1" i="1" dirty="0" smtClean="0"/>
          </a:p>
          <a:p>
            <a:endParaRPr lang="ru-RU" b="1" i="1" dirty="0" smtClean="0"/>
          </a:p>
          <a:p>
            <a:endParaRPr lang="ru-RU" b="1" i="1" dirty="0" smtClean="0"/>
          </a:p>
          <a:p>
            <a:r>
              <a:rPr lang="ru-RU" b="1" i="1" dirty="0" smtClean="0"/>
              <a:t>Методы:</a:t>
            </a:r>
          </a:p>
          <a:p>
            <a:r>
              <a:rPr lang="ru-RU" b="1" i="1" dirty="0" smtClean="0"/>
              <a:t>поисковые, проектные, социальные акции, творческие, диалоговые, интерактивные, игровые, фестивальные.</a:t>
            </a:r>
            <a:endParaRPr lang="ru-RU" b="1" i="1" dirty="0"/>
          </a:p>
        </p:txBody>
      </p:sp>
      <p:pic>
        <p:nvPicPr>
          <p:cNvPr id="1026" name="Picture 2" descr="K:\родит.собрание\PB3005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3657600"/>
            <a:ext cx="3581400" cy="2895600"/>
          </a:xfrm>
          <a:prstGeom prst="rect">
            <a:avLst/>
          </a:prstGeom>
          <a:noFill/>
        </p:spPr>
      </p:pic>
      <p:pic>
        <p:nvPicPr>
          <p:cNvPr id="4" name="Picture 2" descr="K:\родит.собрание\SAM_04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710609"/>
            <a:ext cx="3429000" cy="28707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" y="152401"/>
            <a:ext cx="8382000" cy="83099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Приоритетным   направлением  ВСШ является </a:t>
            </a:r>
          </a:p>
          <a:p>
            <a:pPr algn="ctr"/>
            <a:r>
              <a:rPr lang="ru-RU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туристко-экологическое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воспитание 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1219200"/>
            <a:ext cx="2438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1219200"/>
            <a:ext cx="25908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1219200"/>
            <a:ext cx="2514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7400" y="3733800"/>
            <a:ext cx="26670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76600" y="3733800"/>
            <a:ext cx="22098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3400" y="3733800"/>
            <a:ext cx="2362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09600" y="3429001"/>
            <a:ext cx="792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	Команда    -   призер   районного   </a:t>
            </a:r>
            <a:r>
              <a:rPr lang="ru-RU" sz="1400" dirty="0" err="1" smtClean="0"/>
              <a:t>турслета</a:t>
            </a:r>
            <a:r>
              <a:rPr lang="ru-RU" sz="1400" dirty="0" smtClean="0"/>
              <a:t>  работников  образования</a:t>
            </a:r>
            <a:endParaRPr lang="ru-RU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533400" y="5943600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Участники районной экологической олимпиады</a:t>
            </a:r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5867400" y="5867400"/>
            <a:ext cx="2667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Такие саженцы каштанов  удалось вырастить на пришкольном участке</a:t>
            </a:r>
            <a:endParaRPr lang="ru-R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3124200" y="6172200"/>
            <a:ext cx="2590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Руководитель кружка «Юный эколог» </a:t>
            </a:r>
            <a:r>
              <a:rPr lang="ru-RU" sz="1400" dirty="0" err="1" smtClean="0"/>
              <a:t>Чернецкая</a:t>
            </a:r>
            <a:r>
              <a:rPr lang="ru-RU" sz="1400" dirty="0" smtClean="0"/>
              <a:t> В.В.</a:t>
            </a:r>
            <a:endParaRPr lang="ru-RU" sz="14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" y="381000"/>
            <a:ext cx="86868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Приоритетным направлением в воспитательной работе является патриотическое воспитание.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" name="Рисунок 3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668" y="1219200"/>
            <a:ext cx="8830732" cy="54102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304800"/>
            <a:ext cx="8077200" cy="6248399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3505200"/>
            <a:ext cx="4257675" cy="3200400"/>
          </a:xfrm>
          <a:prstGeom prst="rect">
            <a:avLst/>
          </a:prstGeom>
        </p:spPr>
      </p:pic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8200" y="3581400"/>
            <a:ext cx="4114799" cy="3076575"/>
          </a:xfrm>
          <a:prstGeom prst="rect">
            <a:avLst/>
          </a:prstGeom>
        </p:spPr>
      </p:pic>
      <p:pic>
        <p:nvPicPr>
          <p:cNvPr id="4" name="Рисунок 3" descr="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24400" y="533400"/>
            <a:ext cx="4165600" cy="2895600"/>
          </a:xfrm>
          <a:prstGeom prst="rect">
            <a:avLst/>
          </a:prstGeom>
        </p:spPr>
      </p:pic>
      <p:pic>
        <p:nvPicPr>
          <p:cNvPr id="5" name="Рисунок 4" descr="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8601" y="533400"/>
            <a:ext cx="4343400" cy="28194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81000" y="0"/>
            <a:ext cx="8763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70-лет Великой Победы</a:t>
            </a:r>
            <a:endParaRPr lang="ru-RU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91000" y="1676400"/>
            <a:ext cx="4724400" cy="4953000"/>
          </a:xfrm>
          <a:prstGeom prst="rect">
            <a:avLst/>
          </a:prstGeom>
        </p:spPr>
      </p:pic>
      <p:pic>
        <p:nvPicPr>
          <p:cNvPr id="3" name="Рисунок 2" descr="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1600200"/>
            <a:ext cx="3810000" cy="50292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33400" y="228600"/>
            <a:ext cx="79248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Спасибо прадеду за Победу!</a:t>
            </a:r>
            <a:endParaRPr lang="ru-RU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81000"/>
            <a:ext cx="9144000" cy="457200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27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27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Реализация  проекта </a:t>
            </a:r>
            <a:br>
              <a:rPr lang="ru-RU" sz="27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27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«</a:t>
            </a:r>
            <a:r>
              <a:rPr lang="ru-RU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Я - гражданин России»</a:t>
            </a:r>
            <a:r>
              <a:rPr lang="ru-RU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914401"/>
            <a:ext cx="4040188" cy="304800"/>
          </a:xfrm>
        </p:spPr>
        <p:txBody>
          <a:bodyPr>
            <a:normAutofit/>
          </a:bodyPr>
          <a:lstStyle/>
          <a:p>
            <a:r>
              <a:rPr lang="ru-RU" sz="1400" dirty="0" smtClean="0"/>
              <a:t>Однолетние саженцы каштанов</a:t>
            </a:r>
            <a:endParaRPr lang="ru-RU" sz="1400" dirty="0"/>
          </a:p>
        </p:txBody>
      </p:sp>
      <p:pic>
        <p:nvPicPr>
          <p:cNvPr id="7" name="Содержимое 6" descr="SAM_0069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1295401"/>
            <a:ext cx="4191000" cy="3048000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838201"/>
            <a:ext cx="4498975" cy="304799"/>
          </a:xfrm>
        </p:spPr>
        <p:txBody>
          <a:bodyPr>
            <a:normAutofit fontScale="92500"/>
          </a:bodyPr>
          <a:lstStyle/>
          <a:p>
            <a:r>
              <a:rPr lang="ru-RU" sz="1400" dirty="0" smtClean="0"/>
              <a:t> Подготовка территории и посадки саженцев</a:t>
            </a:r>
            <a:endParaRPr lang="ru-RU" sz="1400" dirty="0"/>
          </a:p>
        </p:txBody>
      </p:sp>
      <p:pic>
        <p:nvPicPr>
          <p:cNvPr id="10" name="Содержимое 9" descr="PA240218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800600" y="1295400"/>
            <a:ext cx="3886199" cy="3124200"/>
          </a:xfrm>
        </p:spPr>
      </p:pic>
      <p:pic>
        <p:nvPicPr>
          <p:cNvPr id="1026" name="Picture 2" descr="K:\SAM_087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4114800"/>
            <a:ext cx="3886200" cy="2590800"/>
          </a:xfrm>
          <a:prstGeom prst="rect">
            <a:avLst/>
          </a:prstGeom>
          <a:noFill/>
        </p:spPr>
      </p:pic>
      <p:pic>
        <p:nvPicPr>
          <p:cNvPr id="1027" name="Picture 3" descr="K:\SAM_085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4114800"/>
            <a:ext cx="4191000" cy="25908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SAM_0535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228600" y="228600"/>
            <a:ext cx="3962400" cy="3200400"/>
          </a:xfrm>
        </p:spPr>
      </p:pic>
      <p:pic>
        <p:nvPicPr>
          <p:cNvPr id="10" name="Содержимое 9" descr="SAM_0028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495800" y="228600"/>
            <a:ext cx="4041775" cy="3031331"/>
          </a:xfrm>
        </p:spPr>
      </p:pic>
      <p:pic>
        <p:nvPicPr>
          <p:cNvPr id="8" name="Рисунок 7" descr="SAM_067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5800" y="3505200"/>
            <a:ext cx="4114800" cy="3124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05400" y="228600"/>
            <a:ext cx="2667000" cy="307777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Летние работы в розарии</a:t>
            </a:r>
            <a:endParaRPr lang="ru-RU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152400" y="3124200"/>
            <a:ext cx="3810000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Акция «Покорми птиц»</a:t>
            </a:r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6477000" y="3505200"/>
            <a:ext cx="2057400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Конкурс плакатов  на экологическую тему</a:t>
            </a:r>
            <a:endParaRPr lang="ru-RU" sz="1400" dirty="0"/>
          </a:p>
        </p:txBody>
      </p:sp>
      <p:pic>
        <p:nvPicPr>
          <p:cNvPr id="1026" name="Picture 2" descr="K:\сосны\SAM_013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3429000"/>
            <a:ext cx="4191000" cy="3124200"/>
          </a:xfrm>
          <a:prstGeom prst="rect">
            <a:avLst/>
          </a:prstGeom>
          <a:noFill/>
        </p:spPr>
      </p:pic>
      <p:sp>
        <p:nvSpPr>
          <p:cNvPr id="14" name="Содержимое 13"/>
          <p:cNvSpPr>
            <a:spLocks noGrp="1"/>
          </p:cNvSpPr>
          <p:nvPr>
            <p:ph sz="quarter" idx="4"/>
          </p:nvPr>
        </p:nvSpPr>
        <p:spPr>
          <a:xfrm>
            <a:off x="4648200" y="7010400"/>
            <a:ext cx="4041775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81000" y="6248400"/>
            <a:ext cx="3581400" cy="30777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Акция «Больше кислорода»</a:t>
            </a:r>
            <a:endParaRPr lang="ru-RU" sz="14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AM_07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533400"/>
            <a:ext cx="3962400" cy="3276600"/>
          </a:xfrm>
          <a:prstGeom prst="rect">
            <a:avLst/>
          </a:prstGeom>
        </p:spPr>
      </p:pic>
      <p:pic>
        <p:nvPicPr>
          <p:cNvPr id="3" name="Рисунок 2" descr="SAM_077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5800" y="457200"/>
            <a:ext cx="4191000" cy="3352800"/>
          </a:xfrm>
          <a:prstGeom prst="rect">
            <a:avLst/>
          </a:prstGeom>
        </p:spPr>
      </p:pic>
      <p:pic>
        <p:nvPicPr>
          <p:cNvPr id="4" name="Рисунок 3" descr="SAM_077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5800" y="3810000"/>
            <a:ext cx="4191000" cy="304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152400"/>
            <a:ext cx="8305800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Сотрудничество  с ФГУ «</a:t>
            </a:r>
            <a:r>
              <a:rPr lang="ru-RU" sz="2400" dirty="0" err="1" smtClean="0"/>
              <a:t>Азовморинфорцентром</a:t>
            </a:r>
            <a:r>
              <a:rPr lang="ru-RU" sz="2400" dirty="0" smtClean="0"/>
              <a:t>»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4038600"/>
            <a:ext cx="3886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Лекция «Азовскому морю –новую жизнь».</a:t>
            </a:r>
          </a:p>
          <a:p>
            <a:r>
              <a:rPr lang="ru-RU" sz="1400" dirty="0" smtClean="0"/>
              <a:t>Экскурсия  по отделам лаборатории провел Молчанов С.И. Он рассказал  о приборах для исследования  воды на наличие  тяжелых металлов, нефти, радиоактивных веществ. </a:t>
            </a:r>
            <a:endParaRPr lang="ru-RU" sz="14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0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3810000"/>
            <a:ext cx="4191000" cy="3048000"/>
          </a:xfrm>
          <a:prstGeom prst="rect">
            <a:avLst/>
          </a:prstGeom>
        </p:spPr>
      </p:pic>
      <p:pic>
        <p:nvPicPr>
          <p:cNvPr id="4" name="Рисунок 3" descr="Изображение 0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3000" y="381000"/>
            <a:ext cx="3858768" cy="2965704"/>
          </a:xfrm>
          <a:prstGeom prst="rect">
            <a:avLst/>
          </a:prstGeom>
        </p:spPr>
      </p:pic>
      <p:pic>
        <p:nvPicPr>
          <p:cNvPr id="5" name="Рисунок 4" descr="Изображение 00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76800" y="3810000"/>
            <a:ext cx="3901440" cy="3048000"/>
          </a:xfrm>
          <a:prstGeom prst="rect">
            <a:avLst/>
          </a:prstGeom>
        </p:spPr>
      </p:pic>
      <p:pic>
        <p:nvPicPr>
          <p:cNvPr id="6" name="Рисунок 5" descr="Изображение 00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2400" y="381000"/>
            <a:ext cx="4376928" cy="290779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28600" y="0"/>
            <a:ext cx="8153400" cy="33855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Последствия катастрофы в Керченском проливе 2008 года</a:t>
            </a:r>
            <a:endParaRPr lang="ru-RU" sz="16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" y="3352800"/>
            <a:ext cx="403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1500 тонн мазута и 6800 тонн технической серы попали в воду</a:t>
            </a:r>
            <a:endParaRPr lang="ru-RU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4953000" y="3429000"/>
            <a:ext cx="381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Весь берег в мазуте…</a:t>
            </a:r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5334000" y="6324600"/>
            <a:ext cx="2895600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Море выбрасывает измазанных нефтепродуктами бакланов</a:t>
            </a:r>
            <a:endParaRPr lang="ru-R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1371600" y="6550223"/>
            <a:ext cx="1524000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Гибнет рыба…</a:t>
            </a:r>
            <a:endParaRPr lang="ru-RU" sz="14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52401"/>
            <a:ext cx="88392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Творческое развитие личности  учащихся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" name="Рисунок 3" descr="E:\Новая папка\SAM_048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838201"/>
            <a:ext cx="32766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E:\Новая папка\SAM_105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838200"/>
            <a:ext cx="3581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E:\Новая папка\SAM_092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3886200"/>
            <a:ext cx="3198813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E:\Новая папка\SAM_055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3886200"/>
            <a:ext cx="3581399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85800" y="6019800"/>
            <a:ext cx="3200400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Танцевальная группа «Непоседы»ДК</a:t>
            </a:r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838200" y="838200"/>
            <a:ext cx="1981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Кружок «Декоративно –прикладное творчество»</a:t>
            </a:r>
            <a:endParaRPr lang="ru-RU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5181600" y="914400"/>
            <a:ext cx="2971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Школьный форум</a:t>
            </a:r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5257800" y="3886201"/>
            <a:ext cx="2514600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Участники вокального кружка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9200" y="1"/>
            <a:ext cx="54864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     Наша жизнь</a:t>
            </a:r>
            <a:endParaRPr lang="ru-RU" sz="3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" name="Рисунок 2" descr="SAM_01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3886200"/>
            <a:ext cx="4343400" cy="2783725"/>
          </a:xfrm>
          <a:prstGeom prst="rect">
            <a:avLst/>
          </a:prstGeom>
        </p:spPr>
      </p:pic>
      <p:pic>
        <p:nvPicPr>
          <p:cNvPr id="4" name="Рисунок 3" descr="SAM_029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35860" y="838200"/>
            <a:ext cx="4201740" cy="2971800"/>
          </a:xfrm>
          <a:prstGeom prst="rect">
            <a:avLst/>
          </a:prstGeom>
        </p:spPr>
      </p:pic>
      <p:pic>
        <p:nvPicPr>
          <p:cNvPr id="5" name="Рисунок 4" descr="SAM_028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" y="914400"/>
            <a:ext cx="4229100" cy="28956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191000" y="3886200"/>
            <a:ext cx="47244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День неизвестного героя</a:t>
            </a:r>
            <a:endParaRPr lang="ru-RU" sz="28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91000" y="5334000"/>
            <a:ext cx="47244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Первая районная спартакиада</a:t>
            </a:r>
          </a:p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«Старты надежд»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AM_04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1295400"/>
            <a:ext cx="7205302" cy="536647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81000" y="381000"/>
            <a:ext cx="83058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Субботник  у  памятника</a:t>
            </a:r>
            <a:endParaRPr lang="ru-RU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902436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467" y="1143000"/>
            <a:ext cx="8568266" cy="48196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81000" y="304801"/>
            <a:ext cx="77724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Казачьи посиделки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" y="304800"/>
            <a:ext cx="863325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Дети. Родители. Учителя.</a:t>
            </a:r>
            <a:endParaRPr lang="ru-RU" sz="40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67400" y="1371600"/>
            <a:ext cx="24384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День Матери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" name="Рисунок 5" descr="DSCN548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867" y="981075"/>
            <a:ext cx="5300133" cy="2981325"/>
          </a:xfrm>
          <a:prstGeom prst="rect">
            <a:avLst/>
          </a:prstGeom>
        </p:spPr>
      </p:pic>
      <p:pic>
        <p:nvPicPr>
          <p:cNvPr id="3" name="Рисунок 2" descr="DSCN548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76600" y="3438524"/>
            <a:ext cx="5672666" cy="3190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4038600"/>
            <a:ext cx="4605866" cy="2590800"/>
          </a:xfrm>
          <a:prstGeom prst="rect">
            <a:avLst/>
          </a:prstGeom>
        </p:spPr>
      </p:pic>
      <p:pic>
        <p:nvPicPr>
          <p:cNvPr id="3" name="Рисунок 2" descr="форум1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1143000"/>
            <a:ext cx="4737462" cy="2743200"/>
          </a:xfrm>
          <a:prstGeom prst="rect">
            <a:avLst/>
          </a:prstGeom>
        </p:spPr>
      </p:pic>
      <p:pic>
        <p:nvPicPr>
          <p:cNvPr id="4" name="Рисунок 3" descr="форум1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09067" y="1066800"/>
            <a:ext cx="4334933" cy="2819400"/>
          </a:xfrm>
          <a:prstGeom prst="rect">
            <a:avLst/>
          </a:prstGeom>
        </p:spPr>
      </p:pic>
      <p:pic>
        <p:nvPicPr>
          <p:cNvPr id="5" name="Рисунок 4" descr="форум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76800" y="3962400"/>
            <a:ext cx="4064000" cy="2667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2400" y="152401"/>
            <a:ext cx="88392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Школьный   образовательный  форум</a:t>
            </a:r>
          </a:p>
          <a:p>
            <a:pPr algn="ctr"/>
            <a:r>
              <a:rPr lang="ru-RU" sz="2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«Шаг в будущее»</a:t>
            </a:r>
            <a:endParaRPr lang="ru-RU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getImagфорум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1371600"/>
            <a:ext cx="8001000" cy="477678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09600" y="381000"/>
            <a:ext cx="77724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Школьный образовательный форум «Шаг в будущее»</a:t>
            </a:r>
            <a:endParaRPr lang="ru-RU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72194" y="6019800"/>
            <a:ext cx="447620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Флешмоб</a:t>
            </a:r>
            <a:endParaRPr lang="ru-RU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AM_04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1600200"/>
            <a:ext cx="3276600" cy="4368800"/>
          </a:xfrm>
          <a:prstGeom prst="rect">
            <a:avLst/>
          </a:prstGeom>
        </p:spPr>
      </p:pic>
      <p:pic>
        <p:nvPicPr>
          <p:cNvPr id="3" name="Рисунок 2" descr="SAM_048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14800" y="457200"/>
            <a:ext cx="4838700" cy="59436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52401" y="533401"/>
            <a:ext cx="4190999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Модульное оригами</a:t>
            </a:r>
          </a:p>
          <a:p>
            <a:pPr algn="ctr"/>
            <a:r>
              <a:rPr lang="ru-RU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Сорокин Михаил</a:t>
            </a:r>
            <a:endParaRPr lang="ru-RU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AM_03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1" y="762001"/>
            <a:ext cx="5791199" cy="571499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152400"/>
            <a:ext cx="8763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Участие в благотворительных акциях</a:t>
            </a:r>
            <a:endParaRPr lang="ru-RU" sz="28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1" y="6096000"/>
            <a:ext cx="8763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Подготовка подарков</a:t>
            </a:r>
          </a:p>
          <a:p>
            <a:pPr algn="ctr"/>
            <a:r>
              <a:rPr lang="ru-RU" sz="2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для воспитанников Детского дома</a:t>
            </a:r>
            <a:endParaRPr lang="ru-RU" sz="2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AM_00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800" y="914401"/>
            <a:ext cx="4876800" cy="55626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09600" y="304800"/>
            <a:ext cx="75438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День древонасаждения</a:t>
            </a:r>
            <a:endParaRPr lang="ru-RU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1000" y="304800"/>
            <a:ext cx="82296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Концепция будущего  состояния школы</a:t>
            </a:r>
            <a:endParaRPr lang="ru-RU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066800"/>
            <a:ext cx="88392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На будущий период развития педагогический коллектив МБОУ </a:t>
            </a:r>
            <a:r>
              <a:rPr lang="ru-RU" sz="1400" dirty="0" err="1" smtClean="0"/>
              <a:t>Натальевской</a:t>
            </a:r>
            <a:r>
              <a:rPr lang="ru-RU" sz="1400" dirty="0" smtClean="0"/>
              <a:t> СОШ считает важным для себя следующие идеи.</a:t>
            </a:r>
          </a:p>
          <a:p>
            <a:r>
              <a:rPr lang="ru-RU" sz="1400" b="1" i="1" dirty="0" smtClean="0"/>
              <a:t>Идея развития.</a:t>
            </a:r>
          </a:p>
          <a:p>
            <a:endParaRPr lang="ru-RU" sz="1400" b="1" i="1" dirty="0" smtClean="0"/>
          </a:p>
          <a:p>
            <a:r>
              <a:rPr lang="ru-RU" sz="1400" i="1" dirty="0" smtClean="0"/>
              <a:t>Основной смысл педагогического процесса - развитие ученика, его творческой индивидуальности в учебно-воспитательном процессе.</a:t>
            </a:r>
          </a:p>
          <a:p>
            <a:r>
              <a:rPr lang="ru-RU" sz="1400" b="1" i="1" dirty="0" smtClean="0"/>
              <a:t>Идея творчества.</a:t>
            </a:r>
          </a:p>
          <a:p>
            <a:endParaRPr lang="ru-RU" sz="1400" b="1" i="1" dirty="0" smtClean="0"/>
          </a:p>
          <a:p>
            <a:r>
              <a:rPr lang="ru-RU" sz="1400" i="1" dirty="0" smtClean="0"/>
              <a:t>Для реализации этой идеи в школе создается атмосфера , стимулирующая учащихся к творчеству. Творчество пронизывает их жизнедеятельность.</a:t>
            </a:r>
          </a:p>
          <a:p>
            <a:r>
              <a:rPr lang="ru-RU" sz="1400" b="1" i="1" dirty="0" smtClean="0"/>
              <a:t>Идея  сотрудничества.</a:t>
            </a:r>
          </a:p>
          <a:p>
            <a:endParaRPr lang="ru-RU" sz="1400" b="1" i="1" dirty="0" smtClean="0"/>
          </a:p>
          <a:p>
            <a:r>
              <a:rPr lang="ru-RU" sz="1400" i="1" dirty="0" smtClean="0"/>
              <a:t>Данная идея основана на партнерских отношениях субъектов. Совместные действия 2-х сторон обеспечивают творческую позицию каждого.</a:t>
            </a:r>
          </a:p>
          <a:p>
            <a:r>
              <a:rPr lang="ru-RU" sz="1400" b="1" i="1" dirty="0" smtClean="0"/>
              <a:t>Идея открытости.</a:t>
            </a:r>
          </a:p>
          <a:p>
            <a:endParaRPr lang="ru-RU" sz="1400" i="1" dirty="0" smtClean="0"/>
          </a:p>
          <a:p>
            <a:r>
              <a:rPr lang="ru-RU" sz="1400" i="1" dirty="0" smtClean="0"/>
              <a:t>Школа открыта для  широких социальных связей: с работниками культуры, правоохранительных органов, разными творческими объединениями, спортивными организациями.</a:t>
            </a:r>
          </a:p>
          <a:p>
            <a:r>
              <a:rPr lang="ru-RU" sz="1400" b="1" i="1" dirty="0" smtClean="0"/>
              <a:t>Главное направление в развитии МБОУ </a:t>
            </a:r>
            <a:r>
              <a:rPr lang="ru-RU" sz="1400" b="1" i="1" dirty="0" err="1" smtClean="0"/>
              <a:t>Натальевской</a:t>
            </a:r>
            <a:r>
              <a:rPr lang="ru-RU" sz="1400" b="1" i="1" dirty="0" smtClean="0"/>
              <a:t> СОШ –это  создание целостной воспитательной системы , которая охватывает весь педагогический процесс, объединяя обучение, внеурочную жизнь детей, разнообразную деятельность и общение за пределами школы.</a:t>
            </a:r>
          </a:p>
          <a:p>
            <a:endParaRPr lang="ru-RU" sz="1400" i="1" dirty="0" smtClean="0"/>
          </a:p>
          <a:p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" y="0"/>
            <a:ext cx="7010400" cy="646331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flat" dir="tl">
              <a:rot lat="0" lon="0" rev="6600000"/>
            </a:lightRig>
          </a:scene3d>
          <a:sp3d>
            <a:bevelT w="101600" prst="riblet"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Модель выпускника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 flipH="1">
            <a:off x="0" y="609600"/>
            <a:ext cx="39624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i="1" dirty="0" smtClean="0"/>
          </a:p>
          <a:p>
            <a:r>
              <a:rPr lang="ru-RU" sz="1400" b="1" i="1" dirty="0" smtClean="0"/>
              <a:t>1 ступень</a:t>
            </a:r>
            <a:r>
              <a:rPr lang="ru-RU" sz="1400" dirty="0" smtClean="0"/>
              <a:t>(начальная школа):</a:t>
            </a:r>
          </a:p>
          <a:p>
            <a:endParaRPr lang="ru-RU" sz="1400" dirty="0" smtClean="0"/>
          </a:p>
          <a:p>
            <a:r>
              <a:rPr lang="ru-RU" sz="1400" b="1" i="1" dirty="0" smtClean="0"/>
              <a:t>самостоятельность</a:t>
            </a:r>
            <a:r>
              <a:rPr lang="ru-RU" sz="1400" dirty="0" smtClean="0"/>
              <a:t>: навыки личной гигиены ,ЗОЖ, навыки общения, самообслуживание, умение понимать особенности своего возраста.</a:t>
            </a:r>
          </a:p>
          <a:p>
            <a:r>
              <a:rPr lang="ru-RU" sz="1400" b="1" i="1" dirty="0" smtClean="0"/>
              <a:t>2 ступень </a:t>
            </a:r>
            <a:r>
              <a:rPr lang="ru-RU" sz="1400" dirty="0" smtClean="0"/>
              <a:t>(средняя школа)</a:t>
            </a:r>
          </a:p>
          <a:p>
            <a:endParaRPr lang="ru-RU" sz="1400" dirty="0" smtClean="0"/>
          </a:p>
          <a:p>
            <a:r>
              <a:rPr lang="ru-RU" sz="1400" b="1" i="1" dirty="0" smtClean="0"/>
              <a:t>самоутверждение</a:t>
            </a:r>
            <a:r>
              <a:rPr lang="ru-RU" sz="1400" dirty="0" smtClean="0"/>
              <a:t>:</a:t>
            </a:r>
          </a:p>
          <a:p>
            <a:r>
              <a:rPr lang="ru-RU" sz="1400" dirty="0" smtClean="0"/>
              <a:t>Ответственное отношение к труду, к учебе, патриотизм, умение общаться друг с другом ,управлять своим состоянием, принимать решения , доказывать свою точку зрения , постоять за себя и других.</a:t>
            </a:r>
          </a:p>
          <a:p>
            <a:r>
              <a:rPr lang="ru-RU" sz="1400" b="1" i="1" dirty="0" smtClean="0"/>
              <a:t>3 ступень(старшая школа):</a:t>
            </a:r>
          </a:p>
          <a:p>
            <a:endParaRPr lang="ru-RU" sz="1400" b="1" i="1" dirty="0" smtClean="0"/>
          </a:p>
          <a:p>
            <a:r>
              <a:rPr lang="ru-RU" sz="1400" b="1" i="1" dirty="0" smtClean="0"/>
              <a:t>самоопределение:</a:t>
            </a:r>
          </a:p>
          <a:p>
            <a:r>
              <a:rPr lang="ru-RU" sz="1400" dirty="0" smtClean="0"/>
              <a:t>Самостоятельность, нравственная зрелость, высокие духовные потребности, развитые познавательные способности, сформированная мировоззренческая позиция, профессиональная ориентация, готовность к самоопределению, умение адаптироваться в быстроменяющейся жизни, способность найти свое место в </a:t>
            </a:r>
            <a:r>
              <a:rPr lang="ru-RU" sz="1400" dirty="0" err="1" smtClean="0"/>
              <a:t>социо-культурной</a:t>
            </a:r>
            <a:r>
              <a:rPr lang="ru-RU" sz="1400" dirty="0" smtClean="0"/>
              <a:t> среде.</a:t>
            </a:r>
          </a:p>
          <a:p>
            <a:endParaRPr lang="ru-RU" sz="1400" dirty="0"/>
          </a:p>
        </p:txBody>
      </p:sp>
      <p:pic>
        <p:nvPicPr>
          <p:cNvPr id="5" name="Рисунок 4" descr="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62400" y="586426"/>
            <a:ext cx="4851400" cy="3375974"/>
          </a:xfrm>
          <a:prstGeom prst="rect">
            <a:avLst/>
          </a:prstGeom>
        </p:spPr>
      </p:pic>
      <p:pic>
        <p:nvPicPr>
          <p:cNvPr id="6" name="Рисунок 5" descr="77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62400" y="3345050"/>
            <a:ext cx="4876800" cy="351295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892</TotalTime>
  <Words>1362</Words>
  <Application>Microsoft Office PowerPoint</Application>
  <PresentationFormat>Экран (4:3)</PresentationFormat>
  <Paragraphs>241</Paragraphs>
  <Slides>30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 Реализация  проекта  «Я - гражданин России» 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Company>Ильины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Алексей</dc:creator>
  <cp:lastModifiedBy>ALEKSEY</cp:lastModifiedBy>
  <cp:revision>147</cp:revision>
  <dcterms:created xsi:type="dcterms:W3CDTF">2013-02-24T10:54:54Z</dcterms:created>
  <dcterms:modified xsi:type="dcterms:W3CDTF">2015-05-12T19:35:00Z</dcterms:modified>
</cp:coreProperties>
</file>