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1" r:id="rId1"/>
  </p:sldMasterIdLst>
  <p:notesMasterIdLst>
    <p:notesMasterId r:id="rId40"/>
  </p:notesMasterIdLst>
  <p:sldIdLst>
    <p:sldId id="310" r:id="rId2"/>
    <p:sldId id="304" r:id="rId3"/>
    <p:sldId id="305" r:id="rId4"/>
    <p:sldId id="306" r:id="rId5"/>
    <p:sldId id="307" r:id="rId6"/>
    <p:sldId id="308" r:id="rId7"/>
    <p:sldId id="293" r:id="rId8"/>
    <p:sldId id="295" r:id="rId9"/>
    <p:sldId id="258" r:id="rId10"/>
    <p:sldId id="259" r:id="rId11"/>
    <p:sldId id="260" r:id="rId12"/>
    <p:sldId id="267" r:id="rId13"/>
    <p:sldId id="280" r:id="rId14"/>
    <p:sldId id="265" r:id="rId15"/>
    <p:sldId id="266" r:id="rId16"/>
    <p:sldId id="269" r:id="rId17"/>
    <p:sldId id="291" r:id="rId18"/>
    <p:sldId id="271" r:id="rId19"/>
    <p:sldId id="272" r:id="rId20"/>
    <p:sldId id="273" r:id="rId21"/>
    <p:sldId id="292" r:id="rId22"/>
    <p:sldId id="274" r:id="rId23"/>
    <p:sldId id="277" r:id="rId24"/>
    <p:sldId id="284" r:id="rId25"/>
    <p:sldId id="283" r:id="rId26"/>
    <p:sldId id="285" r:id="rId27"/>
    <p:sldId id="288" r:id="rId28"/>
    <p:sldId id="289" r:id="rId29"/>
    <p:sldId id="286" r:id="rId30"/>
    <p:sldId id="296" r:id="rId31"/>
    <p:sldId id="297" r:id="rId32"/>
    <p:sldId id="298" r:id="rId33"/>
    <p:sldId id="299" r:id="rId34"/>
    <p:sldId id="300" r:id="rId35"/>
    <p:sldId id="301" r:id="rId36"/>
    <p:sldId id="302" r:id="rId37"/>
    <p:sldId id="303" r:id="rId38"/>
    <p:sldId id="309" r:id="rId39"/>
  </p:sldIdLst>
  <p:sldSz cx="9144000" cy="6858000" type="screen4x3"/>
  <p:notesSz cx="6858000" cy="9144000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4400" kern="1200">
        <a:solidFill>
          <a:schemeClr val="tx2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4400" kern="1200">
        <a:solidFill>
          <a:schemeClr val="tx2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4400" kern="1200">
        <a:solidFill>
          <a:schemeClr val="tx2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4400" kern="1200">
        <a:solidFill>
          <a:schemeClr val="tx2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4400" kern="1200">
        <a:solidFill>
          <a:schemeClr val="tx2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4400" kern="1200">
        <a:solidFill>
          <a:schemeClr val="tx2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4400" kern="1200">
        <a:solidFill>
          <a:schemeClr val="tx2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4400" kern="1200">
        <a:solidFill>
          <a:schemeClr val="tx2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4400" kern="1200">
        <a:solidFill>
          <a:schemeClr val="tx2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srgbClr val="FF0000"/>
    </p:penClr>
  </p:showPr>
  <p:clrMru>
    <a:srgbClr val="B2B2B2"/>
    <a:srgbClr val="5F5F5F"/>
    <a:srgbClr val="66FFCC"/>
    <a:srgbClr val="777777"/>
    <a:srgbClr val="33CCCC"/>
    <a:srgbClr val="6699FF"/>
    <a:srgbClr val="CCCCFF"/>
    <a:srgbClr val="29292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55" autoAdjust="0"/>
    <p:restoredTop sz="94686" autoAdjust="0"/>
  </p:normalViewPr>
  <p:slideViewPr>
    <p:cSldViewPr>
      <p:cViewPr varScale="1">
        <p:scale>
          <a:sx n="105" d="100"/>
          <a:sy n="105" d="100"/>
        </p:scale>
        <p:origin x="-1782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22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F51D573-4C4B-4686-8F00-87B9E40661E9}" type="datetimeFigureOut">
              <a:rPr lang="ru-RU"/>
              <a:pPr>
                <a:defRPr/>
              </a:pPr>
              <a:t>09.12.2015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91A2E846-A041-4540-AED7-4C14B1B5CA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A150A3C-079E-4EAE-9090-E658A9CE0F9B}" type="slidenum">
              <a:rPr lang="ru-RU"/>
              <a:pPr>
                <a:defRPr/>
              </a:pPr>
              <a:t>35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6BB74E-3769-4FC1-9BBC-00E0FB1DCE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C0F543-9D43-49D0-8CF1-551021DC50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99806F-7CE5-47BC-947C-34794061C2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75E177-7B62-40DD-9904-5763AE46FF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42B932-E516-4D34-BF75-5D23032F33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4ACEEA-F284-473A-B468-FC9546EE9B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2E141F-ACCF-47C6-BF76-EAA2983548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4874D3-4B11-43D3-8E85-8C5E7C180A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FD8C40-1E99-4D7B-9C67-138FDE853A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63F0D6-3AFC-4AB7-8861-1EB5B20C71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047B9-4AFF-4BC5-B50A-E516F7E906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A9E06F-4580-4A4D-A9E8-120C552F74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40A0F6B-381F-43D6-8ABD-6275EE5C94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  <p:sldLayoutId id="2147483839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http://www.ignatovka.ru/images/articles/travel/0135_15.jpg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free.ruboard.net/img/93249.jpg" TargetMode="External"/><Relationship Id="rId2" Type="http://schemas.openxmlformats.org/officeDocument/2006/relationships/image" Target="http://www.tns-counter.ru/V13a****yandex_ru/ru/CP1251/tmsec=yandex_images/0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http://russianculture.ru/Culture_img/45-387-1m.jpg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Relationship Id="rId6" Type="http://schemas.openxmlformats.org/officeDocument/2006/relationships/image" Target="http://www.foto-e.ru/photo/Enzel%20Adams/ansel_adams_photo.jpg" TargetMode="Externa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132856"/>
            <a:ext cx="8229600" cy="1143000"/>
          </a:xfrm>
        </p:spPr>
        <p:txBody>
          <a:bodyPr/>
          <a:lstStyle/>
          <a:p>
            <a:r>
              <a:rPr lang="ru-RU" sz="6000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Игорь Северянин</a:t>
            </a:r>
            <a:endParaRPr lang="ru-RU" sz="6000" dirty="0">
              <a:solidFill>
                <a:schemeClr val="accent6">
                  <a:lumMod val="50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915816" y="5013176"/>
            <a:ext cx="6419056" cy="1684784"/>
          </a:xfrm>
        </p:spPr>
        <p:txBody>
          <a:bodyPr/>
          <a:lstStyle/>
          <a:p>
            <a:r>
              <a:rPr lang="ru-RU" dirty="0" smtClean="0">
                <a:latin typeface="Monotype Corsiva" pitchFamily="66" charset="0"/>
              </a:rPr>
              <a:t>Выполнил ученик 11Б класса </a:t>
            </a:r>
            <a:br>
              <a:rPr lang="ru-RU" dirty="0" smtClean="0">
                <a:latin typeface="Monotype Corsiva" pitchFamily="66" charset="0"/>
              </a:rPr>
            </a:br>
            <a:r>
              <a:rPr lang="ru-RU" dirty="0" err="1" smtClean="0">
                <a:latin typeface="Monotype Corsiva" pitchFamily="66" charset="0"/>
              </a:rPr>
              <a:t>Такашев</a:t>
            </a:r>
            <a:r>
              <a:rPr lang="ru-RU" dirty="0" smtClean="0">
                <a:latin typeface="Monotype Corsiva" pitchFamily="66" charset="0"/>
              </a:rPr>
              <a:t> Сергей</a:t>
            </a:r>
            <a:endParaRPr lang="ru-RU" dirty="0"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800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Серебряный век</a:t>
            </a:r>
          </a:p>
        </p:txBody>
      </p:sp>
      <p:sp>
        <p:nvSpPr>
          <p:cNvPr id="307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z="4000" smtClean="0">
                <a:solidFill>
                  <a:srgbClr val="333333"/>
                </a:solidFill>
                <a:latin typeface="Monotype Corsiva" pitchFamily="66" charset="0"/>
              </a:rPr>
              <a:t>Выражение «серебряный век» русского искусства применительно к концу </a:t>
            </a:r>
            <a:r>
              <a:rPr lang="en-US" sz="4000" smtClean="0">
                <a:solidFill>
                  <a:srgbClr val="333333"/>
                </a:solidFill>
                <a:latin typeface="Monotype Corsiva" pitchFamily="66" charset="0"/>
              </a:rPr>
              <a:t>XIX</a:t>
            </a:r>
            <a:r>
              <a:rPr lang="ru-RU" sz="4000" smtClean="0">
                <a:solidFill>
                  <a:srgbClr val="333333"/>
                </a:solidFill>
                <a:latin typeface="Monotype Corsiva" pitchFamily="66" charset="0"/>
              </a:rPr>
              <a:t> – началу  </a:t>
            </a:r>
            <a:r>
              <a:rPr lang="en-US" sz="4000" smtClean="0">
                <a:solidFill>
                  <a:srgbClr val="333333"/>
                </a:solidFill>
                <a:latin typeface="Monotype Corsiva" pitchFamily="66" charset="0"/>
              </a:rPr>
              <a:t>XX</a:t>
            </a:r>
            <a:r>
              <a:rPr lang="ru-RU" sz="4000" smtClean="0">
                <a:solidFill>
                  <a:srgbClr val="333333"/>
                </a:solidFill>
                <a:latin typeface="Monotype Corsiva" pitchFamily="66" charset="0"/>
              </a:rPr>
              <a:t> столетия, и возникло оно как обозначение крупнейшего этапа в его развитии после пушкинского «золотого века».</a:t>
            </a:r>
          </a:p>
          <a:p>
            <a:pPr eaLnBrk="1" hangingPunct="1"/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Акмеизм</a:t>
            </a:r>
            <a:endParaRPr lang="ru-RU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8313" y="1700213"/>
            <a:ext cx="8229600" cy="452596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>От греческого слова «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>акме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>» – высшая степень чего-либо, цветущая сила. 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>Акмеисты ставили своей задачей возвратить слову изначальный, простой смысл, освободить его от символистических толкований. 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750" y="1484313"/>
            <a:ext cx="8229600" cy="452596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>У акмеистов роза опять стала хороша сама по себе, своими лепестками, запахом и цветом, а не своими мыслимыми подобиями с мистической любовью или чем-нибудь еще». 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>                                                          С. Городецкий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 smtClean="0"/>
          </a:p>
        </p:txBody>
      </p:sp>
      <p:pic>
        <p:nvPicPr>
          <p:cNvPr id="5123" name="Picture 5" descr="http://images.forwallpaper.com/files/thumbs/preview/41/413605__red-rose-for-an-alone-heart_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95713"/>
            <a:ext cx="4895850" cy="306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Футуризм</a:t>
            </a:r>
            <a:endParaRPr lang="ru-RU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>От латинского «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>футурум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>» – будущее».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>«Только мы – лицо  нашего времени, – заявляли футуристы. – Прошлое тесно.  Академия и Пушкин непонятнее иероглифов. Сбросить Пушкина, Достоевского, Толстого и прочих, и прочих с парохода современности».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52513"/>
            <a:ext cx="6480175" cy="4525962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>«Я так люблю поэзию русского серебряного века. В области передачи нежного и драгоценного в человеческой любви, влюбленности, в отношении пластики и изящества, соединенных с чудной лаконичностью, и, наконец, что касается выражения особого…</a:t>
            </a:r>
            <a:r>
              <a:rPr lang="ru-RU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>сверхчуткого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>, </a:t>
            </a:r>
            <a:r>
              <a:rPr lang="ru-RU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>сверхвнимательного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> и одновременно явно художественного ощущения природы – ночи, весны, лета, усадьбы в старинном парке, прелести любимой женщины, обаяния молодости, юности, смеха, грусти, разрыв – тоски, упоения и т.д. – во всем этом есть что-то постоянно отроческое, начальное и изначальное».</a:t>
            </a:r>
            <a:b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</a:b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/>
            </a:r>
            <a:b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</a:br>
            <a:endParaRPr lang="ru-RU" sz="2400" dirty="0" smtClean="0"/>
          </a:p>
        </p:txBody>
      </p:sp>
      <p:pic>
        <p:nvPicPr>
          <p:cNvPr id="7171" name="Picture 2" descr="http://mpxx.ru/books/litera/shcheglov_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16688" y="1268413"/>
            <a:ext cx="2438400" cy="356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856413" y="4868863"/>
            <a:ext cx="1779587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Monotype Corsiva" pitchFamily="66" charset="0"/>
              </a:rPr>
              <a:t>Марк Щеглов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5" descr="1915-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9388" y="1557338"/>
            <a:ext cx="3871912" cy="5157787"/>
          </a:xfrm>
        </p:spPr>
      </p:pic>
      <p:sp>
        <p:nvSpPr>
          <p:cNvPr id="4" name="TextBox 3"/>
          <p:cNvSpPr txBox="1"/>
          <p:nvPr/>
        </p:nvSpPr>
        <p:spPr>
          <a:xfrm>
            <a:off x="-252413" y="115888"/>
            <a:ext cx="9242426" cy="1755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5400" dirty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Игорь Северянин – «король поэтов»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211638" y="1989138"/>
            <a:ext cx="4537075" cy="397033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Я, гений Игорь Северянин,</a:t>
            </a:r>
          </a:p>
          <a:p>
            <a:pPr>
              <a:defRPr/>
            </a:pPr>
            <a:r>
              <a:rPr lang="ru-RU" sz="28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Своей победой упоен:</a:t>
            </a:r>
          </a:p>
          <a:p>
            <a:pPr>
              <a:defRPr/>
            </a:pPr>
            <a:r>
              <a:rPr lang="ru-RU" sz="28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Я </a:t>
            </a:r>
            <a:r>
              <a:rPr lang="ru-RU" sz="2800" dirty="0" err="1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повсеградно</a:t>
            </a:r>
            <a:r>
              <a:rPr lang="ru-RU" sz="28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оэкранен</a:t>
            </a:r>
            <a:r>
              <a:rPr lang="ru-RU" sz="28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!</a:t>
            </a:r>
          </a:p>
          <a:p>
            <a:pPr>
              <a:defRPr/>
            </a:pPr>
            <a:r>
              <a:rPr lang="ru-RU" sz="28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Я </a:t>
            </a:r>
            <a:r>
              <a:rPr lang="ru-RU" sz="2800" dirty="0" err="1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повсесердно</a:t>
            </a:r>
            <a:r>
              <a:rPr lang="ru-RU" sz="28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 утвержден!</a:t>
            </a:r>
          </a:p>
          <a:p>
            <a:pPr>
              <a:defRPr/>
            </a:pPr>
            <a:r>
              <a:rPr lang="ru-RU" sz="28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…………………………….</a:t>
            </a:r>
          </a:p>
          <a:p>
            <a:pPr>
              <a:defRPr/>
            </a:pPr>
            <a:r>
              <a:rPr lang="ru-RU" sz="28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Я покорил литературу!</a:t>
            </a:r>
          </a:p>
          <a:p>
            <a:pPr>
              <a:defRPr/>
            </a:pPr>
            <a:r>
              <a:rPr lang="ru-RU" sz="2800" dirty="0" err="1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Взорлил</a:t>
            </a:r>
            <a:r>
              <a:rPr lang="ru-RU" sz="28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, гремящий, на престол!</a:t>
            </a:r>
            <a:r>
              <a:rPr lang="ru-RU" sz="2800" dirty="0">
                <a:solidFill>
                  <a:schemeClr val="tx1"/>
                </a:solidFill>
                <a:latin typeface="Monotype Corsiva" pitchFamily="66" charset="0"/>
              </a:rPr>
              <a:t> </a:t>
            </a:r>
          </a:p>
          <a:p>
            <a:pPr>
              <a:defRPr/>
            </a:pPr>
            <a:r>
              <a:rPr lang="ru-RU" sz="2800" dirty="0">
                <a:solidFill>
                  <a:schemeClr val="tx1"/>
                </a:solidFill>
                <a:latin typeface="Monotype Corsiva" pitchFamily="66" charset="0"/>
              </a:rPr>
              <a:t>                       </a:t>
            </a:r>
            <a:r>
              <a:rPr lang="ru-RU" sz="28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«Эпилог»</a:t>
            </a:r>
          </a:p>
          <a:p>
            <a:pPr>
              <a:defRPr/>
            </a:pPr>
            <a:r>
              <a:rPr lang="ru-RU" sz="28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(«Громокипящий кубок. </a:t>
            </a:r>
            <a:r>
              <a:rPr lang="ru-RU" sz="2800" dirty="0" err="1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Поэзы</a:t>
            </a:r>
            <a:r>
              <a:rPr lang="ru-RU" sz="28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»)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0825" y="836613"/>
            <a:ext cx="4572000" cy="45243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3200" dirty="0">
                <a:solidFill>
                  <a:srgbClr val="663300"/>
                </a:solidFill>
                <a:latin typeface="Monotype Corsiva" pitchFamily="66" charset="0"/>
              </a:rPr>
              <a:t>Не думаю, чтоб надобно было доказывать, что Игорь Северянин – истинный поэт. Это чувствует каждый, способный понимать поэзию, кто прочтет «Громокипящий кубок».</a:t>
            </a:r>
            <a:r>
              <a:rPr lang="ru-RU" sz="3200" dirty="0">
                <a:solidFill>
                  <a:srgbClr val="663300"/>
                </a:solidFill>
              </a:rPr>
              <a:t> </a:t>
            </a:r>
          </a:p>
          <a:p>
            <a:pPr>
              <a:defRPr/>
            </a:pPr>
            <a:r>
              <a:rPr lang="ru-RU" sz="3200" dirty="0">
                <a:solidFill>
                  <a:srgbClr val="663300"/>
                </a:solidFill>
              </a:rPr>
              <a:t>                      </a:t>
            </a:r>
            <a:r>
              <a:rPr lang="ru-RU" sz="3200" dirty="0">
                <a:solidFill>
                  <a:srgbClr val="663300"/>
                </a:solidFill>
                <a:latin typeface="Monotype Corsiva" pitchFamily="66" charset="0"/>
              </a:rPr>
              <a:t>В. Брюсов</a:t>
            </a:r>
          </a:p>
        </p:txBody>
      </p:sp>
      <p:pic>
        <p:nvPicPr>
          <p:cNvPr id="9219" name="Picture 6" descr="31-009 Брюсов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003800" y="1052513"/>
            <a:ext cx="3436938" cy="452596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800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Время требует мифов…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idx="1"/>
          </p:nvPr>
        </p:nvSpPr>
        <p:spPr>
          <a:xfrm>
            <a:off x="107950" y="1412875"/>
            <a:ext cx="8229600" cy="4525963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dirty="0" smtClean="0"/>
              <a:t>          </a:t>
            </a:r>
            <a:endParaRPr lang="ru-RU" sz="2800" dirty="0" smtClean="0">
              <a:latin typeface="Monotype Corsiva" pitchFamily="66" charset="0"/>
            </a:endParaRP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dirty="0" smtClean="0">
                <a:latin typeface="+mj-lt"/>
              </a:rPr>
              <a:t>                    </a:t>
            </a:r>
            <a:r>
              <a:rPr lang="ru-RU" dirty="0" smtClean="0">
                <a:latin typeface="Monotype Corsiva" pitchFamily="66" charset="0"/>
              </a:rPr>
              <a:t>Среди множества мифов </a:t>
            </a:r>
            <a:r>
              <a:rPr lang="en-US" dirty="0" smtClean="0">
                <a:latin typeface="Monotype Corsiva" pitchFamily="66" charset="0"/>
              </a:rPr>
              <a:t>XX</a:t>
            </a:r>
            <a:r>
              <a:rPr lang="ru-RU" dirty="0" smtClean="0">
                <a:latin typeface="Monotype Corsiva" pitchFamily="66" charset="0"/>
              </a:rPr>
              <a:t> века живёт и миф о поэте Игоре Северянине. О том, что он якобы ввёл в свою поэзию интонации самовосхваления и самолюбия, названной </a:t>
            </a:r>
            <a:r>
              <a:rPr lang="en-US" dirty="0" smtClean="0">
                <a:solidFill>
                  <a:srgbClr val="92D050"/>
                </a:solidFill>
                <a:latin typeface="Monotype Corsiva" pitchFamily="66" charset="0"/>
              </a:rPr>
              <a:t>“</a:t>
            </a:r>
            <a:r>
              <a:rPr lang="ru-RU" dirty="0" err="1" smtClean="0">
                <a:solidFill>
                  <a:srgbClr val="92D050"/>
                </a:solidFill>
                <a:latin typeface="Monotype Corsiva" pitchFamily="66" charset="0"/>
              </a:rPr>
              <a:t>северянинщиной</a:t>
            </a:r>
            <a:r>
              <a:rPr lang="en-US" dirty="0" smtClean="0">
                <a:solidFill>
                  <a:srgbClr val="92D050"/>
                </a:solidFill>
                <a:latin typeface="Monotype Corsiva" pitchFamily="66" charset="0"/>
              </a:rPr>
              <a:t>”</a:t>
            </a:r>
            <a:r>
              <a:rPr lang="ru-RU" dirty="0" smtClean="0">
                <a:solidFill>
                  <a:srgbClr val="92D050"/>
                </a:solidFill>
                <a:latin typeface="Monotype Corsiva" pitchFamily="66" charset="0"/>
              </a:rPr>
              <a:t>.</a:t>
            </a:r>
          </a:p>
        </p:txBody>
      </p:sp>
      <p:pic>
        <p:nvPicPr>
          <p:cNvPr id="78852" name="Picture 4" descr="http://www.ignatovka.ru/images/articles/travel/0135_15.jpg"/>
          <p:cNvPicPr>
            <a:picLocks noChangeAspect="1" noChangeArrowheads="1"/>
          </p:cNvPicPr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5435600" y="5084763"/>
            <a:ext cx="3311525" cy="161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8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88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88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88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1" dur="1" fill="hold"/>
                                        <p:tgtEl>
                                          <p:spTgt spid="78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2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1" fill="hold"/>
                                        <p:tgtEl>
                                          <p:spTgt spid="78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800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en-US" sz="4800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“</a:t>
            </a:r>
            <a:r>
              <a:rPr lang="ru-RU" sz="4800" dirty="0" err="1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Северянинщина</a:t>
            </a:r>
            <a:r>
              <a:rPr lang="en-US" sz="4800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”</a:t>
            </a:r>
            <a:endParaRPr lang="ru-RU" sz="4800" dirty="0" smtClean="0">
              <a:solidFill>
                <a:schemeClr val="accent6">
                  <a:lumMod val="50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79875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773238"/>
            <a:ext cx="8229600" cy="4525962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Monotype Corsiva" pitchFamily="66" charset="0"/>
              </a:rPr>
              <a:t>             </a:t>
            </a:r>
            <a:r>
              <a:rPr lang="ru-RU" sz="3600" smtClean="0">
                <a:latin typeface="Monotype Corsiva" pitchFamily="66" charset="0"/>
              </a:rPr>
              <a:t>Это дурной вкус, эпатаж, этакая </a:t>
            </a:r>
            <a:r>
              <a:rPr lang="en-US" sz="3600" smtClean="0">
                <a:latin typeface="Monotype Corsiva" pitchFamily="66" charset="0"/>
              </a:rPr>
              <a:t>“</a:t>
            </a:r>
            <a:r>
              <a:rPr lang="ru-RU" sz="3600" smtClean="0">
                <a:latin typeface="Monotype Corsiva" pitchFamily="66" charset="0"/>
              </a:rPr>
              <a:t>пошлинка</a:t>
            </a:r>
            <a:r>
              <a:rPr lang="en-US" sz="3600" smtClean="0">
                <a:latin typeface="Monotype Corsiva" pitchFamily="66" charset="0"/>
              </a:rPr>
              <a:t>”</a:t>
            </a:r>
            <a:r>
              <a:rPr lang="ru-RU" sz="3600" smtClean="0">
                <a:latin typeface="Monotype Corsiva" pitchFamily="66" charset="0"/>
              </a:rPr>
              <a:t> в поэзии.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3600" smtClean="0">
                <a:latin typeface="Monotype Corsiva" pitchFamily="66" charset="0"/>
              </a:rPr>
              <a:t>              Как же сегодня объяснить эту </a:t>
            </a:r>
            <a:r>
              <a:rPr lang="en-US" sz="3600" smtClean="0">
                <a:solidFill>
                  <a:srgbClr val="92D050"/>
                </a:solidFill>
                <a:latin typeface="Monotype Corsiva" pitchFamily="66" charset="0"/>
              </a:rPr>
              <a:t>“</a:t>
            </a:r>
            <a:r>
              <a:rPr lang="ru-RU" sz="3600" smtClean="0">
                <a:solidFill>
                  <a:srgbClr val="92D050"/>
                </a:solidFill>
                <a:latin typeface="Monotype Corsiva" pitchFamily="66" charset="0"/>
              </a:rPr>
              <a:t>северянинщину</a:t>
            </a:r>
            <a:r>
              <a:rPr lang="en-US" sz="3600" smtClean="0">
                <a:solidFill>
                  <a:srgbClr val="92D050"/>
                </a:solidFill>
                <a:latin typeface="Monotype Corsiva" pitchFamily="66" charset="0"/>
              </a:rPr>
              <a:t>”</a:t>
            </a:r>
            <a:r>
              <a:rPr lang="ru-RU" sz="3600" smtClean="0">
                <a:latin typeface="Monotype Corsiva" pitchFamily="66" charset="0"/>
              </a:rPr>
              <a:t>, её проникновение в творчество поэта, безусловно, талантливого</a:t>
            </a:r>
            <a:r>
              <a:rPr lang="en-US" sz="3600" smtClean="0">
                <a:latin typeface="Monotype Corsiva" pitchFamily="66" charset="0"/>
              </a:rPr>
              <a:t>?</a:t>
            </a:r>
            <a:endParaRPr lang="ru-RU" sz="3600" smtClean="0">
              <a:latin typeface="Monotype Corsiva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98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98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98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79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800" dirty="0" smtClean="0"/>
              <a:t> </a:t>
            </a:r>
            <a:r>
              <a:rPr lang="ru-RU" sz="48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Игорь Лотарев родился 4(16) мая 1887 года в Петербурге.</a:t>
            </a:r>
            <a:endParaRPr lang="ru-RU" sz="4800" dirty="0" smtClean="0"/>
          </a:p>
        </p:txBody>
      </p:sp>
      <p:sp>
        <p:nvSpPr>
          <p:cNvPr id="80899" name="Rectangle 3"/>
          <p:cNvSpPr>
            <a:spLocks noGrp="1" noChangeArrowheads="1"/>
          </p:cNvSpPr>
          <p:nvPr>
            <p:ph idx="1"/>
          </p:nvPr>
        </p:nvSpPr>
        <p:spPr>
          <a:xfrm>
            <a:off x="4140200" y="2708275"/>
            <a:ext cx="5111750" cy="295275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sz="28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Родился я, как все, случайно…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sz="28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        Был на Гороховой наш дом.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endParaRPr lang="ru-RU" sz="2800" dirty="0" smtClean="0">
              <a:effectLst>
                <a:outerShdw blurRad="38100" dist="38100" dir="2700000" algn="tl">
                  <a:srgbClr val="C0C0C0"/>
                </a:outerShdw>
              </a:effectLst>
              <a:latin typeface="Monotype Corsiva" pitchFamily="66" charset="0"/>
            </a:endParaRP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sz="28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                      «Роса оранжевого часа» </a:t>
            </a:r>
          </a:p>
          <a:p>
            <a:pPr algn="ctr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ru-RU" sz="2800" b="1" u="sng" dirty="0" smtClean="0">
              <a:solidFill>
                <a:srgbClr val="99FFCC"/>
              </a:solidFill>
            </a:endParaRPr>
          </a:p>
        </p:txBody>
      </p:sp>
      <p:pic>
        <p:nvPicPr>
          <p:cNvPr id="12292" name="Picture 5" descr="1897-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1628775"/>
            <a:ext cx="3324225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08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08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08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1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80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89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620713"/>
            <a:ext cx="8229600" cy="1139825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В </a:t>
            </a:r>
            <a:r>
              <a:rPr lang="en-US" sz="3600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“</a:t>
            </a:r>
            <a:r>
              <a:rPr lang="ru-RU" sz="3600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Северном триолете</a:t>
            </a:r>
            <a:r>
              <a:rPr lang="en-US" sz="3600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”</a:t>
            </a:r>
            <a:r>
              <a:rPr lang="ru-RU" sz="3600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 поэт передаёт всю свою любовь к Северу.</a:t>
            </a:r>
            <a:r>
              <a:rPr lang="ru-RU" sz="3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otype Corsiva" pitchFamily="66" charset="0"/>
              </a:rPr>
              <a:t/>
            </a:r>
            <a:br>
              <a:rPr lang="ru-RU" sz="3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otype Corsiva" pitchFamily="66" charset="0"/>
              </a:rPr>
            </a:br>
            <a:endParaRPr lang="ru-RU" sz="3600" dirty="0" smtClean="0">
              <a:solidFill>
                <a:schemeClr val="tx1">
                  <a:lumMod val="85000"/>
                  <a:lumOff val="15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92163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628775"/>
            <a:ext cx="8229600" cy="4525963"/>
          </a:xfrm>
        </p:spPr>
        <p:txBody>
          <a:bodyPr rtlCol="0">
            <a:normAutofit/>
          </a:bodyPr>
          <a:lstStyle/>
          <a:p>
            <a:pPr algn="ctr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000" dirty="0" smtClean="0">
                <a:latin typeface="Monotype Corsiva" pitchFamily="66" charset="0"/>
              </a:rPr>
              <a:t>  </a:t>
            </a:r>
            <a:r>
              <a:rPr lang="ru-RU" sz="28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otype Corsiva" pitchFamily="66" charset="0"/>
              </a:rPr>
              <a:t>Что Эрик </a:t>
            </a:r>
            <a:r>
              <a:rPr lang="ru-RU" sz="2800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Monotype Corsiva" pitchFamily="66" charset="0"/>
              </a:rPr>
              <a:t>Ингрид</a:t>
            </a:r>
            <a:r>
              <a:rPr lang="ru-RU" sz="28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otype Corsiva" pitchFamily="66" charset="0"/>
              </a:rPr>
              <a:t> подарил? </a:t>
            </a:r>
          </a:p>
          <a:p>
            <a:pPr algn="ctr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8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otype Corsiva" pitchFamily="66" charset="0"/>
              </a:rPr>
              <a:t>  Себя, свою любовь и Север. </a:t>
            </a:r>
          </a:p>
          <a:p>
            <a:pPr algn="ctr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8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otype Corsiva" pitchFamily="66" charset="0"/>
              </a:rPr>
              <a:t>  Что </a:t>
            </a:r>
            <a:r>
              <a:rPr lang="ru-RU" sz="2800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Monotype Corsiva" pitchFamily="66" charset="0"/>
              </a:rPr>
              <a:t>помечталось</a:t>
            </a:r>
            <a:r>
              <a:rPr lang="ru-RU" sz="28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otype Corsiva" pitchFamily="66" charset="0"/>
              </a:rPr>
              <a:t> королеве, </a:t>
            </a:r>
          </a:p>
          <a:p>
            <a:pPr algn="ctr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8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otype Corsiva" pitchFamily="66" charset="0"/>
              </a:rPr>
              <a:t>  Всё Эрик </a:t>
            </a:r>
            <a:r>
              <a:rPr lang="ru-RU" sz="2800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Monotype Corsiva" pitchFamily="66" charset="0"/>
              </a:rPr>
              <a:t>Ингрид</a:t>
            </a:r>
            <a:r>
              <a:rPr lang="ru-RU" sz="28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otype Corsiva" pitchFamily="66" charset="0"/>
              </a:rPr>
              <a:t> подарил. </a:t>
            </a:r>
          </a:p>
          <a:p>
            <a:pPr algn="ctr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8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otype Corsiva" pitchFamily="66" charset="0"/>
              </a:rPr>
              <a:t>  И часто в рубке, у перил </a:t>
            </a:r>
          </a:p>
          <a:p>
            <a:pPr algn="ctr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8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otype Corsiva" pitchFamily="66" charset="0"/>
              </a:rPr>
              <a:t>  Над морем, чей-то голос </a:t>
            </a:r>
            <a:r>
              <a:rPr lang="ru-RU" sz="2800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Monotype Corsiva" pitchFamily="66" charset="0"/>
              </a:rPr>
              <a:t>девий</a:t>
            </a:r>
            <a:r>
              <a:rPr lang="ru-RU" sz="28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otype Corsiva" pitchFamily="66" charset="0"/>
              </a:rPr>
              <a:t> </a:t>
            </a:r>
          </a:p>
          <a:p>
            <a:pPr algn="ctr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8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otype Corsiva" pitchFamily="66" charset="0"/>
              </a:rPr>
              <a:t>  Я слышу: «он ей подарил </a:t>
            </a:r>
          </a:p>
          <a:p>
            <a:pPr algn="ctr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8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otype Corsiva" pitchFamily="66" charset="0"/>
              </a:rPr>
              <a:t>  Себя, любовь свою и Север».</a:t>
            </a:r>
            <a:r>
              <a:rPr lang="ru-RU" sz="2800" i="1" dirty="0" smtClean="0">
                <a:solidFill>
                  <a:srgbClr val="B2B2B2"/>
                </a:solidFill>
                <a:latin typeface="Monotype Corsiva" pitchFamily="66" charset="0"/>
              </a:rPr>
              <a:t> 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ru-RU" sz="2400" dirty="0" smtClean="0">
              <a:latin typeface="Monotype Corsiva" pitchFamily="66" charset="0"/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ru-RU" sz="2400" dirty="0" smtClean="0">
              <a:latin typeface="Monotype Corsiva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2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2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2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" fill="hold"/>
                                        <p:tgtEl>
                                          <p:spTgt spid="92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92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" fill="hold"/>
                                        <p:tgtEl>
                                          <p:spTgt spid="92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0" dur="1" fill="hold"/>
                                        <p:tgtEl>
                                          <p:spTgt spid="92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4" dur="1" fill="hold"/>
                                        <p:tgtEl>
                                          <p:spTgt spid="92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8" dur="1" fill="hold"/>
                                        <p:tgtEl>
                                          <p:spTgt spid="921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921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6" dur="1" fill="hold"/>
                                        <p:tgtEl>
                                          <p:spTgt spid="921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500" name="Picture 4" descr="200px-Igor_Severyani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888" y="2924175"/>
            <a:ext cx="2768600" cy="374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dirty="0" smtClean="0">
                <a:latin typeface="Monotype Corsiva" pitchFamily="66" charset="0"/>
              </a:rPr>
              <a:t> </a:t>
            </a:r>
            <a:r>
              <a:rPr lang="ru-RU" sz="3600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Цель творчества – познание души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1341438"/>
            <a:ext cx="8229600" cy="421005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2400" smtClean="0">
                <a:latin typeface="Monotype Corsiva" pitchFamily="66" charset="0"/>
              </a:rPr>
              <a:t>       Обратив внимание на внешнее – </a:t>
            </a:r>
            <a:r>
              <a:rPr lang="ru-RU" sz="2400" b="1" smtClean="0">
                <a:latin typeface="Monotype Corsiva" pitchFamily="66" charset="0"/>
              </a:rPr>
              <a:t>стилистические новации,</a:t>
            </a:r>
            <a:r>
              <a:rPr lang="ru-RU" sz="2400" smtClean="0">
                <a:latin typeface="Monotype Corsiva" pitchFamily="66" charset="0"/>
              </a:rPr>
              <a:t> - мы почти забыли об эмоциональном и духовном начале его поэзии – </a:t>
            </a:r>
            <a:r>
              <a:rPr lang="ru-RU" sz="2400" b="1" smtClean="0">
                <a:latin typeface="Monotype Corsiva" pitchFamily="66" charset="0"/>
              </a:rPr>
              <a:t>познании души</a:t>
            </a:r>
            <a:r>
              <a:rPr lang="ru-RU" sz="2400" smtClean="0">
                <a:latin typeface="Monotype Corsiva" pitchFamily="66" charset="0"/>
              </a:rPr>
              <a:t>.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400" smtClean="0">
                <a:latin typeface="Monotype Corsiva" pitchFamily="66" charset="0"/>
              </a:rPr>
              <a:t>                      </a:t>
            </a:r>
            <a:r>
              <a:rPr lang="ru-RU" sz="2400" b="1" smtClean="0">
                <a:solidFill>
                  <a:srgbClr val="92D050"/>
                </a:solidFill>
                <a:latin typeface="Monotype Corsiva" pitchFamily="66" charset="0"/>
              </a:rPr>
              <a:t>«</a:t>
            </a:r>
            <a:r>
              <a:rPr lang="ru-RU" sz="2400" i="1" smtClean="0">
                <a:solidFill>
                  <a:srgbClr val="92D050"/>
                </a:solidFill>
                <a:latin typeface="Monotype Corsiva" pitchFamily="66" charset="0"/>
              </a:rPr>
              <a:t>Душа – единственная истина!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400" i="1" smtClean="0">
                <a:solidFill>
                  <a:srgbClr val="92D050"/>
                </a:solidFill>
                <a:latin typeface="Monotype Corsiva" pitchFamily="66" charset="0"/>
              </a:rPr>
              <a:t>Самоутверждение личности!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400" i="1" smtClean="0">
                <a:solidFill>
                  <a:srgbClr val="92D050"/>
                </a:solidFill>
                <a:latin typeface="Monotype Corsiva" pitchFamily="66" charset="0"/>
              </a:rPr>
              <a:t>Поиски нового без отвергания старого!»</a:t>
            </a:r>
            <a:r>
              <a:rPr lang="ru-RU" sz="2400" b="1" smtClean="0">
                <a:solidFill>
                  <a:schemeClr val="accent1"/>
                </a:solidFill>
                <a:latin typeface="Monotype Corsiva" pitchFamily="66" charset="0"/>
              </a:rPr>
              <a:t> </a:t>
            </a:r>
            <a:r>
              <a:rPr lang="ru-RU" sz="2400" b="1" smtClean="0">
                <a:latin typeface="Monotype Corsiva" pitchFamily="66" charset="0"/>
              </a:rPr>
              <a:t>–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400" smtClean="0">
                <a:latin typeface="Monotype Corsiva" pitchFamily="66" charset="0"/>
              </a:rPr>
              <a:t>провозглашает молодой поэт</a:t>
            </a:r>
            <a:r>
              <a:rPr lang="ru-RU" sz="2400" b="1" smtClean="0">
                <a:latin typeface="Monotype Corsiva" pitchFamily="66" charset="0"/>
              </a:rPr>
              <a:t>.</a:t>
            </a:r>
            <a:r>
              <a:rPr lang="ru-RU" sz="2400" smtClean="0">
                <a:latin typeface="Monotype Corsiva" pitchFamily="66" charset="0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6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1" dur="1" fill="hold"/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2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1" fill="hold"/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5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0" dur="1" fill="hold"/>
                                        <p:tgtEl>
                                          <p:spTgt spid="106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1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3" dur="1" fill="hold"/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49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3982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Осмысленные неологизмы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12875"/>
            <a:ext cx="8229600" cy="54451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400" smtClean="0">
                <a:latin typeface="Monotype Corsiva" pitchFamily="66" charset="0"/>
              </a:rPr>
              <a:t>             Неологизмы И. Северянина позволяют ему с замечательной остротой выразить главное содержание его поэзии: чувство современности. Помимо того, что они часто передают понятия совершенно новые по существу.                                    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400" smtClean="0">
                <a:latin typeface="Monotype Corsiva" pitchFamily="66" charset="0"/>
              </a:rPr>
              <a:t>                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400" i="1" smtClean="0">
                <a:solidFill>
                  <a:srgbClr val="92D050"/>
                </a:solidFill>
                <a:latin typeface="Monotype Corsiva" pitchFamily="66" charset="0"/>
              </a:rPr>
              <a:t>                        </a:t>
            </a:r>
            <a:r>
              <a:rPr lang="en-US" sz="2400" b="1" i="1" smtClean="0">
                <a:solidFill>
                  <a:srgbClr val="92D050"/>
                </a:solidFill>
                <a:latin typeface="Monotype Corsiva" pitchFamily="66" charset="0"/>
              </a:rPr>
              <a:t>“</a:t>
            </a:r>
            <a:r>
              <a:rPr lang="ru-RU" sz="2400" b="1" i="1" smtClean="0">
                <a:solidFill>
                  <a:srgbClr val="92D050"/>
                </a:solidFill>
                <a:latin typeface="Monotype Corsiva" pitchFamily="66" charset="0"/>
              </a:rPr>
              <a:t>Озерзамок</a:t>
            </a:r>
            <a:r>
              <a:rPr lang="en-US" sz="2400" b="1" i="1" smtClean="0">
                <a:solidFill>
                  <a:srgbClr val="92D050"/>
                </a:solidFill>
                <a:latin typeface="Monotype Corsiva" pitchFamily="66" charset="0"/>
              </a:rPr>
              <a:t>”</a:t>
            </a:r>
            <a:endParaRPr lang="ru-RU" sz="2400" b="1" i="1" smtClean="0">
              <a:solidFill>
                <a:srgbClr val="92D050"/>
              </a:solidFill>
              <a:latin typeface="Monotype Corsiva" pitchFamily="66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400" b="1" i="1" smtClean="0">
                <a:solidFill>
                  <a:srgbClr val="92D050"/>
                </a:solidFill>
                <a:latin typeface="Monotype Corsiva" pitchFamily="66" charset="0"/>
              </a:rPr>
              <a:t>                                                   </a:t>
            </a:r>
            <a:r>
              <a:rPr lang="en-US" sz="2400" b="1" i="1" smtClean="0">
                <a:solidFill>
                  <a:srgbClr val="92D050"/>
                </a:solidFill>
                <a:latin typeface="Monotype Corsiva" pitchFamily="66" charset="0"/>
              </a:rPr>
              <a:t>“</a:t>
            </a:r>
            <a:r>
              <a:rPr lang="ru-RU" sz="2400" b="1" i="1" smtClean="0">
                <a:solidFill>
                  <a:srgbClr val="92D050"/>
                </a:solidFill>
                <a:latin typeface="Monotype Corsiva" pitchFamily="66" charset="0"/>
              </a:rPr>
              <a:t>Перекочкать</a:t>
            </a:r>
            <a:r>
              <a:rPr lang="en-US" sz="2400" b="1" i="1" smtClean="0">
                <a:solidFill>
                  <a:srgbClr val="92D050"/>
                </a:solidFill>
                <a:latin typeface="Monotype Corsiva" pitchFamily="66" charset="0"/>
              </a:rPr>
              <a:t>”</a:t>
            </a:r>
            <a:r>
              <a:rPr lang="ru-RU" sz="2400" b="1" i="1" smtClean="0">
                <a:solidFill>
                  <a:srgbClr val="92D050"/>
                </a:solidFill>
                <a:latin typeface="Monotype Corsiva" pitchFamily="66" charset="0"/>
              </a:rPr>
              <a:t>                        </a:t>
            </a:r>
            <a:r>
              <a:rPr lang="en-US" sz="2400" b="1" i="1" smtClean="0">
                <a:solidFill>
                  <a:srgbClr val="92D050"/>
                </a:solidFill>
                <a:latin typeface="Monotype Corsiva" pitchFamily="66" charset="0"/>
              </a:rPr>
              <a:t>“</a:t>
            </a:r>
            <a:r>
              <a:rPr lang="ru-RU" sz="2400" b="1" i="1" smtClean="0">
                <a:solidFill>
                  <a:srgbClr val="92D050"/>
                </a:solidFill>
                <a:latin typeface="Monotype Corsiva" pitchFamily="66" charset="0"/>
              </a:rPr>
              <a:t>Онездешниться</a:t>
            </a:r>
            <a:r>
              <a:rPr lang="en-US" sz="2400" b="1" i="1" smtClean="0">
                <a:solidFill>
                  <a:srgbClr val="92D050"/>
                </a:solidFill>
                <a:latin typeface="Monotype Corsiva" pitchFamily="66" charset="0"/>
              </a:rPr>
              <a:t>”</a:t>
            </a:r>
            <a:r>
              <a:rPr lang="ru-RU" sz="2400" b="1" i="1" smtClean="0">
                <a:solidFill>
                  <a:srgbClr val="92D050"/>
                </a:solidFill>
                <a:latin typeface="Monotype Corsiva" pitchFamily="66" charset="0"/>
              </a:rPr>
              <a:t>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400" b="1" i="1" smtClean="0">
                <a:solidFill>
                  <a:srgbClr val="92D050"/>
                </a:solidFill>
                <a:latin typeface="Monotype Corsiva" pitchFamily="66" charset="0"/>
              </a:rPr>
              <a:t>                                           </a:t>
            </a:r>
            <a:r>
              <a:rPr lang="en-US" sz="2400" b="1" i="1" smtClean="0">
                <a:solidFill>
                  <a:srgbClr val="92D050"/>
                </a:solidFill>
                <a:latin typeface="Monotype Corsiva" pitchFamily="66" charset="0"/>
              </a:rPr>
              <a:t>“</a:t>
            </a:r>
            <a:r>
              <a:rPr lang="ru-RU" sz="2400" b="1" i="1" smtClean="0">
                <a:solidFill>
                  <a:srgbClr val="92D050"/>
                </a:solidFill>
                <a:latin typeface="Monotype Corsiva" pitchFamily="66" charset="0"/>
              </a:rPr>
              <a:t>Ядоцвет</a:t>
            </a:r>
            <a:r>
              <a:rPr lang="en-US" sz="2400" b="1" i="1" smtClean="0">
                <a:solidFill>
                  <a:srgbClr val="92D050"/>
                </a:solidFill>
                <a:latin typeface="Monotype Corsiva" pitchFamily="66" charset="0"/>
              </a:rPr>
              <a:t>”</a:t>
            </a:r>
            <a:endParaRPr lang="ru-RU" sz="2400" b="1" i="1" smtClean="0">
              <a:solidFill>
                <a:srgbClr val="92D050"/>
              </a:solidFill>
              <a:latin typeface="Monotype Corsiva" pitchFamily="66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400" b="1" i="1" smtClean="0">
                <a:solidFill>
                  <a:srgbClr val="92D050"/>
                </a:solidFill>
                <a:latin typeface="Monotype Corsiva" pitchFamily="66" charset="0"/>
              </a:rPr>
              <a:t>                          </a:t>
            </a:r>
            <a:r>
              <a:rPr lang="en-US" sz="2400" b="1" i="1" smtClean="0">
                <a:solidFill>
                  <a:srgbClr val="92D050"/>
                </a:solidFill>
                <a:latin typeface="Monotype Corsiva" pitchFamily="66" charset="0"/>
              </a:rPr>
              <a:t>“</a:t>
            </a:r>
            <a:r>
              <a:rPr lang="ru-RU" sz="2400" b="1" i="1" smtClean="0">
                <a:solidFill>
                  <a:srgbClr val="92D050"/>
                </a:solidFill>
                <a:latin typeface="Monotype Corsiva" pitchFamily="66" charset="0"/>
              </a:rPr>
              <a:t>Алогубы</a:t>
            </a:r>
            <a:r>
              <a:rPr lang="en-US" sz="2400" b="1" i="1" smtClean="0">
                <a:solidFill>
                  <a:srgbClr val="92D050"/>
                </a:solidFill>
                <a:latin typeface="Monotype Corsiva" pitchFamily="66" charset="0"/>
              </a:rPr>
              <a:t>”</a:t>
            </a:r>
            <a:r>
              <a:rPr lang="ru-RU" sz="2400" b="1" i="1" smtClean="0">
                <a:solidFill>
                  <a:srgbClr val="92D050"/>
                </a:solidFill>
                <a:latin typeface="Monotype Corsiva" pitchFamily="66" charset="0"/>
              </a:rPr>
              <a:t>                                     </a:t>
            </a:r>
            <a:r>
              <a:rPr lang="en-US" sz="2400" b="1" i="1" smtClean="0">
                <a:solidFill>
                  <a:srgbClr val="92D050"/>
                </a:solidFill>
                <a:latin typeface="Monotype Corsiva" pitchFamily="66" charset="0"/>
              </a:rPr>
              <a:t>“</a:t>
            </a:r>
            <a:r>
              <a:rPr lang="ru-RU" sz="2400" b="1" i="1" smtClean="0">
                <a:solidFill>
                  <a:srgbClr val="92D050"/>
                </a:solidFill>
                <a:latin typeface="Monotype Corsiva" pitchFamily="66" charset="0"/>
              </a:rPr>
              <a:t>Грезофарс</a:t>
            </a:r>
            <a:r>
              <a:rPr lang="en-US" sz="2400" b="1" i="1" smtClean="0">
                <a:solidFill>
                  <a:srgbClr val="92D050"/>
                </a:solidFill>
                <a:latin typeface="Monotype Corsiva" pitchFamily="66" charset="0"/>
              </a:rPr>
              <a:t>”</a:t>
            </a:r>
            <a:r>
              <a:rPr lang="ru-RU" sz="2400" b="1" i="1" smtClean="0">
                <a:solidFill>
                  <a:srgbClr val="92D050"/>
                </a:solidFill>
                <a:latin typeface="Monotype Corsiva" pitchFamily="66" charset="0"/>
              </a:rPr>
              <a:t> </a:t>
            </a:r>
            <a:r>
              <a:rPr lang="en-US" sz="2400" b="1" i="1" smtClean="0">
                <a:solidFill>
                  <a:srgbClr val="92D050"/>
                </a:solidFill>
                <a:latin typeface="Monotype Corsiva" pitchFamily="66" charset="0"/>
              </a:rPr>
              <a:t>“</a:t>
            </a:r>
            <a:r>
              <a:rPr lang="ru-RU" sz="2400" b="1" i="1" smtClean="0">
                <a:solidFill>
                  <a:srgbClr val="92D050"/>
                </a:solidFill>
                <a:latin typeface="Monotype Corsiva" pitchFamily="66" charset="0"/>
              </a:rPr>
              <a:t>Поэза</a:t>
            </a:r>
            <a:r>
              <a:rPr lang="en-US" sz="2400" b="1" i="1" smtClean="0">
                <a:solidFill>
                  <a:srgbClr val="92D050"/>
                </a:solidFill>
                <a:latin typeface="Monotype Corsiva" pitchFamily="66" charset="0"/>
              </a:rPr>
              <a:t>”</a:t>
            </a:r>
            <a:endParaRPr lang="ru-RU" sz="2400" b="1" i="1" smtClean="0">
              <a:solidFill>
                <a:srgbClr val="92D050"/>
              </a:solidFill>
              <a:latin typeface="Monotype Corsiva" pitchFamily="66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400" b="1" i="1" smtClean="0">
                <a:solidFill>
                  <a:srgbClr val="92D050"/>
                </a:solidFill>
                <a:latin typeface="Monotype Corsiva" pitchFamily="66" charset="0"/>
              </a:rPr>
              <a:t>       </a:t>
            </a:r>
            <a:r>
              <a:rPr lang="en-US" sz="2400" b="1" i="1" smtClean="0">
                <a:solidFill>
                  <a:srgbClr val="92D050"/>
                </a:solidFill>
                <a:latin typeface="Monotype Corsiva" pitchFamily="66" charset="0"/>
              </a:rPr>
              <a:t>“</a:t>
            </a:r>
            <a:r>
              <a:rPr lang="ru-RU" sz="2400" b="1" i="1" smtClean="0">
                <a:solidFill>
                  <a:srgbClr val="92D050"/>
                </a:solidFill>
                <a:latin typeface="Monotype Corsiva" pitchFamily="66" charset="0"/>
              </a:rPr>
              <a:t>Миррэлия</a:t>
            </a:r>
            <a:r>
              <a:rPr lang="en-US" sz="2400" b="1" i="1" smtClean="0">
                <a:solidFill>
                  <a:srgbClr val="92D050"/>
                </a:solidFill>
                <a:latin typeface="Monotype Corsiva" pitchFamily="66" charset="0"/>
              </a:rPr>
              <a:t>”</a:t>
            </a:r>
            <a:r>
              <a:rPr lang="ru-RU" sz="2400" b="1" i="1" smtClean="0">
                <a:solidFill>
                  <a:srgbClr val="92D050"/>
                </a:solidFill>
                <a:latin typeface="Monotype Corsiva" pitchFamily="66" charset="0"/>
              </a:rPr>
              <a:t> (светлое царство)               </a:t>
            </a:r>
            <a:r>
              <a:rPr lang="en-US" sz="2400" b="1" i="1" smtClean="0">
                <a:solidFill>
                  <a:srgbClr val="92D050"/>
                </a:solidFill>
                <a:latin typeface="Monotype Corsiva" pitchFamily="66" charset="0"/>
              </a:rPr>
              <a:t>“</a:t>
            </a:r>
            <a:r>
              <a:rPr lang="ru-RU" sz="2400" b="1" i="1" smtClean="0">
                <a:solidFill>
                  <a:srgbClr val="92D050"/>
                </a:solidFill>
                <a:latin typeface="Monotype Corsiva" pitchFamily="66" charset="0"/>
              </a:rPr>
              <a:t>Окалошить</a:t>
            </a:r>
            <a:r>
              <a:rPr lang="en-US" sz="2400" b="1" i="1" smtClean="0">
                <a:solidFill>
                  <a:srgbClr val="92D050"/>
                </a:solidFill>
                <a:latin typeface="Monotype Corsiva" pitchFamily="66" charset="0"/>
              </a:rPr>
              <a:t>”</a:t>
            </a:r>
            <a:r>
              <a:rPr lang="ru-RU" sz="2400" b="1" i="1" smtClean="0">
                <a:solidFill>
                  <a:srgbClr val="92D050"/>
                </a:solidFill>
                <a:latin typeface="Monotype Corsiva" pitchFamily="66" charset="0"/>
              </a:rPr>
              <a:t>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400" b="1" i="1" smtClean="0">
                <a:solidFill>
                  <a:srgbClr val="92D050"/>
                </a:solidFill>
                <a:latin typeface="Monotype Corsiva" pitchFamily="66" charset="0"/>
              </a:rPr>
              <a:t>                                                                                                                                                </a:t>
            </a:r>
            <a:r>
              <a:rPr lang="en-US" sz="2400" b="1" i="1" smtClean="0">
                <a:solidFill>
                  <a:srgbClr val="92D050"/>
                </a:solidFill>
                <a:latin typeface="Monotype Corsiva" pitchFamily="66" charset="0"/>
              </a:rPr>
              <a:t>“</a:t>
            </a:r>
            <a:r>
              <a:rPr lang="ru-RU" sz="2400" b="1" i="1" smtClean="0">
                <a:solidFill>
                  <a:srgbClr val="92D050"/>
                </a:solidFill>
                <a:latin typeface="Monotype Corsiva" pitchFamily="66" charset="0"/>
              </a:rPr>
              <a:t>Златополдень</a:t>
            </a:r>
            <a:r>
              <a:rPr lang="en-US" sz="2400" b="1" i="1" smtClean="0">
                <a:solidFill>
                  <a:srgbClr val="92D050"/>
                </a:solidFill>
                <a:latin typeface="Monotype Corsiva" pitchFamily="66" charset="0"/>
              </a:rPr>
              <a:t>”</a:t>
            </a:r>
            <a:r>
              <a:rPr lang="ru-RU" sz="2400" b="1" i="1" smtClean="0">
                <a:solidFill>
                  <a:srgbClr val="92D050"/>
                </a:solidFill>
                <a:latin typeface="Monotype Corsiva" pitchFamily="66" charset="0"/>
              </a:rPr>
              <a:t>                                     </a:t>
            </a:r>
            <a:r>
              <a:rPr lang="en-US" sz="2400" b="1" i="1" smtClean="0">
                <a:solidFill>
                  <a:srgbClr val="92D050"/>
                </a:solidFill>
                <a:latin typeface="Monotype Corsiva" pitchFamily="66" charset="0"/>
              </a:rPr>
              <a:t>“</a:t>
            </a:r>
            <a:r>
              <a:rPr lang="ru-RU" sz="2400" b="1" i="1" smtClean="0">
                <a:solidFill>
                  <a:srgbClr val="92D050"/>
                </a:solidFill>
                <a:latin typeface="Monotype Corsiva" pitchFamily="66" charset="0"/>
              </a:rPr>
              <a:t>Вуалит негой феордов сага</a:t>
            </a:r>
            <a:r>
              <a:rPr lang="en-US" sz="2400" b="1" smtClean="0">
                <a:solidFill>
                  <a:srgbClr val="92D050"/>
                </a:solidFill>
                <a:latin typeface="Monotype Corsiva" pitchFamily="66" charset="0"/>
              </a:rPr>
              <a:t>”</a:t>
            </a:r>
            <a:r>
              <a:rPr lang="ru-RU" sz="2400" b="1" smtClean="0">
                <a:solidFill>
                  <a:srgbClr val="92D050"/>
                </a:solidFill>
                <a:latin typeface="Monotype Corsiva" pitchFamily="66" charset="0"/>
              </a:rPr>
              <a:t>       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60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60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60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86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86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1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86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4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" fill="hold"/>
                                        <p:tgtEl>
                                          <p:spTgt spid="860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7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9" dur="1" fill="hold"/>
                                        <p:tgtEl>
                                          <p:spTgt spid="860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0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860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3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5" dur="1" fill="hold"/>
                                        <p:tgtEl>
                                          <p:spTgt spid="860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6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8" dur="1" fill="hold"/>
                                        <p:tgtEl>
                                          <p:spTgt spid="860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5" name="Picture 5" descr="Картинка 6 из 33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7400" y="2636838"/>
            <a:ext cx="3055938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620713"/>
            <a:ext cx="8229600" cy="113982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В «Прологе эгофутуризма» (1911) он манифестировал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: </a:t>
            </a:r>
            <a:b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</a:br>
            <a:endParaRPr lang="ru-RU" b="1" dirty="0" smtClean="0">
              <a:solidFill>
                <a:schemeClr val="accent6">
                  <a:lumMod val="50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87044" name="Rectangle 4"/>
          <p:cNvSpPr>
            <a:spLocks noGrp="1" noChangeArrowheads="1"/>
          </p:cNvSpPr>
          <p:nvPr>
            <p:ph idx="1"/>
          </p:nvPr>
        </p:nvSpPr>
        <p:spPr>
          <a:xfrm>
            <a:off x="0" y="1989138"/>
            <a:ext cx="7654925" cy="4525962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ru-RU" smtClean="0">
                <a:latin typeface="Monotype Corsiva" pitchFamily="66" charset="0"/>
              </a:rPr>
              <a:t>        </a:t>
            </a:r>
            <a:r>
              <a:rPr lang="ru-RU" b="1" smtClean="0">
                <a:latin typeface="Monotype Corsiva" pitchFamily="66" charset="0"/>
              </a:rPr>
              <a:t>         </a:t>
            </a:r>
            <a:r>
              <a:rPr lang="ru-RU" b="1" i="1" smtClean="0">
                <a:latin typeface="Monotype Corsiva" pitchFamily="66" charset="0"/>
              </a:rPr>
              <a:t>«Мы живы острым и мгновенным... и что ни слово, то сюрприз».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ru-RU" b="1" smtClean="0">
                <a:latin typeface="Monotype Corsiva" pitchFamily="66" charset="0"/>
              </a:rPr>
              <a:t>         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ru-RU" smtClean="0">
                <a:latin typeface="Monotype Corsiva" pitchFamily="66" charset="0"/>
              </a:rPr>
              <a:t>         В его стихах самолюбование и самовосхваление принимали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ru-RU" smtClean="0">
                <a:latin typeface="Monotype Corsiva" pitchFamily="66" charset="0"/>
              </a:rPr>
              <a:t>гипертрофированные — на грани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ru-RU" smtClean="0">
                <a:latin typeface="Monotype Corsiva" pitchFamily="66" charset="0"/>
              </a:rPr>
              <a:t>пародии и пошлости — формы: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ru-RU" sz="3300" b="1" smtClean="0">
              <a:solidFill>
                <a:srgbClr val="99FFCC"/>
              </a:solidFill>
              <a:latin typeface="Monotype Corsiva" pitchFamily="66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ru-RU" sz="3300" b="1" smtClean="0">
                <a:solidFill>
                  <a:srgbClr val="99FFCC"/>
                </a:solidFill>
                <a:latin typeface="Monotype Corsiva" pitchFamily="66" charset="0"/>
              </a:rPr>
              <a:t>     </a:t>
            </a:r>
            <a:endParaRPr lang="ru-RU" b="1" i="1" smtClean="0">
              <a:solidFill>
                <a:srgbClr val="66FFCC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7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70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70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7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1" dur="1" fill="hold"/>
                                        <p:tgtEl>
                                          <p:spTgt spid="870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2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1" fill="hold"/>
                                        <p:tgtEl>
                                          <p:spTgt spid="870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5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870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0" dur="1" fill="hold"/>
                                        <p:tgtEl>
                                          <p:spTgt spid="870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1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3" dur="1" fill="hold"/>
                                        <p:tgtEl>
                                          <p:spTgt spid="870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4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6" dur="1" fill="hold"/>
                                        <p:tgtEl>
                                          <p:spTgt spid="870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2" name="Picture 4" descr="Картинка 15 из 33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53200" y="2276475"/>
            <a:ext cx="2590800" cy="380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“</a:t>
            </a:r>
            <a:r>
              <a:rPr lang="ru-RU" sz="4800" dirty="0" err="1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Самогимн</a:t>
            </a:r>
            <a:r>
              <a:rPr lang="en-US" sz="4800" dirty="0" smtClean="0">
                <a:solidFill>
                  <a:schemeClr val="accent6">
                    <a:lumMod val="50000"/>
                  </a:schemeClr>
                </a:solidFill>
              </a:rPr>
              <a:t>”</a:t>
            </a:r>
            <a:endParaRPr lang="ru-RU" sz="4800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4211" name="Rectangle 3"/>
          <p:cNvSpPr>
            <a:spLocks noGrp="1" noChangeArrowheads="1"/>
          </p:cNvSpPr>
          <p:nvPr>
            <p:ph idx="1"/>
          </p:nvPr>
        </p:nvSpPr>
        <p:spPr>
          <a:xfrm>
            <a:off x="-828675" y="1484313"/>
            <a:ext cx="8229600" cy="4852987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mtClean="0"/>
              <a:t>           </a:t>
            </a:r>
            <a:r>
              <a:rPr lang="ru-RU" sz="2800" i="1" smtClean="0"/>
              <a:t>Мой стих серебряно-брильянтовый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800" i="1" smtClean="0"/>
              <a:t>             Живителен, как кислород.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800" i="1" smtClean="0"/>
              <a:t>             </a:t>
            </a:r>
            <a:r>
              <a:rPr lang="en-US" sz="2800" i="1" smtClean="0"/>
              <a:t>“</a:t>
            </a:r>
            <a:r>
              <a:rPr lang="ru-RU" sz="2800" i="1" smtClean="0"/>
              <a:t>О гениальный! О талантливый!</a:t>
            </a:r>
            <a:r>
              <a:rPr lang="en-US" sz="2800" i="1" smtClean="0"/>
              <a:t>”</a:t>
            </a:r>
            <a:r>
              <a:rPr lang="ru-RU" sz="2800" i="1" smtClean="0"/>
              <a:t> –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800" i="1" smtClean="0"/>
              <a:t>               Мне возгремит хвалу народ.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800" i="1" smtClean="0"/>
              <a:t>               И станет пить ликёр гранатовый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800" i="1" smtClean="0"/>
              <a:t>               За мой ликующий восход ...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800" i="1" smtClean="0"/>
              <a:t>               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800" i="1" smtClean="0"/>
              <a:t>               … Я – я! Значенье эготворчества –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800" i="1" smtClean="0"/>
              <a:t>               Плод искушённой Красоты!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4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42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42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4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1" dur="1" fill="hold"/>
                                        <p:tgtEl>
                                          <p:spTgt spid="94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2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1" fill="hold"/>
                                        <p:tgtEl>
                                          <p:spTgt spid="94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5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94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0" dur="1" fill="hold"/>
                                        <p:tgtEl>
                                          <p:spTgt spid="94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1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3" dur="1" fill="hold"/>
                                        <p:tgtEl>
                                          <p:spTgt spid="94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4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6" dur="1" fill="hold"/>
                                        <p:tgtEl>
                                          <p:spTgt spid="94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7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9" dur="1" fill="hold"/>
                                        <p:tgtEl>
                                          <p:spTgt spid="942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0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942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3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5" dur="1" fill="hold"/>
                                        <p:tgtEl>
                                          <p:spTgt spid="942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6" name="Picture 6" descr="Картинка 3 из 33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5463" y="3573463"/>
            <a:ext cx="2152650" cy="314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>
          <a:xfrm>
            <a:off x="107950" y="115888"/>
            <a:ext cx="8229600" cy="113982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800" dirty="0" smtClean="0">
                <a:latin typeface="Monotype Corsiva" pitchFamily="66" charset="0"/>
              </a:rPr>
              <a:t> </a:t>
            </a:r>
            <a:r>
              <a:rPr lang="ru-RU" sz="4800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Расцвет творчества</a:t>
            </a:r>
          </a:p>
        </p:txBody>
      </p:sp>
      <p:sp>
        <p:nvSpPr>
          <p:cNvPr id="122883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1268413"/>
            <a:ext cx="8229600" cy="4525962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800" smtClean="0">
                <a:latin typeface="Monotype Corsiva" pitchFamily="66" charset="0"/>
              </a:rPr>
              <a:t>        </a:t>
            </a:r>
            <a:r>
              <a:rPr lang="ru-RU" sz="2800" i="1" smtClean="0">
                <a:latin typeface="Monotype Corsiva" pitchFamily="66" charset="0"/>
              </a:rPr>
              <a:t>Триумфальная слава пришла к поэту в 1913,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800" i="1" smtClean="0">
                <a:latin typeface="Monotype Corsiva" pitchFamily="66" charset="0"/>
              </a:rPr>
              <a:t>    после выхода сборника «Громокипящий кубок». </a:t>
            </a:r>
            <a:r>
              <a:rPr lang="en-US" sz="2800" i="1" smtClean="0">
                <a:latin typeface="Monotype Corsiva" pitchFamily="66" charset="0"/>
              </a:rPr>
              <a:t>                                                         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800" i="1" smtClean="0">
                <a:latin typeface="Monotype Corsiva" pitchFamily="66" charset="0"/>
              </a:rPr>
              <a:t>         </a:t>
            </a:r>
            <a:r>
              <a:rPr lang="ru-RU" sz="2800" i="1" smtClean="0">
                <a:latin typeface="Monotype Corsiva" pitchFamily="66" charset="0"/>
              </a:rPr>
              <a:t>«Громокипящий кубок» – сборник, который пользовался шумным успехом и составил ему славу салонного поэта, воспевающего «красивости»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800" i="1" smtClean="0">
                <a:latin typeface="Monotype Corsiva" pitchFamily="66" charset="0"/>
              </a:rPr>
              <a:t>     и «изыски» великосветской и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800" i="1" smtClean="0">
                <a:latin typeface="Monotype Corsiva" pitchFamily="66" charset="0"/>
              </a:rPr>
              <a:t>     богемной жизни. </a:t>
            </a:r>
            <a:endParaRPr lang="en-US" sz="2800" i="1" smtClean="0">
              <a:latin typeface="Monotype Corsiva" pitchFamily="66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800" i="1" smtClean="0">
                <a:latin typeface="Monotype Corsiva" pitchFamily="66" charset="0"/>
              </a:rPr>
              <a:t>         </a:t>
            </a:r>
            <a:r>
              <a:rPr lang="ru-RU" sz="2800" i="1" smtClean="0">
                <a:latin typeface="Monotype Corsiva" pitchFamily="66" charset="0"/>
              </a:rPr>
              <a:t>За два года «Громокипящий кубок»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800" i="1" smtClean="0">
                <a:latin typeface="Monotype Corsiva" pitchFamily="66" charset="0"/>
              </a:rPr>
              <a:t>    выдержал семь изданий.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2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28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28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28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1" dur="1" fill="hold"/>
                                        <p:tgtEl>
                                          <p:spTgt spid="122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2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1" fill="hold"/>
                                        <p:tgtEl>
                                          <p:spTgt spid="122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5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22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0" dur="1" fill="hold"/>
                                        <p:tgtEl>
                                          <p:spTgt spid="122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1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3" dur="1" fill="hold"/>
                                        <p:tgtEl>
                                          <p:spTgt spid="122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4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6" dur="1" fill="hold"/>
                                        <p:tgtEl>
                                          <p:spTgt spid="1228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7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9" dur="1" fill="hold"/>
                                        <p:tgtEl>
                                          <p:spTgt spid="1228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8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4" name="Picture 4" descr="Картинка 9 из 33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16688" y="3213100"/>
            <a:ext cx="2308225" cy="345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800" dirty="0" smtClean="0">
                <a:latin typeface="Monotype Corsiva" pitchFamily="66" charset="0"/>
              </a:rPr>
              <a:t> </a:t>
            </a:r>
            <a:r>
              <a:rPr lang="ru-RU" sz="4800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Мечтательность</a:t>
            </a:r>
          </a:p>
        </p:txBody>
      </p:sp>
      <p:sp>
        <p:nvSpPr>
          <p:cNvPr id="972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lvl="1" eaLnBrk="1" hangingPunct="1"/>
            <a:r>
              <a:rPr lang="ru-RU" sz="2400" smtClean="0">
                <a:latin typeface="Monotype Corsiva" pitchFamily="66" charset="0"/>
              </a:rPr>
              <a:t>Отождествляется </a:t>
            </a:r>
            <a:r>
              <a:rPr lang="en-US" sz="2400" smtClean="0">
                <a:latin typeface="Monotype Corsiva" pitchFamily="66" charset="0"/>
              </a:rPr>
              <a:t>“</a:t>
            </a:r>
            <a:r>
              <a:rPr lang="ru-RU" sz="2400" smtClean="0">
                <a:latin typeface="Monotype Corsiva" pitchFamily="66" charset="0"/>
              </a:rPr>
              <a:t>поэт с открытой душой</a:t>
            </a:r>
            <a:r>
              <a:rPr lang="en-US" sz="2400" smtClean="0">
                <a:latin typeface="Monotype Corsiva" pitchFamily="66" charset="0"/>
              </a:rPr>
              <a:t>”</a:t>
            </a:r>
            <a:r>
              <a:rPr lang="ru-RU" sz="2400" smtClean="0">
                <a:latin typeface="Monotype Corsiva" pitchFamily="66" charset="0"/>
              </a:rPr>
              <a:t> и его лирический герой</a:t>
            </a:r>
          </a:p>
          <a:p>
            <a:pPr lvl="1" eaLnBrk="1" hangingPunct="1"/>
            <a:r>
              <a:rPr lang="ru-RU" sz="2400" smtClean="0">
                <a:latin typeface="Monotype Corsiva" pitchFamily="66" charset="0"/>
              </a:rPr>
              <a:t>Создаётся новый образ – мечтателя, постоянно обманывающегося и разочаровывающегося в мире.</a:t>
            </a:r>
          </a:p>
          <a:p>
            <a:pPr lvl="1" eaLnBrk="1" hangingPunct="1">
              <a:buFont typeface="Wingdings" pitchFamily="2" charset="2"/>
              <a:buNone/>
            </a:pPr>
            <a:endParaRPr lang="ru-RU" sz="2400" smtClean="0">
              <a:latin typeface="Monotype Corsiva" pitchFamily="66" charset="0"/>
            </a:endParaRPr>
          </a:p>
          <a:p>
            <a:pPr lvl="1" eaLnBrk="1" hangingPunct="1">
              <a:buFont typeface="Wingdings" pitchFamily="2" charset="2"/>
              <a:buNone/>
            </a:pPr>
            <a:r>
              <a:rPr lang="ru-RU" sz="2400" smtClean="0">
                <a:latin typeface="Monotype Corsiva" pitchFamily="66" charset="0"/>
              </a:rPr>
              <a:t>     </a:t>
            </a:r>
            <a:r>
              <a:rPr lang="ru-RU" sz="2400" i="1" smtClean="0">
                <a:latin typeface="Monotype Corsiva" pitchFamily="66" charset="0"/>
              </a:rPr>
              <a:t>Я чувствовал, поле опять изумрудно, 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ru-RU" sz="2400" i="1" smtClean="0">
                <a:latin typeface="Monotype Corsiva" pitchFamily="66" charset="0"/>
              </a:rPr>
              <a:t>    И лютики в поле цветут…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ru-RU" sz="2400" i="1" smtClean="0">
                <a:latin typeface="Monotype Corsiva" pitchFamily="66" charset="0"/>
              </a:rPr>
              <a:t>    …Но это же гадость! Тогда я взял глобус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ru-RU" sz="2400" i="1" smtClean="0">
                <a:latin typeface="Monotype Corsiva" pitchFamily="66" charset="0"/>
              </a:rPr>
              <a:t>     И, в грёзах, поехал в Китай.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ru-RU" sz="2400" smtClean="0">
                <a:latin typeface="Monotype Corsiva" pitchFamily="66" charset="0"/>
              </a:rPr>
              <a:t>                                                          Май 1912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7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72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72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7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1" dur="1" fill="hold"/>
                                        <p:tgtEl>
                                          <p:spTgt spid="97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2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1" fill="hold"/>
                                        <p:tgtEl>
                                          <p:spTgt spid="97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5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97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0" dur="1" fill="hold"/>
                                        <p:tgtEl>
                                          <p:spTgt spid="972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1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3" dur="1" fill="hold"/>
                                        <p:tgtEl>
                                          <p:spTgt spid="972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4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6" dur="1" fill="hold"/>
                                        <p:tgtEl>
                                          <p:spTgt spid="972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7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9" dur="1" fill="hold"/>
                                        <p:tgtEl>
                                          <p:spTgt spid="972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8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3982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800" dirty="0" smtClean="0">
                <a:latin typeface="Monotype Corsiva" pitchFamily="66" charset="0"/>
              </a:rPr>
              <a:t> </a:t>
            </a:r>
            <a:r>
              <a:rPr lang="ru-RU" sz="4800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Лирика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mtClean="0"/>
              <a:t> </a:t>
            </a:r>
          </a:p>
        </p:txBody>
      </p:sp>
      <p:sp>
        <p:nvSpPr>
          <p:cNvPr id="98308" name="Rectangle 4"/>
          <p:cNvSpPr>
            <a:spLocks noChangeArrowheads="1"/>
          </p:cNvSpPr>
          <p:nvPr/>
        </p:nvSpPr>
        <p:spPr bwMode="auto">
          <a:xfrm>
            <a:off x="611188" y="1196975"/>
            <a:ext cx="7632700" cy="5246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l">
              <a:buFontTx/>
              <a:buChar char="•"/>
            </a:pPr>
            <a:r>
              <a:rPr lang="ru-RU" sz="2400">
                <a:solidFill>
                  <a:schemeClr val="tx1"/>
                </a:solidFill>
                <a:effectLst/>
                <a:latin typeface="Monotype Corsiva" pitchFamily="66" charset="0"/>
              </a:rPr>
              <a:t>Это – лирик, тонко воспринимающий природу и весь мир и умеющий несколькими характерными чертами заставить видеть то, что он рисует.</a:t>
            </a:r>
            <a:endParaRPr lang="en-US" sz="2400">
              <a:solidFill>
                <a:schemeClr val="tx1"/>
              </a:solidFill>
              <a:effectLst/>
              <a:latin typeface="Monotype Corsiva" pitchFamily="66" charset="0"/>
            </a:endParaRPr>
          </a:p>
          <a:p>
            <a:pPr algn="l">
              <a:buFontTx/>
              <a:buChar char="•"/>
            </a:pPr>
            <a:r>
              <a:rPr lang="ru-RU" sz="2400">
                <a:solidFill>
                  <a:schemeClr val="tx1"/>
                </a:solidFill>
                <a:effectLst/>
                <a:latin typeface="Monotype Corsiva" pitchFamily="66" charset="0"/>
              </a:rPr>
              <a:t>Это – истинный поэт, глубоко переживающий жизнь и своими ритмами заставляющий читателя страдать и радоваться вместе с собой</a:t>
            </a:r>
            <a:r>
              <a:rPr lang="en-US" sz="2400">
                <a:solidFill>
                  <a:schemeClr val="tx1"/>
                </a:solidFill>
                <a:effectLst/>
                <a:latin typeface="Monotype Corsiva" pitchFamily="66" charset="0"/>
              </a:rPr>
              <a:t>. </a:t>
            </a:r>
          </a:p>
          <a:p>
            <a:pPr algn="l"/>
            <a:r>
              <a:rPr lang="ru-RU" sz="2400" b="1">
                <a:solidFill>
                  <a:schemeClr val="tx1"/>
                </a:solidFill>
                <a:effectLst/>
                <a:latin typeface="Monotype Corsiva" pitchFamily="66" charset="0"/>
              </a:rPr>
              <a:t>                </a:t>
            </a:r>
          </a:p>
          <a:p>
            <a:pPr algn="l"/>
            <a:endParaRPr lang="ru-RU" sz="2400" b="1">
              <a:solidFill>
                <a:schemeClr val="tx1"/>
              </a:solidFill>
              <a:effectLst/>
              <a:latin typeface="Monotype Corsiva" pitchFamily="66" charset="0"/>
            </a:endParaRPr>
          </a:p>
          <a:p>
            <a:pPr algn="l"/>
            <a:r>
              <a:rPr lang="ru-RU" sz="2400" b="1">
                <a:solidFill>
                  <a:schemeClr val="tx1"/>
                </a:solidFill>
                <a:effectLst/>
                <a:latin typeface="Monotype Corsiva" pitchFamily="66" charset="0"/>
              </a:rPr>
              <a:t>               …Колыхается туман – </a:t>
            </a:r>
          </a:p>
          <a:p>
            <a:pPr algn="l"/>
            <a:r>
              <a:rPr lang="ru-RU" sz="2400" b="1">
                <a:solidFill>
                  <a:schemeClr val="tx1"/>
                </a:solidFill>
                <a:effectLst/>
                <a:latin typeface="Monotype Corsiva" pitchFamily="66" charset="0"/>
              </a:rPr>
              <a:t>               Как мечты моей обман,</a:t>
            </a:r>
          </a:p>
          <a:p>
            <a:pPr algn="l"/>
            <a:r>
              <a:rPr lang="ru-RU" sz="2400" b="1">
                <a:solidFill>
                  <a:schemeClr val="tx1"/>
                </a:solidFill>
                <a:effectLst/>
                <a:latin typeface="Monotype Corsiva" pitchFamily="66" charset="0"/>
              </a:rPr>
              <a:t>               Как минувшего роман…</a:t>
            </a:r>
          </a:p>
          <a:p>
            <a:pPr algn="l"/>
            <a:r>
              <a:rPr lang="ru-RU" sz="2400" b="1">
                <a:solidFill>
                  <a:schemeClr val="tx1"/>
                </a:solidFill>
                <a:effectLst/>
                <a:latin typeface="Monotype Corsiva" pitchFamily="66" charset="0"/>
              </a:rPr>
              <a:t>                                                 </a:t>
            </a:r>
          </a:p>
          <a:p>
            <a:pPr algn="l"/>
            <a:r>
              <a:rPr lang="ru-RU" sz="2400" b="1">
                <a:solidFill>
                  <a:schemeClr val="tx1"/>
                </a:solidFill>
                <a:effectLst/>
                <a:latin typeface="Monotype Corsiva" pitchFamily="66" charset="0"/>
              </a:rPr>
              <a:t>                                             Декабрь 1908</a:t>
            </a:r>
          </a:p>
          <a:p>
            <a:pPr algn="l"/>
            <a:endParaRPr lang="ru-RU" sz="2300">
              <a:solidFill>
                <a:schemeClr val="tx1"/>
              </a:solidFill>
              <a:effectLst/>
              <a:latin typeface="Monotype Corsiva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83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83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8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983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983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1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983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4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" fill="hold"/>
                                        <p:tgtEl>
                                          <p:spTgt spid="983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7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9" dur="1" fill="hold"/>
                                        <p:tgtEl>
                                          <p:spTgt spid="983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0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983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3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5" dur="1" fill="hold"/>
                                        <p:tgtEl>
                                          <p:spTgt spid="9830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6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8" dur="1" fill="hold"/>
                                        <p:tgtEl>
                                          <p:spTgt spid="9830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0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link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6" name="Picture 8" descr="Картинка 22 из 15464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1863" y="1989138"/>
            <a:ext cx="2987675" cy="224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3982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latin typeface="Monotype Corsiva" pitchFamily="66" charset="0"/>
              </a:rPr>
              <a:t> 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Ирония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idx="1"/>
          </p:nvPr>
        </p:nvSpPr>
        <p:spPr>
          <a:xfrm>
            <a:off x="-323850" y="1268413"/>
            <a:ext cx="6480175" cy="5876925"/>
          </a:xfrm>
        </p:spPr>
        <p:txBody>
          <a:bodyPr rtlCol="0">
            <a:normAutofit/>
          </a:bodyPr>
          <a:lstStyle/>
          <a:p>
            <a:pPr marL="990600" lvl="1" indent="-533400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>                         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>Это –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>ироник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>, остро подмечающий        вокруг себя смешное и низкое и клеймящий это в меткой сатире. </a:t>
            </a:r>
          </a:p>
          <a:p>
            <a:pPr marL="990600" lvl="1" indent="-533400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>Ирония Северянина направлена не против лиц, а против явлений.</a:t>
            </a:r>
          </a:p>
          <a:p>
            <a:pPr marL="990600" lvl="1" indent="-533400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>Против фальши, бездушия, озлобления и невежества.</a:t>
            </a:r>
          </a:p>
          <a:p>
            <a:pPr marL="990600" lvl="1" indent="-533400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>Бесчисленные ландо, экипажи. Кабриолеты, встречающиеся в его произведениях, - признаки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>“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>весеннего удушья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>”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>.</a:t>
            </a:r>
          </a:p>
          <a:p>
            <a:pPr marL="609600" indent="-609600"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>                            </a:t>
            </a:r>
          </a:p>
          <a:p>
            <a:pPr marL="609600" indent="-609600"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>                           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93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93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99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93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93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93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99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4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" fill="hold"/>
                                        <p:tgtEl>
                                          <p:spTgt spid="99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7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9" dur="1" fill="hold"/>
                                        <p:tgtEl>
                                          <p:spTgt spid="99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0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99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3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5" dur="1" fill="hold"/>
                                        <p:tgtEl>
                                          <p:spTgt spid="993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3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dirty="0" smtClean="0">
                <a:latin typeface="Monotype Corsiva" pitchFamily="66" charset="0"/>
              </a:rPr>
              <a:t> </a:t>
            </a:r>
            <a:r>
              <a:rPr lang="en-US" sz="4000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“</a:t>
            </a:r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Жизнь человека одного – дороже и прекрасней мира</a:t>
            </a:r>
            <a:r>
              <a:rPr lang="en-US" sz="4000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”</a:t>
            </a:r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.</a:t>
            </a:r>
          </a:p>
        </p:txBody>
      </p:sp>
      <p:sp>
        <p:nvSpPr>
          <p:cNvPr id="123907" name="Rectangle 3"/>
          <p:cNvSpPr>
            <a:spLocks noGrp="1" noChangeArrowheads="1"/>
          </p:cNvSpPr>
          <p:nvPr>
            <p:ph idx="1"/>
          </p:nvPr>
        </p:nvSpPr>
        <p:spPr>
          <a:xfrm>
            <a:off x="539750" y="2205038"/>
            <a:ext cx="8229600" cy="4525962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mtClean="0"/>
              <a:t>          </a:t>
            </a:r>
            <a:r>
              <a:rPr lang="ru-RU" smtClean="0">
                <a:latin typeface="Monotype Corsiva" pitchFamily="66" charset="0"/>
              </a:rPr>
              <a:t>Он упрямо и настойчиво повторяет мысль о превосходстве человека над миром. Это звучит как продолжение слов Ф. Достоевского о том, что счастье невозможно построить на слёзах и на крови.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39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239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39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23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0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dirty="0" smtClean="0">
                <a:latin typeface="Monotype Corsiva" pitchFamily="66" charset="0"/>
              </a:rPr>
              <a:t>“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Я избран королём поэтов – да будет подданным светло!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”</a:t>
            </a:r>
            <a:endParaRPr lang="ru-RU" dirty="0" smtClean="0">
              <a:solidFill>
                <a:schemeClr val="accent6">
                  <a:lumMod val="50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1003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2800" smtClean="0">
                <a:latin typeface="Monotype Corsiva" pitchFamily="66" charset="0"/>
              </a:rPr>
              <a:t>               </a:t>
            </a:r>
            <a:r>
              <a:rPr lang="ru-RU" sz="2800" b="1" smtClean="0">
                <a:latin typeface="Monotype Corsiva" pitchFamily="66" charset="0"/>
              </a:rPr>
              <a:t>В феврале 1918 года в Москве на поэтическом вечере он был избран </a:t>
            </a:r>
            <a:r>
              <a:rPr lang="en-US" sz="2800" b="1" smtClean="0">
                <a:latin typeface="Monotype Corsiva" pitchFamily="66" charset="0"/>
              </a:rPr>
              <a:t>“</a:t>
            </a:r>
            <a:r>
              <a:rPr lang="ru-RU" sz="2800" b="1" smtClean="0">
                <a:latin typeface="Monotype Corsiva" pitchFamily="66" charset="0"/>
              </a:rPr>
              <a:t>королём поэтов</a:t>
            </a:r>
            <a:r>
              <a:rPr lang="en-US" sz="2800" b="1" smtClean="0">
                <a:latin typeface="Monotype Corsiva" pitchFamily="66" charset="0"/>
              </a:rPr>
              <a:t>”</a:t>
            </a:r>
            <a:r>
              <a:rPr lang="ru-RU" sz="2800" b="1" smtClean="0">
                <a:latin typeface="Monotype Corsiva" pitchFamily="66" charset="0"/>
              </a:rPr>
              <a:t>, опередив Маяковского и Бальмонта.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800" smtClean="0">
                <a:latin typeface="Monotype Corsiva" pitchFamily="66" charset="0"/>
              </a:rPr>
              <a:t>   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800" smtClean="0">
                <a:latin typeface="Monotype Corsiva" pitchFamily="66" charset="0"/>
              </a:rPr>
              <a:t>     Я так велик и так уверен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800" smtClean="0">
                <a:latin typeface="Monotype Corsiva" pitchFamily="66" charset="0"/>
              </a:rPr>
              <a:t>    В себе, настолько убеждён,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800" smtClean="0">
                <a:latin typeface="Monotype Corsiva" pitchFamily="66" charset="0"/>
              </a:rPr>
              <a:t>    Что всех прощу и каждой вере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800" smtClean="0">
                <a:latin typeface="Monotype Corsiva" pitchFamily="66" charset="0"/>
              </a:rPr>
              <a:t>     Отдам почтительный поклон.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sz="2800" smtClean="0">
                <a:latin typeface="Monotype Corsiva" pitchFamily="66" charset="0"/>
              </a:rPr>
              <a:t>                                            (</a:t>
            </a:r>
            <a:r>
              <a:rPr lang="en-US" sz="2800" smtClean="0">
                <a:latin typeface="Monotype Corsiva" pitchFamily="66" charset="0"/>
              </a:rPr>
              <a:t>“</a:t>
            </a:r>
            <a:r>
              <a:rPr lang="ru-RU" sz="2800" smtClean="0">
                <a:latin typeface="Monotype Corsiva" pitchFamily="66" charset="0"/>
              </a:rPr>
              <a:t>Рескрипт короля</a:t>
            </a:r>
            <a:r>
              <a:rPr lang="en-US" sz="2800" smtClean="0">
                <a:latin typeface="Monotype Corsiva" pitchFamily="66" charset="0"/>
              </a:rPr>
              <a:t>”</a:t>
            </a:r>
            <a:r>
              <a:rPr lang="ru-RU" sz="2800" smtClean="0">
                <a:latin typeface="Monotype Corsiva" pitchFamily="66" charset="0"/>
              </a:rPr>
              <a:t>)</a:t>
            </a:r>
          </a:p>
        </p:txBody>
      </p:sp>
      <p:pic>
        <p:nvPicPr>
          <p:cNvPr id="100356" name="Picture 4" descr="Картинка 68 из 1434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525" y="2565400"/>
            <a:ext cx="28575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0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03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03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03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1" dur="1" fill="hold"/>
                                        <p:tgtEl>
                                          <p:spTgt spid="100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2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1" fill="hold"/>
                                        <p:tgtEl>
                                          <p:spTgt spid="100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5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00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0" dur="1" fill="hold"/>
                                        <p:tgtEl>
                                          <p:spTgt spid="1003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1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3" dur="1" fill="hold"/>
                                        <p:tgtEl>
                                          <p:spTgt spid="1003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4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6" dur="1" fill="hold"/>
                                        <p:tgtEl>
                                          <p:spTgt spid="1003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7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9" dur="1" fill="hold"/>
                                        <p:tgtEl>
                                          <p:spTgt spid="1003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5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800" dirty="0" smtClean="0">
                <a:latin typeface="Monotype Corsiva" pitchFamily="66" charset="0"/>
              </a:rPr>
              <a:t> </a:t>
            </a:r>
            <a:r>
              <a:rPr lang="ru-RU" sz="4800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Отзывы критиков</a:t>
            </a:r>
          </a:p>
        </p:txBody>
      </p:sp>
      <p:sp>
        <p:nvSpPr>
          <p:cNvPr id="103438" name="Rectangle 14"/>
          <p:cNvSpPr>
            <a:spLocks noGrp="1" noChangeArrowheads="1"/>
          </p:cNvSpPr>
          <p:nvPr>
            <p:ph type="body" sz="half" idx="2"/>
          </p:nvPr>
        </p:nvSpPr>
        <p:spPr>
          <a:xfrm>
            <a:off x="684213" y="1484313"/>
            <a:ext cx="8229600" cy="218757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3600" smtClean="0">
                <a:latin typeface="Monotype Corsiva" pitchFamily="66" charset="0"/>
              </a:rPr>
              <a:t>      А. Блок           В. Брюсов        В. Адамс</a:t>
            </a:r>
          </a:p>
        </p:txBody>
      </p:sp>
      <p:pic>
        <p:nvPicPr>
          <p:cNvPr id="103439" name="Picture 15" descr="Картинка 8 из 378"/>
          <p:cNvPicPr>
            <a:picLocks noChangeAspect="1" noChangeArrowheads="1"/>
          </p:cNvPicPr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3635375" y="2565400"/>
            <a:ext cx="2255838" cy="227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40" name="Picture 16" descr="Юрий Минералов: стихи, проза, лингвистика, литература, критика, литературоведение, православие, литературная учеб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8888" y="2565400"/>
            <a:ext cx="1579562" cy="242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41" name="Picture 17" descr="Картинка 41 из 74"/>
          <p:cNvPicPr>
            <a:picLocks noChangeAspect="1" noChangeArrowheads="1"/>
          </p:cNvPicPr>
          <p:nvPr/>
        </p:nvPicPr>
        <p:blipFill>
          <a:blip r:embed="rId5" r:link="rId6" cstate="print"/>
          <a:srcRect/>
          <a:stretch>
            <a:fillRect/>
          </a:stretch>
        </p:blipFill>
        <p:spPr bwMode="auto">
          <a:xfrm>
            <a:off x="6443663" y="2636838"/>
            <a:ext cx="1657350" cy="215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3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3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3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034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2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Отзыв А. Блока</a:t>
            </a:r>
          </a:p>
        </p:txBody>
      </p:sp>
      <p:sp>
        <p:nvSpPr>
          <p:cNvPr id="113667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773238"/>
            <a:ext cx="8229600" cy="4525962"/>
          </a:xfrm>
        </p:spPr>
        <p:txBody>
          <a:bodyPr/>
          <a:lstStyle/>
          <a:p>
            <a:pPr eaLnBrk="1" hangingPunct="1">
              <a:tabLst>
                <a:tab pos="5467350" algn="l"/>
                <a:tab pos="5564188" algn="l"/>
                <a:tab pos="5924550" algn="l"/>
                <a:tab pos="6099175" algn="l"/>
                <a:tab pos="6546850" algn="l"/>
              </a:tabLst>
            </a:pPr>
            <a:r>
              <a:rPr lang="ru-RU" smtClean="0">
                <a:latin typeface="Monotype Corsiva" pitchFamily="66" charset="0"/>
              </a:rPr>
              <a:t>       </a:t>
            </a:r>
            <a:r>
              <a:rPr lang="en-US" smtClean="0">
                <a:latin typeface="Monotype Corsiva" pitchFamily="66" charset="0"/>
              </a:rPr>
              <a:t>“</a:t>
            </a:r>
            <a:r>
              <a:rPr lang="ru-RU" smtClean="0">
                <a:latin typeface="Monotype Corsiva" pitchFamily="66" charset="0"/>
              </a:rPr>
              <a:t>Я преуменьшал его, хотя он и нравился мне временами очень. Это – настоящий, свежий, детский талант. Храни его бог</a:t>
            </a:r>
            <a:r>
              <a:rPr lang="en-US" smtClean="0">
                <a:latin typeface="Monotype Corsiva" pitchFamily="66" charset="0"/>
              </a:rPr>
              <a:t>”</a:t>
            </a:r>
            <a:r>
              <a:rPr lang="ru-RU" smtClean="0">
                <a:latin typeface="Monotype Corsiva" pitchFamily="66" charset="0"/>
              </a:rPr>
              <a:t>.</a:t>
            </a:r>
          </a:p>
          <a:p>
            <a:pPr eaLnBrk="1" hangingPunct="1">
              <a:tabLst>
                <a:tab pos="5467350" algn="l"/>
                <a:tab pos="5564188" algn="l"/>
                <a:tab pos="5924550" algn="l"/>
                <a:tab pos="6099175" algn="l"/>
                <a:tab pos="6546850" algn="l"/>
              </a:tabLst>
            </a:pPr>
            <a:r>
              <a:rPr lang="ru-RU" smtClean="0">
                <a:latin typeface="Monotype Corsiva" pitchFamily="66" charset="0"/>
              </a:rPr>
              <a:t>        </a:t>
            </a:r>
            <a:r>
              <a:rPr lang="en-US" smtClean="0">
                <a:latin typeface="Monotype Corsiva" pitchFamily="66" charset="0"/>
              </a:rPr>
              <a:t>“</a:t>
            </a:r>
            <a:r>
              <a:rPr lang="ru-RU" smtClean="0">
                <a:latin typeface="Monotype Corsiva" pitchFamily="66" charset="0"/>
              </a:rPr>
              <a:t>Я теперь понял Северянина. Это – капитан Лебядкин.</a:t>
            </a:r>
            <a:r>
              <a:rPr lang="en-US" smtClean="0">
                <a:latin typeface="Monotype Corsiva" pitchFamily="66" charset="0"/>
              </a:rPr>
              <a:t>” </a:t>
            </a:r>
            <a:r>
              <a:rPr lang="ru-RU" smtClean="0">
                <a:latin typeface="Monotype Corsiva" pitchFamily="66" charset="0"/>
              </a:rPr>
              <a:t>И прибавил</a:t>
            </a:r>
            <a:r>
              <a:rPr lang="en-US" smtClean="0">
                <a:latin typeface="Monotype Corsiva" pitchFamily="66" charset="0"/>
              </a:rPr>
              <a:t>: “</a:t>
            </a:r>
            <a:r>
              <a:rPr lang="ru-RU" smtClean="0">
                <a:latin typeface="Monotype Corsiva" pitchFamily="66" charset="0"/>
              </a:rPr>
              <a:t>Ведь стихи капитана Лебядкина очень хорошие</a:t>
            </a:r>
            <a:r>
              <a:rPr lang="en-US" smtClean="0">
                <a:latin typeface="Monotype Corsiva" pitchFamily="66" charset="0"/>
              </a:rPr>
              <a:t>”</a:t>
            </a:r>
            <a:r>
              <a:rPr lang="ru-RU" smtClean="0">
                <a:latin typeface="Monotype Corsiva" pitchFamily="66" charset="0"/>
              </a:rPr>
              <a:t>.  </a:t>
            </a:r>
          </a:p>
          <a:p>
            <a:pPr eaLnBrk="1" hangingPunct="1">
              <a:buFont typeface="Wingdings" pitchFamily="2" charset="2"/>
              <a:buNone/>
              <a:tabLst>
                <a:tab pos="5467350" algn="l"/>
                <a:tab pos="5564188" algn="l"/>
                <a:tab pos="5924550" algn="l"/>
                <a:tab pos="6099175" algn="l"/>
                <a:tab pos="6546850" algn="l"/>
              </a:tabLst>
            </a:pPr>
            <a:endParaRPr lang="ru-RU" smtClean="0">
              <a:latin typeface="Monotype Corsiva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36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36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36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13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1136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6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latin typeface="Monotype Corsiva" pitchFamily="66" charset="0"/>
              </a:rPr>
              <a:t>  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Отклик В. Брюсова</a:t>
            </a:r>
          </a:p>
        </p:txBody>
      </p:sp>
      <p:sp>
        <p:nvSpPr>
          <p:cNvPr id="111619" name="Rectangle 3"/>
          <p:cNvSpPr>
            <a:spLocks noGrp="1" noChangeArrowheads="1"/>
          </p:cNvSpPr>
          <p:nvPr>
            <p:ph idx="1"/>
          </p:nvPr>
        </p:nvSpPr>
        <p:spPr>
          <a:xfrm>
            <a:off x="611188" y="1916113"/>
            <a:ext cx="8229600" cy="45259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800" smtClean="0">
                <a:latin typeface="Monotype Corsiva" pitchFamily="66" charset="0"/>
              </a:rPr>
              <a:t>         </a:t>
            </a:r>
            <a:r>
              <a:rPr lang="en-US" sz="2800" smtClean="0">
                <a:latin typeface="Monotype Corsiva" pitchFamily="66" charset="0"/>
              </a:rPr>
              <a:t>“</a:t>
            </a:r>
            <a:r>
              <a:rPr lang="ru-RU" sz="2800" smtClean="0">
                <a:latin typeface="Monotype Corsiva" pitchFamily="66" charset="0"/>
              </a:rPr>
              <a:t>Это – художник, которому открылись тайны стиха и который сознательно стремится усовершенствовать свой инструмент, «свою лиру», говоря по-старинному</a:t>
            </a:r>
            <a:r>
              <a:rPr lang="en-US" sz="2800" smtClean="0">
                <a:latin typeface="Monotype Corsiva" pitchFamily="66" charset="0"/>
              </a:rPr>
              <a:t>”</a:t>
            </a:r>
            <a:r>
              <a:rPr lang="ru-RU" sz="2800" smtClean="0">
                <a:latin typeface="Monotype Corsiva" pitchFamily="66" charset="0"/>
              </a:rPr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ru-RU" sz="2800" smtClean="0">
                <a:latin typeface="Monotype Corsiva" pitchFamily="66" charset="0"/>
              </a:rPr>
              <a:t>       </a:t>
            </a:r>
            <a:r>
              <a:rPr lang="en-US" sz="2800" smtClean="0">
                <a:latin typeface="Monotype Corsiva" pitchFamily="66" charset="0"/>
              </a:rPr>
              <a:t>“</a:t>
            </a:r>
            <a:r>
              <a:rPr lang="ru-RU" sz="2800" smtClean="0">
                <a:latin typeface="Monotype Corsiva" pitchFamily="66" charset="0"/>
              </a:rPr>
              <a:t>…Не всегда легко различить, где у И. Северянина лирика, где ирония. Не всегда ясно, иронически ли изображает поэт людскую пошлость, </a:t>
            </a:r>
            <a:r>
              <a:rPr lang="ru-RU" sz="2800" b="1" smtClean="0">
                <a:latin typeface="Monotype Corsiva" pitchFamily="66" charset="0"/>
              </a:rPr>
              <a:t>или увы! сам впадает в мучительную пошлость</a:t>
            </a:r>
            <a:r>
              <a:rPr lang="en-US" sz="2800" b="1" smtClean="0">
                <a:latin typeface="Monotype Corsiva" pitchFamily="66" charset="0"/>
              </a:rPr>
              <a:t>”</a:t>
            </a:r>
            <a:r>
              <a:rPr lang="ru-RU" sz="2800" b="1" smtClean="0">
                <a:latin typeface="Monotype Corsiva" pitchFamily="66" charset="0"/>
              </a:rPr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16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16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16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11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111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1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15888"/>
            <a:ext cx="8280400" cy="113982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800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Воспоминания друга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z="2800" smtClean="0"/>
              <a:t>         </a:t>
            </a:r>
            <a:endParaRPr lang="ru-RU" sz="2800" smtClean="0">
              <a:solidFill>
                <a:srgbClr val="292929"/>
              </a:solidFill>
              <a:latin typeface="Monotype Corsiva" pitchFamily="66" charset="0"/>
            </a:endParaRPr>
          </a:p>
        </p:txBody>
      </p:sp>
      <p:sp>
        <p:nvSpPr>
          <p:cNvPr id="116742" name="Rectangle 6"/>
          <p:cNvSpPr>
            <a:spLocks noChangeArrowheads="1"/>
          </p:cNvSpPr>
          <p:nvPr/>
        </p:nvSpPr>
        <p:spPr bwMode="auto">
          <a:xfrm>
            <a:off x="107950" y="1700213"/>
            <a:ext cx="8496300" cy="44021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342900" indent="-342900">
              <a:defRPr/>
            </a:pP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Monotype Corsiva" pitchFamily="66" charset="0"/>
              </a:rPr>
              <a:t>“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Monotype Corsiva" pitchFamily="66" charset="0"/>
              </a:rPr>
              <a:t>Мы знаем его как самовлюблённого лирика, не разбирающегося в общественных проблемах, сумевшего вложить в свои субъективные 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Monotype Corsiva" pitchFamily="66" charset="0"/>
              </a:rPr>
              <a:t>“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Monotype Corsiva" pitchFamily="66" charset="0"/>
              </a:rPr>
              <a:t>поэзы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Monotype Corsiva" pitchFamily="66" charset="0"/>
              </a:rPr>
              <a:t>”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Monotype Corsiva" pitchFamily="66" charset="0"/>
              </a:rPr>
              <a:t>большую напевность и лёгкость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Monotype Corsiva" pitchFamily="66" charset="0"/>
              </a:rPr>
              <a:t>”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Monotype Corsiva" pitchFamily="66" charset="0"/>
              </a:rPr>
              <a:t>.    </a:t>
            </a:r>
          </a:p>
          <a:p>
            <a:pPr marL="342900" indent="-342900">
              <a:defRPr/>
            </a:pP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Monotype Corsiva" pitchFamily="66" charset="0"/>
              </a:rPr>
              <a:t>          </a:t>
            </a:r>
          </a:p>
          <a:p>
            <a:pPr marL="342900" indent="-342900">
              <a:defRPr/>
            </a:pP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Monotype Corsiva" pitchFamily="66" charset="0"/>
              </a:rPr>
              <a:t>          </a:t>
            </a:r>
          </a:p>
          <a:p>
            <a:pPr marL="342900" indent="-342900">
              <a:defRPr/>
            </a:pP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Monotype Corsiva" pitchFamily="66" charset="0"/>
              </a:rPr>
              <a:t>           (Один из друзей поэта, в его последние годы жизни, эстонский исследователь В Адамс).</a:t>
            </a:r>
          </a:p>
          <a:p>
            <a:pPr marL="342900" indent="-342900">
              <a:defRPr/>
            </a:pP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Monotype Corsiva" pitchFamily="66" charset="0"/>
              </a:rPr>
              <a:t>      </a:t>
            </a:r>
          </a:p>
          <a:p>
            <a:pPr marL="342900" indent="-342900" eaLnBrk="0" hangingPunct="0">
              <a:defRPr/>
            </a:pPr>
            <a:endParaRPr lang="ru-RU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Monotype Corsiva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67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67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67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167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1167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1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1167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4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" fill="hold"/>
                                        <p:tgtEl>
                                          <p:spTgt spid="1167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7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9" dur="1" fill="hold"/>
                                        <p:tgtEl>
                                          <p:spTgt spid="1167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3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Ответ критикам</a:t>
            </a:r>
          </a:p>
        </p:txBody>
      </p:sp>
      <p:sp>
        <p:nvSpPr>
          <p:cNvPr id="119811" name="Rectangle 3"/>
          <p:cNvSpPr>
            <a:spLocks noGrp="1" noChangeArrowheads="1"/>
          </p:cNvSpPr>
          <p:nvPr>
            <p:ph idx="1"/>
          </p:nvPr>
        </p:nvSpPr>
        <p:spPr>
          <a:xfrm>
            <a:off x="755650" y="1412875"/>
            <a:ext cx="8229600" cy="452596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    </a:t>
            </a:r>
            <a:r>
              <a:rPr lang="ru-RU" sz="2800" smtClean="0">
                <a:latin typeface="Monotype Corsiva" pitchFamily="66" charset="0"/>
              </a:rPr>
              <a:t>На упрёки в пошлости сам Игорь- Северянин ответил в 1918 году в стихотворении </a:t>
            </a:r>
            <a:r>
              <a:rPr lang="en-US" sz="2800" smtClean="0">
                <a:latin typeface="Monotype Corsiva" pitchFamily="66" charset="0"/>
              </a:rPr>
              <a:t>“</a:t>
            </a:r>
            <a:r>
              <a:rPr lang="ru-RU" sz="2800" smtClean="0">
                <a:latin typeface="Monotype Corsiva" pitchFamily="66" charset="0"/>
              </a:rPr>
              <a:t>Двусмысленная слава</a:t>
            </a:r>
            <a:r>
              <a:rPr lang="en-US" sz="2800" smtClean="0">
                <a:latin typeface="Monotype Corsiva" pitchFamily="66" charset="0"/>
              </a:rPr>
              <a:t>”</a:t>
            </a:r>
            <a:r>
              <a:rPr lang="ru-RU" sz="2800" smtClean="0">
                <a:latin typeface="Monotype Corsiva" pitchFamily="66" charset="0"/>
              </a:rPr>
              <a:t>: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800" smtClean="0">
                <a:latin typeface="Monotype Corsiva" pitchFamily="66" charset="0"/>
              </a:rPr>
              <a:t>          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sz="2800" smtClean="0">
                <a:solidFill>
                  <a:srgbClr val="92D050"/>
                </a:solidFill>
                <a:latin typeface="Monotype Corsiva" pitchFamily="66" charset="0"/>
              </a:rPr>
              <a:t>          Неразрешимые дилеммы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sz="2800" smtClean="0">
                <a:solidFill>
                  <a:srgbClr val="92D050"/>
                </a:solidFill>
                <a:latin typeface="Monotype Corsiva" pitchFamily="66" charset="0"/>
              </a:rPr>
              <a:t>          Я разрешал, презрев молву.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sz="2800" smtClean="0">
                <a:solidFill>
                  <a:srgbClr val="92D050"/>
                </a:solidFill>
                <a:latin typeface="Monotype Corsiva" pitchFamily="66" charset="0"/>
              </a:rPr>
              <a:t>          Мои двусмысленные темы – 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sz="2800" smtClean="0">
                <a:solidFill>
                  <a:srgbClr val="92D050"/>
                </a:solidFill>
                <a:latin typeface="Monotype Corsiva" pitchFamily="66" charset="0"/>
              </a:rPr>
              <a:t>          Двусмысленны по существу.</a:t>
            </a:r>
          </a:p>
          <a:p>
            <a:pPr algn="ctr" eaLnBrk="1" hangingPunct="1">
              <a:buFont typeface="Wingdings" pitchFamily="2" charset="2"/>
              <a:buNone/>
            </a:pPr>
            <a:endParaRPr lang="ru-RU" sz="2800" smtClean="0">
              <a:latin typeface="Monotype Corsiva" pitchFamily="66" charset="0"/>
            </a:endParaRPr>
          </a:p>
        </p:txBody>
      </p:sp>
      <p:sp>
        <p:nvSpPr>
          <p:cNvPr id="119813" name="AutoShape 5"/>
          <p:cNvSpPr>
            <a:spLocks noChangeArrowheads="1"/>
          </p:cNvSpPr>
          <p:nvPr/>
        </p:nvSpPr>
        <p:spPr bwMode="auto">
          <a:xfrm>
            <a:off x="4284663" y="5300663"/>
            <a:ext cx="574675" cy="1081087"/>
          </a:xfrm>
          <a:prstGeom prst="upDownArrow">
            <a:avLst>
              <a:gd name="adj1" fmla="val 50000"/>
              <a:gd name="adj2" fmla="val 37624"/>
            </a:avLst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pic>
        <p:nvPicPr>
          <p:cNvPr id="119815" name="Picture 7" descr="Картинка 1 из 3707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2492375"/>
            <a:ext cx="2566988" cy="410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9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98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98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98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1" dur="1" fill="hold"/>
                                        <p:tgtEl>
                                          <p:spTgt spid="119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2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1" fill="hold"/>
                                        <p:tgtEl>
                                          <p:spTgt spid="119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5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198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0" dur="1" fill="hold"/>
                                        <p:tgtEl>
                                          <p:spTgt spid="1198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1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3" dur="1" fill="hold"/>
                                        <p:tgtEl>
                                          <p:spTgt spid="1198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4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6" dur="1" fill="hold"/>
                                        <p:tgtEl>
                                          <p:spTgt spid="1198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dirty="0" smtClean="0">
                <a:latin typeface="Monotype Corsiva" pitchFamily="66" charset="0"/>
              </a:rPr>
              <a:t>«</a:t>
            </a:r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Он весь – дитя добра и света, он весь – свободы торжество!».</a:t>
            </a:r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120835" name="Rectangle 3"/>
          <p:cNvSpPr>
            <a:spLocks noGrp="1" noChangeArrowheads="1"/>
          </p:cNvSpPr>
          <p:nvPr>
            <p:ph idx="1"/>
          </p:nvPr>
        </p:nvSpPr>
        <p:spPr>
          <a:xfrm>
            <a:off x="323850" y="2133600"/>
            <a:ext cx="8569325" cy="4525963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ru-RU" smtClean="0"/>
              <a:t>        </a:t>
            </a:r>
            <a:r>
              <a:rPr lang="ru-RU" sz="4000" smtClean="0">
                <a:latin typeface="Monotype Corsiva" pitchFamily="66" charset="0"/>
              </a:rPr>
              <a:t>Весь поэтический мир И. Северянина изначально двойствен. Поэт как бы взвешивает на весах добро и зло:</a:t>
            </a:r>
            <a:r>
              <a:rPr lang="ru-RU" sz="3600" smtClean="0">
                <a:latin typeface="Monotype Corsiva" pitchFamily="66" charset="0"/>
              </a:rPr>
              <a:t> 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sz="3600" smtClean="0">
                <a:latin typeface="Monotype Corsiva" pitchFamily="66" charset="0"/>
              </a:rPr>
              <a:t>    </a:t>
            </a:r>
            <a:r>
              <a:rPr lang="en-US" sz="4400" b="1" smtClean="0">
                <a:solidFill>
                  <a:srgbClr val="92D050"/>
                </a:solidFill>
                <a:latin typeface="Monotype Corsiva" pitchFamily="66" charset="0"/>
              </a:rPr>
              <a:t>“</a:t>
            </a:r>
            <a:r>
              <a:rPr lang="ru-RU" sz="4400" smtClean="0">
                <a:solidFill>
                  <a:srgbClr val="92D050"/>
                </a:solidFill>
                <a:latin typeface="Monotype Corsiva" pitchFamily="66" charset="0"/>
              </a:rPr>
              <a:t>И в зле – добро, и в добром – злоба</a:t>
            </a:r>
            <a:r>
              <a:rPr lang="en-US" sz="4400" smtClean="0">
                <a:solidFill>
                  <a:srgbClr val="92D050"/>
                </a:solidFill>
                <a:latin typeface="Monotype Corsiva" pitchFamily="66" charset="0"/>
              </a:rPr>
              <a:t>”</a:t>
            </a:r>
            <a:r>
              <a:rPr lang="ru-RU" sz="4400" smtClean="0">
                <a:solidFill>
                  <a:srgbClr val="92D050"/>
                </a:solidFill>
                <a:latin typeface="Monotype Corsiva" pitchFamily="66" charset="0"/>
              </a:rPr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08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208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08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20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1208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800" dirty="0" smtClean="0">
                <a:latin typeface="Monotype Corsiva" pitchFamily="66" charset="0"/>
              </a:rPr>
              <a:t>  </a:t>
            </a:r>
            <a:r>
              <a:rPr lang="ru-RU" sz="4800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Расставание с Родиной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117763" name="Rectangle 3"/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dirty="0" smtClean="0"/>
              <a:t>         </a:t>
            </a:r>
            <a:r>
              <a:rPr lang="ru-RU" sz="2800" dirty="0" smtClean="0">
                <a:latin typeface="Monotype Corsiva" pitchFamily="66" charset="0"/>
              </a:rPr>
              <a:t>Каждое лето он проводил в Эстонии, в </a:t>
            </a:r>
            <a:r>
              <a:rPr lang="ru-RU" sz="2800" dirty="0" err="1" smtClean="0">
                <a:latin typeface="Monotype Corsiva" pitchFamily="66" charset="0"/>
              </a:rPr>
              <a:t>Эст-Тойлу</a:t>
            </a:r>
            <a:r>
              <a:rPr lang="ru-RU" sz="2800" dirty="0" smtClean="0">
                <a:latin typeface="Monotype Corsiva" pitchFamily="66" charset="0"/>
              </a:rPr>
              <a:t>. Но в 1920 году образование Эстонии, как самостоятельной республики, отрезало поэта от Родины.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800" dirty="0" smtClean="0">
                <a:latin typeface="Monotype Corsiva" pitchFamily="66" charset="0"/>
              </a:rPr>
              <a:t>         Он почти безвыездно жил в деревне со своей женой </a:t>
            </a:r>
            <a:r>
              <a:rPr lang="ru-RU" sz="2800" dirty="0" err="1" smtClean="0">
                <a:latin typeface="Monotype Corsiva" pitchFamily="66" charset="0"/>
              </a:rPr>
              <a:t>Фелиссой</a:t>
            </a:r>
            <a:r>
              <a:rPr lang="ru-RU" sz="2800" dirty="0" smtClean="0">
                <a:latin typeface="Monotype Corsiva" pitchFamily="66" charset="0"/>
              </a:rPr>
              <a:t> </a:t>
            </a:r>
            <a:r>
              <a:rPr lang="ru-RU" sz="2800" dirty="0" err="1" smtClean="0">
                <a:latin typeface="Monotype Corsiva" pitchFamily="66" charset="0"/>
              </a:rPr>
              <a:t>Круут</a:t>
            </a:r>
            <a:r>
              <a:rPr lang="ru-RU" sz="2800" dirty="0" smtClean="0">
                <a:latin typeface="Monotype Corsiva" pitchFamily="66" charset="0"/>
              </a:rPr>
              <a:t>. 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ru-RU" sz="2400" dirty="0" smtClean="0">
              <a:latin typeface="Monotype Corsiva" pitchFamily="66" charset="0"/>
            </a:endParaRP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2400" dirty="0" smtClean="0">
                <a:solidFill>
                  <a:srgbClr val="92D050"/>
                </a:solidFill>
                <a:latin typeface="Monotype Corsiva" pitchFamily="66" charset="0"/>
              </a:rPr>
              <a:t>              </a:t>
            </a:r>
            <a:r>
              <a:rPr lang="ru-RU" sz="2800" i="1" dirty="0" smtClean="0">
                <a:solidFill>
                  <a:srgbClr val="92D050"/>
                </a:solidFill>
                <a:latin typeface="Monotype Corsiva" pitchFamily="66" charset="0"/>
              </a:rPr>
              <a:t>Моё одиночество полно безнадёжности,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2800" i="1" dirty="0" smtClean="0">
                <a:solidFill>
                  <a:srgbClr val="92D050"/>
                </a:solidFill>
                <a:latin typeface="Monotype Corsiva" pitchFamily="66" charset="0"/>
              </a:rPr>
              <a:t>              </a:t>
            </a:r>
            <a:r>
              <a:rPr lang="ru-RU" sz="2800" i="1" dirty="0" smtClean="0">
                <a:solidFill>
                  <a:srgbClr val="92D050"/>
                </a:solidFill>
                <a:latin typeface="Monotype Corsiva" pitchFamily="66" charset="0"/>
              </a:rPr>
              <a:t>Не может быть выхода душе из него…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400" dirty="0" smtClean="0">
                <a:latin typeface="Monotype Corsiva" pitchFamily="66" charset="0"/>
              </a:rPr>
              <a:t>                                                                   (</a:t>
            </a:r>
            <a:r>
              <a:rPr lang="en-US" sz="2400" dirty="0" smtClean="0">
                <a:latin typeface="Monotype Corsiva" pitchFamily="66" charset="0"/>
              </a:rPr>
              <a:t>“</a:t>
            </a:r>
            <a:r>
              <a:rPr lang="ru-RU" sz="2400" dirty="0" smtClean="0">
                <a:latin typeface="Monotype Corsiva" pitchFamily="66" charset="0"/>
              </a:rPr>
              <a:t>Утомлённый душой</a:t>
            </a:r>
            <a:r>
              <a:rPr lang="en-US" sz="2400" dirty="0" smtClean="0">
                <a:latin typeface="Monotype Corsiva" pitchFamily="66" charset="0"/>
              </a:rPr>
              <a:t>”)</a:t>
            </a:r>
            <a:endParaRPr lang="ru-RU" sz="2400" dirty="0" smtClean="0">
              <a:latin typeface="Monotype Corsiva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77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77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77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17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117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1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1177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4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" fill="hold"/>
                                        <p:tgtEl>
                                          <p:spTgt spid="1177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7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9" dur="1" fill="hold"/>
                                        <p:tgtEl>
                                          <p:spTgt spid="1177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71550" y="981075"/>
            <a:ext cx="4140200" cy="48926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>
              <a:defRPr/>
            </a:pPr>
            <a:endParaRPr lang="en-US" sz="2400" dirty="0">
              <a:effectLst/>
              <a:latin typeface="Monotype Corsiva" pitchFamily="66" charset="0"/>
            </a:endParaRPr>
          </a:p>
          <a:p>
            <a:pPr algn="l">
              <a:defRPr/>
            </a:pP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Monotype Corsiva" pitchFamily="66" charset="0"/>
              </a:rPr>
              <a:t>Качнуло небо гневом грома,</a:t>
            </a:r>
            <a:b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Monotype Corsiva" pitchFamily="66" charset="0"/>
              </a:rPr>
            </a:b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Monotype Corsiva" pitchFamily="66" charset="0"/>
              </a:rPr>
              <a:t>Метнулась молния — и град</a:t>
            </a:r>
            <a:b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Monotype Corsiva" pitchFamily="66" charset="0"/>
              </a:rPr>
            </a:b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Monotype Corsiva" pitchFamily="66" charset="0"/>
              </a:rPr>
              <a:t>В воде запрыгал у парома,</a:t>
            </a:r>
            <a:b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Monotype Corsiva" pitchFamily="66" charset="0"/>
              </a:rPr>
            </a:b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Monotype Corsiva" pitchFamily="66" charset="0"/>
              </a:rPr>
              <a:t>Как серебристый виноград.</a:t>
            </a:r>
          </a:p>
          <a:p>
            <a:pPr algn="l">
              <a:defRPr/>
            </a:pP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Monotype Corsiva" pitchFamily="66" charset="0"/>
              </a:rPr>
              <a:t>Вспорхнула искорка мгновенья,</a:t>
            </a:r>
            <a:b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Monotype Corsiva" pitchFamily="66" charset="0"/>
              </a:rPr>
            </a:b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Monotype Corsiva" pitchFamily="66" charset="0"/>
              </a:rPr>
              <a:t>Когда июль дохнул зимой —</a:t>
            </a:r>
            <a:b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Monotype Corsiva" pitchFamily="66" charset="0"/>
              </a:rPr>
            </a:b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Monotype Corsiva" pitchFamily="66" charset="0"/>
              </a:rPr>
              <a:t>Для новых дум, для вдохновенья,</a:t>
            </a:r>
            <a:b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Monotype Corsiva" pitchFamily="66" charset="0"/>
              </a:rPr>
            </a:b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Monotype Corsiva" pitchFamily="66" charset="0"/>
              </a:rPr>
              <a:t>Для невозможности самой…</a:t>
            </a:r>
          </a:p>
          <a:p>
            <a:pPr algn="l">
              <a:defRPr/>
            </a:pP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Monotype Corsiva" pitchFamily="66" charset="0"/>
              </a:rPr>
              <a:t>И поднял я бокал высоко,—</a:t>
            </a:r>
            <a:b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Monotype Corsiva" pitchFamily="66" charset="0"/>
              </a:rPr>
            </a:b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Monotype Corsiva" pitchFamily="66" charset="0"/>
              </a:rPr>
              <a:t>Блеснули мысли для наград…</a:t>
            </a:r>
            <a:b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Monotype Corsiva" pitchFamily="66" charset="0"/>
              </a:rPr>
            </a:b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Monotype Corsiva" pitchFamily="66" charset="0"/>
              </a:rPr>
              <a:t>Я пил вино, и в грезах сока</a:t>
            </a:r>
            <a:b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Monotype Corsiva" pitchFamily="66" charset="0"/>
              </a:rPr>
            </a:b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Monotype Corsiva" pitchFamily="66" charset="0"/>
              </a:rPr>
              <a:t>В моем бокале таял град.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79838" y="188913"/>
            <a:ext cx="1614487" cy="14462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  <a:effectLst/>
                <a:latin typeface="Monotype Corsiva" pitchFamily="66" charset="0"/>
              </a:rPr>
              <a:t>«Град»</a:t>
            </a:r>
          </a:p>
          <a:p>
            <a:pPr>
              <a:defRPr/>
            </a:pPr>
            <a:endParaRPr lang="ru-RU" dirty="0"/>
          </a:p>
        </p:txBody>
      </p:sp>
      <p:sp>
        <p:nvSpPr>
          <p:cNvPr id="31748" name="Прямоугольник 6"/>
          <p:cNvSpPr>
            <a:spLocks noChangeArrowheads="1"/>
          </p:cNvSpPr>
          <p:nvPr/>
        </p:nvSpPr>
        <p:spPr bwMode="auto">
          <a:xfrm>
            <a:off x="5003800" y="1916113"/>
            <a:ext cx="45720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solidFill>
                  <a:srgbClr val="92D050"/>
                </a:solidFill>
                <a:effectLst/>
                <a:latin typeface="Monotype Corsiva" pitchFamily="66" charset="0"/>
              </a:rPr>
              <a:t>ДАРЮ Дорину-Николаеву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288" y="1628775"/>
            <a:ext cx="8229600" cy="4525963"/>
          </a:xfrm>
        </p:spPr>
        <p:txBody>
          <a:bodyPr rtlCol="0">
            <a:normAutofit fontScale="77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>
                <a:solidFill>
                  <a:srgbClr val="92D050"/>
                </a:solidFill>
                <a:latin typeface="Monotype Corsiva" pitchFamily="66" charset="0"/>
                <a:cs typeface="Arial" pitchFamily="34" charset="0"/>
              </a:rPr>
              <a:t>«Качнуло небо гневом грома, метнулась молния», </a:t>
            </a:r>
            <a:r>
              <a:rPr lang="ru-RU" dirty="0" smtClean="0">
                <a:latin typeface="Monotype Corsiva" pitchFamily="66" charset="0"/>
                <a:cs typeface="Arial" pitchFamily="34" charset="0"/>
              </a:rPr>
              <a:t>— так начинается это произведение, настраивающее читателя на лирический лад. Однако уже в первой строчке возникает некое напряжение, подразумевающее последующее развитие событий. И действительно, вслед за дождем грянул град, который автор сравнивает с прозрачным виноградом. Северянин очень тонко подмечает, что в этот момент </a:t>
            </a:r>
            <a:r>
              <a:rPr lang="ru-RU" dirty="0" smtClean="0">
                <a:solidFill>
                  <a:srgbClr val="92D050"/>
                </a:solidFill>
                <a:latin typeface="Monotype Corsiva" pitchFamily="66" charset="0"/>
                <a:cs typeface="Arial" pitchFamily="34" charset="0"/>
              </a:rPr>
              <a:t>«июль дохнул зимой», </a:t>
            </a:r>
            <a:r>
              <a:rPr lang="ru-RU" dirty="0" smtClean="0">
                <a:latin typeface="Monotype Corsiva" pitchFamily="66" charset="0"/>
                <a:cs typeface="Arial" pitchFamily="34" charset="0"/>
              </a:rPr>
              <a:t>заставив его на мгновение поверить в невозможное. И этого удивительного мига хватило, чтобы вдохновить поэта на новые строки, придать стихам глубину, звучание и совершенно иную окраску. </a:t>
            </a:r>
            <a:r>
              <a:rPr lang="ru-RU" dirty="0" smtClean="0">
                <a:solidFill>
                  <a:srgbClr val="92D050"/>
                </a:solidFill>
                <a:latin typeface="Monotype Corsiva" pitchFamily="66" charset="0"/>
                <a:cs typeface="Arial" pitchFamily="34" charset="0"/>
              </a:rPr>
              <a:t>«Я пил вино, и в грезах сока в моем бокале таял град»</a:t>
            </a:r>
            <a:r>
              <a:rPr lang="ru-RU" dirty="0" smtClean="0">
                <a:latin typeface="Monotype Corsiva" pitchFamily="66" charset="0"/>
                <a:cs typeface="Arial" pitchFamily="34" charset="0"/>
              </a:rPr>
              <a:t>, — отмечает Северянин, искренне восхищаясь тем что стал очевидцем такого восхитительного природного явления.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35150" y="476250"/>
            <a:ext cx="4811713" cy="769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Анализ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-171450"/>
            <a:ext cx="82296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«Двусмысленная слава»</a:t>
            </a:r>
          </a:p>
        </p:txBody>
      </p:sp>
      <p:sp>
        <p:nvSpPr>
          <p:cNvPr id="33795" name="Содержимое 2"/>
          <p:cNvSpPr>
            <a:spLocks noGrp="1"/>
          </p:cNvSpPr>
          <p:nvPr>
            <p:ph idx="1"/>
          </p:nvPr>
        </p:nvSpPr>
        <p:spPr>
          <a:xfrm>
            <a:off x="2771775" y="692150"/>
            <a:ext cx="4464050" cy="5976938"/>
          </a:xfrm>
        </p:spPr>
        <p:txBody>
          <a:bodyPr/>
          <a:lstStyle/>
          <a:p>
            <a:pPr eaLnBrk="1" hangingPunct="1"/>
            <a:r>
              <a:rPr lang="ru-RU" sz="1600" smtClean="0">
                <a:latin typeface="Monotype Corsiva" pitchFamily="66" charset="0"/>
              </a:rPr>
              <a:t>Моя двусмысленная слава</a:t>
            </a:r>
            <a:br>
              <a:rPr lang="ru-RU" sz="1600" smtClean="0">
                <a:latin typeface="Monotype Corsiva" pitchFamily="66" charset="0"/>
              </a:rPr>
            </a:br>
            <a:r>
              <a:rPr lang="ru-RU" sz="1600" smtClean="0">
                <a:latin typeface="Monotype Corsiva" pitchFamily="66" charset="0"/>
              </a:rPr>
              <a:t>Двусмысленна не потому,</a:t>
            </a:r>
            <a:br>
              <a:rPr lang="ru-RU" sz="1600" smtClean="0">
                <a:latin typeface="Monotype Corsiva" pitchFamily="66" charset="0"/>
              </a:rPr>
            </a:br>
            <a:r>
              <a:rPr lang="ru-RU" sz="1600" smtClean="0">
                <a:latin typeface="Monotype Corsiva" pitchFamily="66" charset="0"/>
              </a:rPr>
              <a:t>Что я превознесён неправо, —</a:t>
            </a:r>
            <a:br>
              <a:rPr lang="ru-RU" sz="1600" smtClean="0">
                <a:latin typeface="Monotype Corsiva" pitchFamily="66" charset="0"/>
              </a:rPr>
            </a:br>
            <a:r>
              <a:rPr lang="ru-RU" sz="1600" smtClean="0">
                <a:latin typeface="Monotype Corsiva" pitchFamily="66" charset="0"/>
              </a:rPr>
              <a:t>Не по таланту своему, —</a:t>
            </a:r>
          </a:p>
          <a:p>
            <a:pPr eaLnBrk="1" hangingPunct="1"/>
            <a:r>
              <a:rPr lang="ru-RU" sz="1600" smtClean="0">
                <a:latin typeface="Monotype Corsiva" pitchFamily="66" charset="0"/>
              </a:rPr>
              <a:t>А потому, что явный вызов</a:t>
            </a:r>
            <a:br>
              <a:rPr lang="ru-RU" sz="1600" smtClean="0">
                <a:latin typeface="Monotype Corsiva" pitchFamily="66" charset="0"/>
              </a:rPr>
            </a:br>
            <a:r>
              <a:rPr lang="ru-RU" sz="1600" smtClean="0">
                <a:latin typeface="Monotype Corsiva" pitchFamily="66" charset="0"/>
              </a:rPr>
              <a:t>Условностям — в моих стихах</a:t>
            </a:r>
            <a:br>
              <a:rPr lang="ru-RU" sz="1600" smtClean="0">
                <a:latin typeface="Monotype Corsiva" pitchFamily="66" charset="0"/>
              </a:rPr>
            </a:br>
            <a:r>
              <a:rPr lang="ru-RU" sz="1600" smtClean="0">
                <a:latin typeface="Monotype Corsiva" pitchFamily="66" charset="0"/>
              </a:rPr>
              <a:t>И ряд изысканных сюрпризов</a:t>
            </a:r>
            <a:br>
              <a:rPr lang="ru-RU" sz="1600" smtClean="0">
                <a:latin typeface="Monotype Corsiva" pitchFamily="66" charset="0"/>
              </a:rPr>
            </a:br>
            <a:r>
              <a:rPr lang="ru-RU" sz="1600" smtClean="0">
                <a:latin typeface="Monotype Corsiva" pitchFamily="66" charset="0"/>
              </a:rPr>
              <a:t>В капризничающих словах.</a:t>
            </a:r>
          </a:p>
          <a:p>
            <a:pPr eaLnBrk="1" hangingPunct="1"/>
            <a:r>
              <a:rPr lang="ru-RU" sz="1600" smtClean="0">
                <a:latin typeface="Monotype Corsiva" pitchFamily="66" charset="0"/>
              </a:rPr>
              <a:t>Во мне выискивали пошлость,</a:t>
            </a:r>
            <a:br>
              <a:rPr lang="ru-RU" sz="1600" smtClean="0">
                <a:latin typeface="Monotype Corsiva" pitchFamily="66" charset="0"/>
              </a:rPr>
            </a:br>
            <a:r>
              <a:rPr lang="ru-RU" sz="1600" smtClean="0">
                <a:latin typeface="Monotype Corsiva" pitchFamily="66" charset="0"/>
              </a:rPr>
              <a:t>Из виду упустив одно:</a:t>
            </a:r>
            <a:br>
              <a:rPr lang="ru-RU" sz="1600" smtClean="0">
                <a:latin typeface="Monotype Corsiva" pitchFamily="66" charset="0"/>
              </a:rPr>
            </a:br>
            <a:r>
              <a:rPr lang="ru-RU" sz="1600" smtClean="0">
                <a:latin typeface="Monotype Corsiva" pitchFamily="66" charset="0"/>
              </a:rPr>
              <a:t>Ведь кто живописует площадь,</a:t>
            </a:r>
            <a:br>
              <a:rPr lang="ru-RU" sz="1600" smtClean="0">
                <a:latin typeface="Monotype Corsiva" pitchFamily="66" charset="0"/>
              </a:rPr>
            </a:br>
            <a:r>
              <a:rPr lang="ru-RU" sz="1600" smtClean="0">
                <a:latin typeface="Monotype Corsiva" pitchFamily="66" charset="0"/>
              </a:rPr>
              <a:t>Тот пишет кистью площадной.</a:t>
            </a:r>
          </a:p>
          <a:p>
            <a:pPr eaLnBrk="1" hangingPunct="1"/>
            <a:r>
              <a:rPr lang="ru-RU" sz="1600" smtClean="0">
                <a:latin typeface="Monotype Corsiva" pitchFamily="66" charset="0"/>
              </a:rPr>
              <a:t>Бранили за смешенье стилей,</a:t>
            </a:r>
            <a:br>
              <a:rPr lang="ru-RU" sz="1600" smtClean="0">
                <a:latin typeface="Monotype Corsiva" pitchFamily="66" charset="0"/>
              </a:rPr>
            </a:br>
            <a:r>
              <a:rPr lang="ru-RU" sz="1600" smtClean="0">
                <a:latin typeface="Monotype Corsiva" pitchFamily="66" charset="0"/>
              </a:rPr>
              <a:t>Хотя в смешенье-то и стиль!</a:t>
            </a:r>
            <a:br>
              <a:rPr lang="ru-RU" sz="1600" smtClean="0">
                <a:latin typeface="Monotype Corsiva" pitchFamily="66" charset="0"/>
              </a:rPr>
            </a:br>
            <a:r>
              <a:rPr lang="ru-RU" sz="1600" smtClean="0">
                <a:latin typeface="Monotype Corsiva" pitchFamily="66" charset="0"/>
              </a:rPr>
              <a:t>Чем, чем меня не угостили!</a:t>
            </a:r>
            <a:br>
              <a:rPr lang="ru-RU" sz="1600" smtClean="0">
                <a:latin typeface="Monotype Corsiva" pitchFamily="66" charset="0"/>
              </a:rPr>
            </a:br>
            <a:r>
              <a:rPr lang="ru-RU" sz="1600" smtClean="0">
                <a:latin typeface="Monotype Corsiva" pitchFamily="66" charset="0"/>
              </a:rPr>
              <a:t>Каких мне не дали «pastilles»!</a:t>
            </a:r>
          </a:p>
          <a:p>
            <a:pPr eaLnBrk="1" hangingPunct="1"/>
            <a:r>
              <a:rPr lang="ru-RU" sz="1600" smtClean="0">
                <a:latin typeface="Monotype Corsiva" pitchFamily="66" charset="0"/>
              </a:rPr>
              <a:t>Неразрешимые дилеммы</a:t>
            </a:r>
            <a:br>
              <a:rPr lang="ru-RU" sz="1600" smtClean="0">
                <a:latin typeface="Monotype Corsiva" pitchFamily="66" charset="0"/>
              </a:rPr>
            </a:br>
            <a:r>
              <a:rPr lang="ru-RU" sz="1600" smtClean="0">
                <a:latin typeface="Monotype Corsiva" pitchFamily="66" charset="0"/>
              </a:rPr>
              <a:t>Я разрешал, презрев молву.</a:t>
            </a:r>
            <a:br>
              <a:rPr lang="ru-RU" sz="1600" smtClean="0">
                <a:latin typeface="Monotype Corsiva" pitchFamily="66" charset="0"/>
              </a:rPr>
            </a:br>
            <a:r>
              <a:rPr lang="ru-RU" sz="1600" smtClean="0">
                <a:latin typeface="Monotype Corsiva" pitchFamily="66" charset="0"/>
              </a:rPr>
              <a:t>Мои двусмысленные темы —</a:t>
            </a:r>
            <a:br>
              <a:rPr lang="ru-RU" sz="1600" smtClean="0">
                <a:latin typeface="Monotype Corsiva" pitchFamily="66" charset="0"/>
              </a:rPr>
            </a:br>
            <a:r>
              <a:rPr lang="ru-RU" sz="1600" smtClean="0">
                <a:latin typeface="Monotype Corsiva" pitchFamily="66" charset="0"/>
              </a:rPr>
              <a:t>Двусмысленны по существу.</a:t>
            </a:r>
          </a:p>
          <a:p>
            <a:pPr eaLnBrk="1" hangingPunct="1"/>
            <a:r>
              <a:rPr lang="ru-RU" sz="1600" smtClean="0">
                <a:latin typeface="Monotype Corsiva" pitchFamily="66" charset="0"/>
              </a:rPr>
              <a:t>Пускай критический каноник</a:t>
            </a:r>
            <a:br>
              <a:rPr lang="ru-RU" sz="1600" smtClean="0">
                <a:latin typeface="Monotype Corsiva" pitchFamily="66" charset="0"/>
              </a:rPr>
            </a:br>
            <a:r>
              <a:rPr lang="ru-RU" sz="1600" smtClean="0">
                <a:latin typeface="Monotype Corsiva" pitchFamily="66" charset="0"/>
              </a:rPr>
              <a:t>Меня не тянет в свой закон, —</a:t>
            </a:r>
            <a:br>
              <a:rPr lang="ru-RU" sz="1600" smtClean="0">
                <a:latin typeface="Monotype Corsiva" pitchFamily="66" charset="0"/>
              </a:rPr>
            </a:br>
            <a:r>
              <a:rPr lang="ru-RU" sz="1600" smtClean="0">
                <a:latin typeface="Monotype Corsiva" pitchFamily="66" charset="0"/>
              </a:rPr>
              <a:t>Ведь я лирический ироник:</a:t>
            </a:r>
            <a:br>
              <a:rPr lang="ru-RU" sz="1600" smtClean="0">
                <a:latin typeface="Monotype Corsiva" pitchFamily="66" charset="0"/>
              </a:rPr>
            </a:br>
            <a:r>
              <a:rPr lang="ru-RU" sz="1600" smtClean="0">
                <a:latin typeface="Monotype Corsiva" pitchFamily="66" charset="0"/>
              </a:rPr>
              <a:t>Ирония — вот мой канон.</a:t>
            </a:r>
          </a:p>
          <a:p>
            <a:pPr eaLnBrk="1" hangingPunct="1"/>
            <a:endParaRPr lang="ru-RU" sz="16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Анализ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3850" y="1412875"/>
            <a:ext cx="8496300" cy="52625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l">
              <a:defRPr/>
            </a:pPr>
            <a:r>
              <a:rPr lang="ru-RU" sz="2800" dirty="0">
                <a:solidFill>
                  <a:srgbClr val="92D050"/>
                </a:solidFill>
                <a:effectLst/>
                <a:latin typeface="Monotype Corsiva" pitchFamily="66" charset="0"/>
              </a:rPr>
              <a:t>«Во мне выискивали пошлость»,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Monotype Corsiva" pitchFamily="66" charset="0"/>
              </a:rPr>
              <a:t> — отмечает Игорь Северянин, подчеркивая при этом, что общается с читателями на их языке, привычном и доступном. Кроме этого, поэт дает отповедь всем тем, кто обвиняет его в смешении стилей, так как именно это и является «изюминкой» его стихов. </a:t>
            </a:r>
            <a:r>
              <a:rPr lang="ru-RU" sz="2800" dirty="0">
                <a:solidFill>
                  <a:srgbClr val="92D050"/>
                </a:solidFill>
                <a:effectLst/>
                <a:latin typeface="Monotype Corsiva" pitchFamily="66" charset="0"/>
              </a:rPr>
              <a:t>«Мои двусмысленные темы – двусмысленны по существу»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Monotype Corsiva" pitchFamily="66" charset="0"/>
              </a:rPr>
              <a:t>, — заявляет поэт. При этом он с легкостью отвергает все законы стихосложения. Так как относится к собственному творчеству без напыщенности и трепета. </a:t>
            </a:r>
            <a:r>
              <a:rPr lang="ru-RU" sz="2800" dirty="0">
                <a:solidFill>
                  <a:srgbClr val="92D050"/>
                </a:solidFill>
                <a:effectLst/>
                <a:latin typeface="Monotype Corsiva" pitchFamily="66" charset="0"/>
              </a:rPr>
              <a:t>«Ирония – вот мой канон», 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Monotype Corsiva" pitchFamily="66" charset="0"/>
              </a:rPr>
              <a:t>— подчеркивает автор, намекая на то, что его стихи можно трактовать как пощечину общественному мнению.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88" y="333375"/>
            <a:ext cx="82296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«Не завидуй другу»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850" y="1412875"/>
            <a:ext cx="8229600" cy="4525963"/>
          </a:xfrm>
        </p:spPr>
        <p:txBody>
          <a:bodyPr rtlCol="0">
            <a:normAutofit fontScale="77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i="1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i="1" dirty="0" smtClean="0"/>
              <a:t>Не завидуй другу, если друг богаче,</a:t>
            </a:r>
            <a:br>
              <a:rPr lang="ru-RU" i="1" dirty="0" smtClean="0"/>
            </a:br>
            <a:r>
              <a:rPr lang="ru-RU" i="1" dirty="0" smtClean="0"/>
              <a:t>Если он красивей, если он умней.</a:t>
            </a:r>
            <a:br>
              <a:rPr lang="ru-RU" i="1" dirty="0" smtClean="0"/>
            </a:br>
            <a:r>
              <a:rPr lang="ru-RU" i="1" dirty="0" smtClean="0"/>
              <a:t>Пусть его </a:t>
            </a:r>
            <a:r>
              <a:rPr lang="ru-RU" i="1" dirty="0" err="1" smtClean="0"/>
              <a:t>достатки</a:t>
            </a:r>
            <a:r>
              <a:rPr lang="ru-RU" i="1" dirty="0" smtClean="0"/>
              <a:t>, пусть его удачи</a:t>
            </a:r>
            <a:br>
              <a:rPr lang="ru-RU" i="1" dirty="0" smtClean="0"/>
            </a:br>
            <a:r>
              <a:rPr lang="ru-RU" i="1" dirty="0" smtClean="0"/>
              <a:t>У твоих сандалий не сотрут ремней…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i="1" dirty="0" smtClean="0"/>
              <a:t>Двигайся бодрее по своей дороге,</a:t>
            </a:r>
            <a:br>
              <a:rPr lang="ru-RU" i="1" dirty="0" smtClean="0"/>
            </a:br>
            <a:r>
              <a:rPr lang="ru-RU" i="1" dirty="0" smtClean="0"/>
              <a:t>Улыбайся шире от его удач:</a:t>
            </a:r>
            <a:br>
              <a:rPr lang="ru-RU" i="1" dirty="0" smtClean="0"/>
            </a:br>
            <a:r>
              <a:rPr lang="ru-RU" i="1" dirty="0" smtClean="0"/>
              <a:t>Может быть, блаженство — на твоем пороге,</a:t>
            </a:r>
            <a:br>
              <a:rPr lang="ru-RU" i="1" dirty="0" smtClean="0"/>
            </a:br>
            <a:r>
              <a:rPr lang="ru-RU" i="1" dirty="0" smtClean="0"/>
              <a:t>А его, быть может, ждут нужда и плач.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i="1" dirty="0" smtClean="0"/>
              <a:t>Плачь его слезою! Смейся шумным смехом!</a:t>
            </a:r>
            <a:br>
              <a:rPr lang="ru-RU" i="1" dirty="0" smtClean="0"/>
            </a:br>
            <a:r>
              <a:rPr lang="ru-RU" i="1" dirty="0" smtClean="0"/>
              <a:t>Чувствуй полным сердцем вдоль и поперек!</a:t>
            </a:r>
            <a:br>
              <a:rPr lang="ru-RU" i="1" dirty="0" smtClean="0"/>
            </a:br>
            <a:r>
              <a:rPr lang="ru-RU" i="1" dirty="0" smtClean="0"/>
              <a:t>Не препятствуй другу ликовать успехом:</a:t>
            </a:r>
            <a:br>
              <a:rPr lang="ru-RU" i="1" dirty="0" smtClean="0"/>
            </a:br>
            <a:r>
              <a:rPr lang="ru-RU" i="1" dirty="0" smtClean="0"/>
              <a:t>Это — преступленье! Это — </a:t>
            </a:r>
            <a:r>
              <a:rPr lang="ru-RU" i="1" dirty="0" err="1" smtClean="0"/>
              <a:t>сверхпорок</a:t>
            </a:r>
            <a:r>
              <a:rPr lang="ru-RU" i="1" dirty="0" smtClean="0"/>
              <a:t>!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Анализ</a:t>
            </a:r>
          </a:p>
        </p:txBody>
      </p:sp>
      <p:sp>
        <p:nvSpPr>
          <p:cNvPr id="36867" name="Содержимое 2"/>
          <p:cNvSpPr>
            <a:spLocks noGrp="1"/>
          </p:cNvSpPr>
          <p:nvPr>
            <p:ph idx="1"/>
          </p:nvPr>
        </p:nvSpPr>
        <p:spPr>
          <a:xfrm>
            <a:off x="539750" y="1341438"/>
            <a:ext cx="8218488" cy="4929187"/>
          </a:xfrm>
        </p:spPr>
        <p:txBody>
          <a:bodyPr/>
          <a:lstStyle/>
          <a:p>
            <a:pPr eaLnBrk="1" hangingPunct="1"/>
            <a:r>
              <a:rPr lang="ru-RU" sz="2400" b="1" smtClean="0">
                <a:latin typeface="Monotype Corsiva" pitchFamily="66" charset="0"/>
              </a:rPr>
              <a:t>Он призывает не только самого себя, но и окружающих уверенно идти по выбранному пути и не оглядываться на чужие достижения, которые вызывают зависть</a:t>
            </a:r>
            <a:r>
              <a:rPr lang="ru-RU" sz="2400" smtClean="0">
                <a:latin typeface="Monotype Corsiva" pitchFamily="66" charset="0"/>
              </a:rPr>
              <a:t> . </a:t>
            </a:r>
          </a:p>
          <a:p>
            <a:pPr eaLnBrk="1" hangingPunct="1"/>
            <a:r>
              <a:rPr lang="ru-RU" sz="2400" smtClean="0">
                <a:latin typeface="Monotype Corsiva" pitchFamily="66" charset="0"/>
              </a:rPr>
              <a:t>Сострадание – совсем не то чувство, которое, как считает поэт, нужно испытывать по отношению к другу. Ведь для него гораздо важнее, чтобы близкие люди не выражали свое сочувствие в тяжелые минуты, а умели радоваться, когда человек находится на вершине славы и благополучия. Поэтому Северянин подчеркивает: </a:t>
            </a:r>
            <a:r>
              <a:rPr lang="ru-RU" sz="2400" smtClean="0">
                <a:solidFill>
                  <a:srgbClr val="92D050"/>
                </a:solidFill>
                <a:latin typeface="Monotype Corsiva" pitchFamily="66" charset="0"/>
              </a:rPr>
              <a:t>«Не препятствуй другу ликовать успехом: это — преступленье! Это — сверхпорок!». </a:t>
            </a:r>
            <a:r>
              <a:rPr lang="ru-RU" sz="2400" smtClean="0">
                <a:latin typeface="Monotype Corsiva" pitchFamily="66" charset="0"/>
              </a:rPr>
              <a:t>В понимании автора, зависть способна разрушить самую крепкую дружбу, и виновнику подобного нет прощения.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Смерть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Monotype Corsiva" pitchFamily="66" charset="0"/>
              </a:rPr>
              <a:t>В 1940 поэт признается, что </a:t>
            </a:r>
            <a:r>
              <a:rPr lang="ru-RU" dirty="0" smtClean="0">
                <a:solidFill>
                  <a:srgbClr val="92D050"/>
                </a:solidFill>
                <a:latin typeface="Monotype Corsiva" pitchFamily="66" charset="0"/>
              </a:rPr>
              <a:t>"издателей на настоящие стихи теперь нет. Нет на них и читателя. Я пишу стихи, не записывая их, и почти всегда забываю".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Monotype Corsiva" pitchFamily="66" charset="0"/>
              </a:rPr>
              <a:t>Поэт умер 20 декабря 1941 г. в оккупированном немцами Таллинне от сердечного приступа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Monotype Corsiva" pitchFamily="66" charset="0"/>
              </a:rPr>
              <a:t> Похоронен там на </a:t>
            </a:r>
            <a:r>
              <a:rPr lang="ru-RU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Monotype Corsiva" pitchFamily="66" charset="0"/>
              </a:rPr>
              <a:t>Александро-Невском</a:t>
            </a: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Monotype Corsiva" pitchFamily="66" charset="0"/>
              </a:rPr>
              <a:t> кладбище.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850" y="2133600"/>
            <a:ext cx="8496300" cy="35385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4800" dirty="0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Monotype Corsiva" pitchFamily="66" charset="0"/>
              </a:rPr>
              <a:t>На памятнике помещены его строки:</a:t>
            </a:r>
          </a:p>
          <a:p>
            <a:pPr>
              <a:defRPr/>
            </a:pPr>
            <a:r>
              <a:rPr lang="ru-RU" sz="1200" dirty="0">
                <a:solidFill>
                  <a:schemeClr val="accent6">
                    <a:lumMod val="60000"/>
                    <a:lumOff val="40000"/>
                  </a:schemeClr>
                </a:solidFill>
                <a:latin typeface="Monotype Corsiva" pitchFamily="66" charset="0"/>
              </a:rPr>
              <a:t> </a:t>
            </a:r>
          </a:p>
          <a:p>
            <a:pPr>
              <a:defRPr/>
            </a:pPr>
            <a:endParaRPr lang="ru-RU" sz="1200" dirty="0">
              <a:solidFill>
                <a:srgbClr val="92D050"/>
              </a:solidFill>
              <a:latin typeface="Monotype Corsiva" pitchFamily="66" charset="0"/>
            </a:endParaRPr>
          </a:p>
          <a:p>
            <a:pPr>
              <a:defRPr/>
            </a:pPr>
            <a:endParaRPr lang="ru-RU" sz="1200" dirty="0">
              <a:solidFill>
                <a:srgbClr val="92D050"/>
              </a:solidFill>
              <a:latin typeface="Monotype Corsiva" pitchFamily="66" charset="0"/>
            </a:endParaRPr>
          </a:p>
          <a:p>
            <a:pPr>
              <a:defRPr/>
            </a:pPr>
            <a:endParaRPr lang="ru-RU" sz="1200" dirty="0">
              <a:solidFill>
                <a:srgbClr val="92D050"/>
              </a:solidFill>
              <a:latin typeface="Monotype Corsiva" pitchFamily="66" charset="0"/>
            </a:endParaRPr>
          </a:p>
          <a:p>
            <a:pPr>
              <a:defRPr/>
            </a:pPr>
            <a:endParaRPr lang="ru-RU" sz="1200" dirty="0">
              <a:solidFill>
                <a:srgbClr val="92D050"/>
              </a:solidFill>
              <a:latin typeface="Monotype Corsiva" pitchFamily="66" charset="0"/>
            </a:endParaRPr>
          </a:p>
          <a:p>
            <a:pPr>
              <a:defRPr/>
            </a:pPr>
            <a:endParaRPr lang="ru-RU" sz="1200" dirty="0">
              <a:solidFill>
                <a:srgbClr val="92D050"/>
              </a:solidFill>
              <a:latin typeface="Monotype Corsiva" pitchFamily="66" charset="0"/>
            </a:endParaRPr>
          </a:p>
          <a:p>
            <a:pPr>
              <a:defRPr/>
            </a:pPr>
            <a:endParaRPr lang="ru-RU" sz="1200" dirty="0">
              <a:solidFill>
                <a:srgbClr val="92D050"/>
              </a:solidFill>
              <a:latin typeface="Monotype Corsiva" pitchFamily="66" charset="0"/>
            </a:endParaRPr>
          </a:p>
          <a:p>
            <a:pPr>
              <a:defRPr/>
            </a:pPr>
            <a:endParaRPr lang="ru-RU" dirty="0">
              <a:solidFill>
                <a:srgbClr val="FF0000"/>
              </a:solidFill>
              <a:effectLst/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Содержимое 2"/>
          <p:cNvSpPr>
            <a:spLocks noGrp="1"/>
          </p:cNvSpPr>
          <p:nvPr>
            <p:ph idx="1"/>
          </p:nvPr>
        </p:nvSpPr>
        <p:spPr>
          <a:xfrm>
            <a:off x="684213" y="981075"/>
            <a:ext cx="8229600" cy="2824163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z="4400" smtClean="0">
                <a:solidFill>
                  <a:srgbClr val="FF0000"/>
                </a:solidFill>
                <a:latin typeface="Monotype Corsiva" pitchFamily="66" charset="0"/>
              </a:rPr>
              <a:t>Как хороши, как свежи будут розы,</a:t>
            </a:r>
          </a:p>
          <a:p>
            <a:pPr eaLnBrk="1" hangingPunct="1">
              <a:buFont typeface="Arial" charset="0"/>
              <a:buNone/>
            </a:pPr>
            <a:r>
              <a:rPr lang="ru-RU" sz="4400" smtClean="0">
                <a:solidFill>
                  <a:srgbClr val="FF0000"/>
                </a:solidFill>
                <a:latin typeface="Monotype Corsiva" pitchFamily="66" charset="0"/>
              </a:rPr>
              <a:t>Моей страной мне брошенные в гроб!</a:t>
            </a:r>
          </a:p>
          <a:p>
            <a:pPr eaLnBrk="1" hangingPunct="1"/>
            <a:endParaRPr lang="ru-RU" smtClean="0"/>
          </a:p>
        </p:txBody>
      </p:sp>
      <p:pic>
        <p:nvPicPr>
          <p:cNvPr id="39939" name="Picture 2" descr="http://img1.goodfon.ru/original/960x544/8/ca/roza-krasnaya-lepestk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8538" y="3644900"/>
            <a:ext cx="4533900" cy="2570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1152</TotalTime>
  <Words>1929</Words>
  <Application>Microsoft Office PowerPoint</Application>
  <PresentationFormat>Экран (4:3)</PresentationFormat>
  <Paragraphs>195</Paragraphs>
  <Slides>38</Slides>
  <Notes>1</Notes>
  <HiddenSlides>3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39" baseType="lpstr">
      <vt:lpstr>Тема Office</vt:lpstr>
      <vt:lpstr>Игорь Северянин</vt:lpstr>
      <vt:lpstr>Серебряный век</vt:lpstr>
      <vt:lpstr>Акмеизм</vt:lpstr>
      <vt:lpstr>Слайд 4</vt:lpstr>
      <vt:lpstr>Футуризм</vt:lpstr>
      <vt:lpstr>Слайд 6</vt:lpstr>
      <vt:lpstr>Слайд 7</vt:lpstr>
      <vt:lpstr>Слайд 8</vt:lpstr>
      <vt:lpstr>Время требует мифов…</vt:lpstr>
      <vt:lpstr> “Северянинщина”</vt:lpstr>
      <vt:lpstr> Игорь Лотарев родился 4(16) мая 1887 года в Петербурге.</vt:lpstr>
      <vt:lpstr>В “Северном триолете” поэт передаёт всю свою любовь к Северу. </vt:lpstr>
      <vt:lpstr> Цель творчества – познание души</vt:lpstr>
      <vt:lpstr>Осмысленные неологизмы</vt:lpstr>
      <vt:lpstr>В «Прологе эгофутуризма» (1911) он манифестировал:  </vt:lpstr>
      <vt:lpstr>“Самогимн”</vt:lpstr>
      <vt:lpstr> Расцвет творчества</vt:lpstr>
      <vt:lpstr> Мечтательность</vt:lpstr>
      <vt:lpstr> Лирика</vt:lpstr>
      <vt:lpstr> Ирония</vt:lpstr>
      <vt:lpstr> “Жизнь человека одного – дороже и прекрасней мира”.</vt:lpstr>
      <vt:lpstr>“Я избран королём поэтов – да будет подданным светло!”</vt:lpstr>
      <vt:lpstr> Отзывы критиков</vt:lpstr>
      <vt:lpstr>Отзыв А. Блока</vt:lpstr>
      <vt:lpstr>  Отклик В. Брюсова</vt:lpstr>
      <vt:lpstr>Воспоминания друга</vt:lpstr>
      <vt:lpstr>Ответ критикам</vt:lpstr>
      <vt:lpstr>«Он весь – дитя добра и света, он весь – свободы торжество!». </vt:lpstr>
      <vt:lpstr>  Расставание с Родиной </vt:lpstr>
      <vt:lpstr>Слайд 30</vt:lpstr>
      <vt:lpstr>Слайд 31</vt:lpstr>
      <vt:lpstr>«Двусмысленная слава»</vt:lpstr>
      <vt:lpstr>Анализ</vt:lpstr>
      <vt:lpstr>«Не завидуй другу»</vt:lpstr>
      <vt:lpstr>Анализ</vt:lpstr>
      <vt:lpstr>Смерть</vt:lpstr>
      <vt:lpstr>Слайд 37</vt:lpstr>
      <vt:lpstr>Слайд 38</vt:lpstr>
    </vt:vector>
  </TitlesOfParts>
  <Company>Impuls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Жизнь и творчество И. Северянина</dc:title>
  <dc:creator>User</dc:creator>
  <cp:lastModifiedBy>Сергей</cp:lastModifiedBy>
  <cp:revision>212</cp:revision>
  <dcterms:created xsi:type="dcterms:W3CDTF">2008-03-11T09:41:34Z</dcterms:created>
  <dcterms:modified xsi:type="dcterms:W3CDTF">2015-12-09T12:47:48Z</dcterms:modified>
</cp:coreProperties>
</file>