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9" r:id="rId2"/>
    <p:sldId id="282" r:id="rId3"/>
    <p:sldId id="283" r:id="rId4"/>
    <p:sldId id="284" r:id="rId5"/>
    <p:sldId id="280" r:id="rId6"/>
    <p:sldId id="285" r:id="rId7"/>
    <p:sldId id="273" r:id="rId8"/>
    <p:sldId id="276" r:id="rId9"/>
    <p:sldId id="277" r:id="rId10"/>
    <p:sldId id="266" r:id="rId11"/>
    <p:sldId id="278" r:id="rId12"/>
    <p:sldId id="279" r:id="rId13"/>
    <p:sldId id="28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uk-UA" sz="6600" b="1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РодинаХимеро</a:t>
            </a:r>
            <a:r>
              <a:rPr lang="uk-UA" sz="6600" b="1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ві</a:t>
            </a:r>
            <a:endParaRPr lang="uk-UA" sz="6600" b="1" dirty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14338" name="Picture 2" descr="http://unknownpoles.com/uploads/1289971268_akul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548680"/>
            <a:ext cx="7560840" cy="6048672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При вивченні класу Хрящові риби, ми коротко розглядали представників ряду </a:t>
            </a:r>
            <a:r>
              <a:rPr lang="uk-UA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Химероподібні</a:t>
            </a:r>
            <a:r>
              <a:rPr lang="uk-UA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, які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поширені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в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Атлантичному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,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Індійському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і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Тихому океанах та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океанічних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водах 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Південної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півкулі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.</a:t>
            </a:r>
            <a:r>
              <a:rPr lang="uk-UA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 </a:t>
            </a:r>
          </a:p>
          <a:p>
            <a:r>
              <a:rPr lang="uk-UA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На жаль, підручник про цих тварин не багатослівний, тому дана презентація надасть додаткову інформацію про них.</a:t>
            </a:r>
            <a:endParaRPr lang="uk-UA" dirty="0" smtClean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uk-UA" dirty="0"/>
          </a:p>
        </p:txBody>
      </p:sp>
      <p:pic>
        <p:nvPicPr>
          <p:cNvPr id="27650" name="Picture 2" descr="http://www.fishbase.se/images/species/Camil_u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556792"/>
            <a:ext cx="4295800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ghostshark3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5918200" y="4559300"/>
            <a:ext cx="3225800" cy="2298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95536" y="1556792"/>
            <a:ext cx="50405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Химероподібні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 </a:t>
            </a: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-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ряд морських хрящових риб, що мають досить видовжене тіло. Мешкають в основному на глибині понад 500 м. </a:t>
            </a:r>
          </a:p>
          <a:p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Ряд складають 3 сучасних родини: </a:t>
            </a:r>
          </a:p>
          <a:p>
            <a:pPr>
              <a:buFontTx/>
              <a:buChar char="-"/>
            </a:pP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звичайні химери;</a:t>
            </a:r>
          </a:p>
          <a:p>
            <a:pPr>
              <a:buFontTx/>
              <a:buChar char="-"/>
            </a:pPr>
            <a:r>
              <a:rPr lang="uk-UA" sz="24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довгорилі</a:t>
            </a: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химери; </a:t>
            </a:r>
          </a:p>
          <a:p>
            <a:pPr>
              <a:buFontTx/>
              <a:buChar char="-"/>
            </a:pPr>
            <a:r>
              <a:rPr lang="uk-UA" sz="24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гачкорилі</a:t>
            </a: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химери.  </a:t>
            </a:r>
          </a:p>
          <a:p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Викопні химери відомі                                 починаючи з пізнього                                 девону. </a:t>
            </a:r>
            <a:endParaRPr lang="uk-UA" sz="2400" dirty="0" smtClean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28674" name="Picture 2" descr="http://www.fishbase.org/images/species/Chmon_u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88640"/>
            <a:ext cx="2986232" cy="2520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8" name="Picture 6" descr="http://www.fishesofaustralia.net.au/Images/Image/RpacificdS1460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2780928"/>
            <a:ext cx="3141196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2" algn="ctr" rtl="0">
              <a:spcBef>
                <a:spcPct val="0"/>
              </a:spcBef>
            </a:pPr>
            <a:r>
              <a:rPr lang="uk-UA" sz="28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Характерні ознаки </a:t>
            </a:r>
            <a:r>
              <a:rPr lang="uk-UA" sz="2800" b="1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химероподібних</a:t>
            </a:r>
            <a:r>
              <a:rPr lang="uk-UA" sz="28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риб:</a:t>
            </a:r>
            <a:br>
              <a:rPr lang="uk-UA" sz="28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</a:b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uk-UA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5 </a:t>
            </a:r>
            <a:r>
              <a:rPr lang="uk-UA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зябрових щілин, 4 з яких вкриті згортками шкіри;</a:t>
            </a:r>
          </a:p>
          <a:p>
            <a:pPr>
              <a:buFontTx/>
              <a:buChar char="-"/>
            </a:pPr>
            <a:r>
              <a:rPr lang="uk-UA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зуби у вигляді жуйних                               пластинок;</a:t>
            </a:r>
          </a:p>
          <a:p>
            <a:pPr>
              <a:buFontTx/>
              <a:buChar char="-"/>
            </a:pPr>
            <a:r>
              <a:rPr lang="uk-UA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хорда вкрита численними                     вапняковими кільцями. </a:t>
            </a:r>
          </a:p>
          <a:p>
            <a:pPr>
              <a:buFontTx/>
              <a:buChar char="-"/>
            </a:pPr>
            <a:r>
              <a:rPr lang="uk-UA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у деяких видів біля основи                           спинного шипа є отруйна                                 залоза.</a:t>
            </a:r>
          </a:p>
          <a:p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Довжина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дорослих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особин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                                    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від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переднього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кінця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до                                    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кінчика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хвоста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варіює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від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0,6 до 1,5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метрів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. </a:t>
            </a:r>
          </a:p>
          <a:p>
            <a:endParaRPr lang="uk-UA" dirty="0"/>
          </a:p>
        </p:txBody>
      </p:sp>
      <p:pic>
        <p:nvPicPr>
          <p:cNvPr id="4" name="Picture 2" descr="Пятнистый Ratfish (Hydrolagus colliei) © Дэвид Fleetham david@davidfleetham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2564904"/>
            <a:ext cx="393496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0430" y="1428736"/>
            <a:ext cx="5357850" cy="4900634"/>
          </a:xfrm>
        </p:spPr>
        <p:txBody>
          <a:bodyPr>
            <a:noAutofit/>
          </a:bodyPr>
          <a:lstStyle/>
          <a:p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Тіло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химер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звужується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до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заднього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кінця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і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закінчується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довгим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(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до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половини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довжини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тіла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)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бичовидним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хвостом. </a:t>
            </a:r>
          </a:p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Характерного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вигляду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химерам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надають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великі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крилоподібні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грудні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плавці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. </a:t>
            </a:r>
          </a:p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На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боці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голови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і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тулуба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розташовується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відкрита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борозенка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бічної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лінії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95536" y="620688"/>
            <a:ext cx="576064" cy="723190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FadeRight">
              <a:avLst/>
            </a:prstTxWarp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Химероподібні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 риби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pic>
        <p:nvPicPr>
          <p:cNvPr id="5" name="Picture 12" descr="http://dic.academic.ru/pictures/enc_biology/animals/evropeiyskaya_khime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3312368" cy="2970851"/>
          </a:xfrm>
          <a:prstGeom prst="rect">
            <a:avLst/>
          </a:prstGeom>
          <a:noFill/>
        </p:spPr>
      </p:pic>
      <p:pic>
        <p:nvPicPr>
          <p:cNvPr id="6" name="Picture 2" descr="http://amamam.ru/wp-content/uploads/2012/10/himera_ryba_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789040"/>
            <a:ext cx="3384376" cy="2666889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kapway.com/images/himera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476672"/>
            <a:ext cx="7786742" cy="60955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188640"/>
            <a:ext cx="4546848" cy="595101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20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Вважається, що химери харчуються дуже твердою їжею (молюсками чи голкошкірими). Можливо, ці уявлення пов'язані з будовою щелепного апарату, який здатний стискати об'єкти з силою, що перевищує 100 ньютонів. </a:t>
            </a:r>
          </a:p>
          <a:p>
            <a:r>
              <a:rPr lang="uk-UA" sz="20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Прямі дослідження доводять, що раціон химер також включає </a:t>
            </a:r>
            <a:r>
              <a:rPr lang="uk-UA" sz="2000" b="1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поліхет</a:t>
            </a:r>
            <a:r>
              <a:rPr lang="uk-UA" sz="20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, ракоподібних і навіть дрібних придонних риб. </a:t>
            </a:r>
          </a:p>
          <a:p>
            <a:r>
              <a:rPr lang="uk-UA" sz="20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Крім того, деякі химери здатні поїдати як дорослих представників свого виду, так і яйця.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946448" cy="1011222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FadeRight">
              <a:avLst/>
            </a:prstTxWarp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Химероподібні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 риби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pic>
        <p:nvPicPr>
          <p:cNvPr id="8194" name="Picture 2" descr="http://cdn2-b.examiner.com/sites/default/files/styles/image_content_width/hash/a1/15/a1153c4a89a0a4554d16e4a1360be6c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0"/>
            <a:ext cx="3810000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6" name="Picture 4" descr="http://www.capitalbay.news/thumbnail.php?file=images/_Black_Seadevil__fish_found_in_the_deep_waters_off_California_coast_660831983.jpg&amp;size=article_lar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501008"/>
            <a:ext cx="4067944" cy="2978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8" name="Picture 6" descr="http://poradumo.pp.ua/uploads/posts/2014-08/monstri-okeanskih-glibin-yak-voni_691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5013176"/>
            <a:ext cx="2958838" cy="1964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28931"/>
          </a:xfrm>
        </p:spPr>
        <p:txBody>
          <a:bodyPr>
            <a:normAutofit/>
          </a:bodyPr>
          <a:lstStyle/>
          <a:p>
            <a:endParaRPr lang="uk-UA" sz="2800" dirty="0" smtClean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  <a:p>
            <a:endParaRPr lang="uk-UA" sz="2800" dirty="0" smtClean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r>
              <a:rPr lang="uk-UA" sz="1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Глибоководні </a:t>
            </a:r>
            <a:r>
              <a:rPr lang="uk-UA" sz="1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риби живуть у таких умовах, де життя, здавалося б, зовсім неможливе. Воно там є, але приймає найхимерніші форми, що, викликає не тільки подив, але й страх, і навіть жах. Більшість з цих істот мешкають на глибині від 500 до 6500 метрів.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946448" cy="1011222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FadeRight">
              <a:avLst/>
            </a:prstTxWarp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Химероподібні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 риби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3789040"/>
            <a:ext cx="8136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Глибоководні риби витримують величезний тиск води, і він такий, що риб, які мешкають у верхніх шарах води, розчавило б. Залишатися на постійній глибині і пристосовуватися до тиску води, їм допомагає насамперед плавальний міхур. Глибоководні риби постійно закачують в нього газ, щоб міхур не сплюснувся від зовнішнього тиску. Щоб спливти, газ з плавального міхура треба скинути, інакше при зниженні тиску води він сильно розтягнеться. Однак вивільняється газ з плавального міхура повільно.</a:t>
            </a:r>
          </a:p>
          <a:p>
            <a:r>
              <a:rPr lang="uk-UA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Однією з особливостей справжніх глибоководних риб якраз і є його відсутність. При підйомі наверх вони гинуть, але без видимих ​​змін.</a:t>
            </a:r>
            <a:endParaRPr lang="uk-UA" dirty="0" smtClean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7170" name="Picture 2" descr="http://img15.nnm.ru/8/2/4/e/4/3be01b6a9becad87df21ab7ef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16632"/>
            <a:ext cx="3854946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http://static.gazeta.ua/img/cache/gallery/175/175550_1_w_5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2"/>
            <a:ext cx="4176464" cy="2541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852936"/>
            <a:ext cx="8229600" cy="3471873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У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глибоководних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западинах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Атлантичного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океану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поблизу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Ріо-де-Жанейро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виявлений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невідомий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вид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риби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, яку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можна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вважати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живою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копалиною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. </a:t>
            </a:r>
          </a:p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Названа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бразильськими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вченими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Hydrolagus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matallanasi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ця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риба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, яка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відноситься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до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підвиду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химер, практично не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видозмінилася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за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останні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150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мільйонів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років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347864" y="692696"/>
            <a:ext cx="1450504" cy="1011222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FadeRight">
              <a:avLst>
                <a:gd name="adj" fmla="val 49999"/>
              </a:avLst>
            </a:prstTxWarp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Химероподібні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 риби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pic>
        <p:nvPicPr>
          <p:cNvPr id="5" name="Picture 2" descr="http://msnbcmedia3.msn.com/j/msnbc/Components/Photos/040617/040617_newFish_hLarge_7.grid-6x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60648"/>
            <a:ext cx="6768752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napcache.boston.com/universal/site_graphics/blogs/bigpicture/fauna_09_22/f01_3005164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10005"/>
              </a:clrFrom>
              <a:clrTo>
                <a:srgbClr val="01000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0"/>
            <a:ext cx="5685334" cy="350882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6131024" cy="5904656"/>
          </a:xfrm>
        </p:spPr>
        <p:txBody>
          <a:bodyPr>
            <a:normAutofit lnSpcReduction="10000"/>
          </a:bodyPr>
          <a:lstStyle/>
          <a:p>
            <a:r>
              <a:rPr lang="uk-UA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Химери роздільностатеві. Як і в інших хрящових риб, осіменіння проходить у формі копуляції. Відкладаючи на дно веретеноподібні яйцеві капсули, вони прикріплюють їх до субстрату спеціальними роговими нитками.</a:t>
            </a:r>
          </a:p>
          <a:p>
            <a:r>
              <a:rPr lang="uk-UA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Для всіх видів характерне яйценародження. </a:t>
            </a:r>
          </a:p>
          <a:p>
            <a:r>
              <a:rPr lang="uk-UA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Оскільки більшість видів живе на великих глибинах, дані про репродуктивну біологію цієї групи дуже обмежені.</a:t>
            </a:r>
            <a:endParaRPr lang="uk-UA" sz="2800" dirty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956376" y="274638"/>
            <a:ext cx="730424" cy="1011222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FadeRight">
              <a:avLst/>
            </a:prstTxWarp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Химероподібні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 риби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pic>
        <p:nvPicPr>
          <p:cNvPr id="4100" name="Picture 4" descr="http://cdn.fishki.net/upload/post/201411/22/1331991/19bb2df772030e1837cfde785d96680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3356992"/>
            <a:ext cx="4067944" cy="3384376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492896"/>
            <a:ext cx="1810544" cy="3633267"/>
          </a:xfrm>
        </p:spPr>
        <p:txBody>
          <a:bodyPr>
            <a:normAutofit/>
          </a:bodyPr>
          <a:lstStyle/>
          <a:p>
            <a:endParaRPr lang="ru-RU" sz="2800" dirty="0" smtClean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884368" y="274638"/>
            <a:ext cx="802432" cy="1011222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FadeRight">
              <a:avLst/>
            </a:prstTxWarp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Химероподібні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 риби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pic>
        <p:nvPicPr>
          <p:cNvPr id="3074" name="Picture 2" descr="http://www.seawater.no/fauna/chordata/images/IMG2008_34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8568952" cy="612068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43608" y="404664"/>
            <a:ext cx="6552728" cy="2031325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Європейська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химера</a:t>
            </a:r>
            <a:r>
              <a:rPr lang="en-US" b="1" dirty="0" smtClean="0">
                <a:solidFill>
                  <a:schemeClr val="bg1"/>
                </a:solidFill>
                <a:latin typeface="Book Antiqua" pitchFamily="18" charset="0"/>
              </a:rPr>
              <a:t> -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хрящова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риба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найбільш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відомий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вид ряду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химероподібних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.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Зустрічається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 в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Східній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Атлантиці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від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Ісландії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і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Норвегії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до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Середземного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моря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і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біля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узбережжя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Південної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Африки, а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також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Баренцевому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морі</a:t>
            </a: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.</a:t>
            </a:r>
            <a:r>
              <a:rPr lang="uk-UA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uk-UA" b="1" dirty="0" smtClean="0">
                <a:solidFill>
                  <a:schemeClr val="bg1"/>
                </a:solidFill>
                <a:latin typeface="Book Antiqua" pitchFamily="18" charset="0"/>
              </a:rPr>
              <a:t>Має тупе рило,                                  циліндричний тулуб,                                                  довгий хвіст і великі                                     плавці.                                        </a:t>
            </a:r>
            <a:endParaRPr lang="ru-RU" b="1" dirty="0" smtClean="0">
              <a:solidFill>
                <a:schemeClr val="bg1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471990" cy="4972071"/>
          </a:xfrm>
        </p:spPr>
        <p:txBody>
          <a:bodyPr>
            <a:normAutofit fontScale="92500" lnSpcReduction="10000"/>
          </a:bodyPr>
          <a:lstStyle/>
          <a:p>
            <a:r>
              <a:rPr lang="uk-UA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Інші представники </a:t>
            </a:r>
            <a:r>
              <a:rPr lang="uk-UA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химероподібних</a:t>
            </a:r>
            <a:r>
              <a:rPr lang="uk-UA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, як правило, також мають досить обмежене поширення. </a:t>
            </a:r>
          </a:p>
          <a:p>
            <a:r>
              <a:rPr lang="uk-UA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Будучи повільними і неповороткими, ці риби постійно тримаються біля дна. Вони погані плавці і пересуваються, використовуючи як весла, свої віялоподібні грудні плавці.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56176" y="274638"/>
            <a:ext cx="2530624" cy="1011222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FadeRight">
              <a:avLst/>
            </a:prstTxWarp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Химероподібні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 риби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pic>
        <p:nvPicPr>
          <p:cNvPr id="7" name="Рисунок 6" descr="c57129188e63c4328a4843ea9fec75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988840"/>
            <a:ext cx="3810000" cy="1872208"/>
          </a:xfrm>
          <a:prstGeom prst="rect">
            <a:avLst/>
          </a:prstGeom>
        </p:spPr>
      </p:pic>
      <p:pic>
        <p:nvPicPr>
          <p:cNvPr id="8" name="Рисунок 7" descr="elephant_shark_melb_aquariu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0"/>
            <a:ext cx="3810000" cy="1772816"/>
          </a:xfrm>
          <a:prstGeom prst="rect">
            <a:avLst/>
          </a:prstGeom>
        </p:spPr>
      </p:pic>
      <p:pic>
        <p:nvPicPr>
          <p:cNvPr id="9" name="Рисунок 8" descr="op_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0"/>
            <a:ext cx="3681984" cy="1614486"/>
          </a:xfrm>
          <a:prstGeom prst="rect">
            <a:avLst/>
          </a:prstGeom>
        </p:spPr>
      </p:pic>
      <p:pic>
        <p:nvPicPr>
          <p:cNvPr id="2050" name="Picture 2" descr="https://upload.wikimedia.org/wikipedia/commons/1/17/Mistukurina_owstoni_museum_victoria_-_head_detai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4077072"/>
            <a:ext cx="3789892" cy="2520279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04664"/>
            <a:ext cx="4474840" cy="3168352"/>
          </a:xfrm>
        </p:spPr>
        <p:txBody>
          <a:bodyPr>
            <a:normAutofit fontScale="70000" lnSpcReduction="20000"/>
          </a:bodyPr>
          <a:lstStyle/>
          <a:p>
            <a:r>
              <a:rPr lang="uk-UA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Промислового значення химери майже не </a:t>
            </a:r>
            <a:r>
              <a:rPr lang="uk-UA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мають і в їжу більшість з них не вживаються: </a:t>
            </a:r>
            <a:endParaRPr lang="uk-UA" sz="2800" dirty="0" smtClean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- у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торговій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мережі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мають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товарну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назву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«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морський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кролик»; 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-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печінка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 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використовується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у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медицині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; 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-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яйця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химер у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Норвегії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                           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вважаються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делікатесом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.</a:t>
            </a:r>
            <a:endParaRPr lang="uk-UA" sz="2800" dirty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668344" y="274638"/>
            <a:ext cx="1018456" cy="1011222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FadeRight">
              <a:avLst/>
            </a:prstTxWarp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Химероподібні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 риби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pic>
        <p:nvPicPr>
          <p:cNvPr id="6" name="Рисунок 5" descr="chimaera_fis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88640"/>
            <a:ext cx="4104456" cy="3024336"/>
          </a:xfrm>
          <a:prstGeom prst="rect">
            <a:avLst/>
          </a:prstGeom>
        </p:spPr>
      </p:pic>
      <p:pic>
        <p:nvPicPr>
          <p:cNvPr id="1026" name="Picture 2" descr="http://megabook.ru/stream/mediapreview?Key=%D0%AF%D0%BF%D0%BE%D0%BD%D1%81%D0%BA%D0%B0%D1%8F%20%D1%85%D0%B8%D0%BC%D0%B5%D1%80%D0%B0%20(Chimaera%20phantasma)&amp;Width=654&amp;Height=6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01008"/>
            <a:ext cx="4572000" cy="294322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860032" y="3789040"/>
            <a:ext cx="4283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</a:t>
            </a:r>
            <a:r>
              <a:rPr lang="uk-UA" sz="2400" dirty="0" smtClean="0"/>
              <a:t>В  Японії м'ясо японської химери  використовується для спеціальної страви «</a:t>
            </a:r>
            <a:r>
              <a:rPr lang="uk-UA" sz="2400" dirty="0" err="1" smtClean="0"/>
              <a:t>камабоко</a:t>
            </a:r>
            <a:r>
              <a:rPr lang="uk-UA" sz="2400" dirty="0" smtClean="0"/>
              <a:t>» А жир із її печінки здавна славиться </a:t>
            </a:r>
            <a:r>
              <a:rPr lang="uk-UA" sz="2400" dirty="0" err="1" smtClean="0"/>
              <a:t>ранозагоювальними</a:t>
            </a:r>
            <a:r>
              <a:rPr lang="uk-UA" sz="2400" dirty="0" smtClean="0"/>
              <a:t> властивостями.</a:t>
            </a:r>
            <a:endParaRPr lang="uk-UA" sz="2400" dirty="0"/>
          </a:p>
        </p:txBody>
      </p:sp>
    </p:spTree>
  </p:cSld>
  <p:clrMapOvr>
    <a:masterClrMapping/>
  </p:clrMapOvr>
  <p:transition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598</TotalTime>
  <Words>596</Words>
  <Application>Microsoft Office PowerPoint</Application>
  <PresentationFormat>Экран (4:3)</PresentationFormat>
  <Paragraphs>48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РодинаХимерові</vt:lpstr>
      <vt:lpstr>Слайд 2</vt:lpstr>
      <vt:lpstr>Слайд 3</vt:lpstr>
      <vt:lpstr>Характерні ознаки химероподібних риб: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Морські химери</dc:title>
  <cp:lastModifiedBy>Николай</cp:lastModifiedBy>
  <cp:revision>122</cp:revision>
  <dcterms:modified xsi:type="dcterms:W3CDTF">2015-12-01T21:23:54Z</dcterms:modified>
  <cp:contentStatus/>
</cp:coreProperties>
</file>