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Lst>
  <p:sldSz cx="9001125"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323" autoAdjust="0"/>
  </p:normalViewPr>
  <p:slideViewPr>
    <p:cSldViewPr snapToGrid="0">
      <p:cViewPr varScale="1">
        <p:scale>
          <a:sx n="63" d="100"/>
          <a:sy n="63" d="100"/>
        </p:scale>
        <p:origin x="-1404" y="-108"/>
      </p:cViewPr>
      <p:guideLst>
        <p:guide orient="horz" pos="2160"/>
        <p:guide pos="283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25141" y="1122363"/>
            <a:ext cx="6750844"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25141" y="3602038"/>
            <a:ext cx="675084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E2920E4-69A2-4494-A0F0-F2A44456E5D8}" type="datetimeFigureOut">
              <a:rPr lang="ru-RU" smtClean="0"/>
              <a:t>19.05.2016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257655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2920E4-69A2-4494-A0F0-F2A44456E5D8}" type="datetimeFigureOut">
              <a:rPr lang="ru-RU" smtClean="0"/>
              <a:t>19.05.2016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551397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4139" y="1709740"/>
            <a:ext cx="776347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14139" y="4589465"/>
            <a:ext cx="776347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E2920E4-69A2-4494-A0F0-F2A44456E5D8}" type="datetimeFigureOut">
              <a:rPr lang="ru-RU" smtClean="0"/>
              <a:t>19.05.2016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94423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18828" y="1825625"/>
            <a:ext cx="3825478"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556819" y="1825625"/>
            <a:ext cx="3825478"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E2920E4-69A2-4494-A0F0-F2A44456E5D8}" type="datetimeFigureOut">
              <a:rPr lang="ru-RU" smtClean="0"/>
              <a:t>19.05.2016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432882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000" y="365127"/>
            <a:ext cx="776347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0000" y="1681163"/>
            <a:ext cx="380789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0000" y="2505075"/>
            <a:ext cx="380789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556819" y="1681163"/>
            <a:ext cx="38266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556819" y="2505075"/>
            <a:ext cx="382665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E2920E4-69A2-4494-A0F0-F2A44456E5D8}" type="datetimeFigureOut">
              <a:rPr lang="ru-RU" smtClean="0"/>
              <a:t>19.05.2016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2404545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E2920E4-69A2-4494-A0F0-F2A44456E5D8}" type="datetimeFigureOut">
              <a:rPr lang="ru-RU" smtClean="0"/>
              <a:t>19.05.2016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4221554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E2920E4-69A2-4494-A0F0-F2A44456E5D8}" type="datetimeFigureOut">
              <a:rPr lang="ru-RU" smtClean="0"/>
              <a:t>19.05.2016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11190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000" y="457200"/>
            <a:ext cx="290309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26651" y="987427"/>
            <a:ext cx="4556819"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0000" y="2057400"/>
            <a:ext cx="290309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E2920E4-69A2-4494-A0F0-F2A44456E5D8}" type="datetimeFigureOut">
              <a:rPr lang="ru-RU" smtClean="0"/>
              <a:t>19.05.2016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32219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000" y="457200"/>
            <a:ext cx="290309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26651" y="987427"/>
            <a:ext cx="4556819"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620000" y="2057400"/>
            <a:ext cx="290309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E2920E4-69A2-4494-A0F0-F2A44456E5D8}" type="datetimeFigureOut">
              <a:rPr lang="ru-RU" smtClean="0"/>
              <a:t>19.05.2016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988258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2920E4-69A2-4494-A0F0-F2A44456E5D8}" type="datetimeFigureOut">
              <a:rPr lang="ru-RU" smtClean="0"/>
              <a:t>19.05.2016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1879934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41430" y="365125"/>
            <a:ext cx="1940868"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18827" y="365125"/>
            <a:ext cx="5710089"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2920E4-69A2-4494-A0F0-F2A44456E5D8}" type="datetimeFigureOut">
              <a:rPr lang="ru-RU" smtClean="0"/>
              <a:t>19.05.2016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3A487F-0FC6-48AA-A4D6-4574A4BD139F}" type="slidenum">
              <a:rPr lang="ru-RU" smtClean="0"/>
              <a:t>‹#›</a:t>
            </a:fld>
            <a:endParaRPr lang="ru-RU"/>
          </a:p>
        </p:txBody>
      </p:sp>
    </p:spTree>
    <p:extLst>
      <p:ext uri="{BB962C8B-B14F-4D97-AF65-F5344CB8AC3E}">
        <p14:creationId xmlns:p14="http://schemas.microsoft.com/office/powerpoint/2010/main" val="390498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828" y="365127"/>
            <a:ext cx="776347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8828" y="1825625"/>
            <a:ext cx="776347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8827" y="6356352"/>
            <a:ext cx="202525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2920E4-69A2-4494-A0F0-F2A44456E5D8}" type="datetimeFigureOut">
              <a:rPr lang="ru-RU" smtClean="0"/>
              <a:t>19.05.2016</a:t>
            </a:fld>
            <a:endParaRPr lang="ru-RU"/>
          </a:p>
        </p:txBody>
      </p:sp>
      <p:sp>
        <p:nvSpPr>
          <p:cNvPr id="5" name="Нижний колонтитул 4"/>
          <p:cNvSpPr>
            <a:spLocks noGrp="1"/>
          </p:cNvSpPr>
          <p:nvPr>
            <p:ph type="ftr" sz="quarter" idx="3"/>
          </p:nvPr>
        </p:nvSpPr>
        <p:spPr>
          <a:xfrm>
            <a:off x="2981624" y="6356352"/>
            <a:ext cx="303787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357045" y="6356352"/>
            <a:ext cx="202525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3A487F-0FC6-48AA-A4D6-4574A4BD139F}" type="slidenum">
              <a:rPr lang="ru-RU" smtClean="0"/>
              <a:t>‹#›</a:t>
            </a:fld>
            <a:endParaRPr lang="ru-RU"/>
          </a:p>
        </p:txBody>
      </p:sp>
    </p:spTree>
    <p:extLst>
      <p:ext uri="{BB962C8B-B14F-4D97-AF65-F5344CB8AC3E}">
        <p14:creationId xmlns:p14="http://schemas.microsoft.com/office/powerpoint/2010/main" val="2929785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r"/>
            <a:r>
              <a:rPr lang="ru-RU" dirty="0" smtClean="0"/>
              <a:t>Роль психолога </a:t>
            </a:r>
            <a:br>
              <a:rPr lang="ru-RU" dirty="0" smtClean="0"/>
            </a:br>
            <a:r>
              <a:rPr lang="ru-RU" dirty="0" smtClean="0"/>
              <a:t>в жизни семьи</a:t>
            </a:r>
            <a:endParaRPr lang="ru-RU" dirty="0"/>
          </a:p>
        </p:txBody>
      </p:sp>
      <p:sp>
        <p:nvSpPr>
          <p:cNvPr id="3" name="Подзаголовок 2"/>
          <p:cNvSpPr>
            <a:spLocks noGrp="1"/>
          </p:cNvSpPr>
          <p:nvPr>
            <p:ph type="subTitle" idx="1"/>
          </p:nvPr>
        </p:nvSpPr>
        <p:spPr/>
        <p:txBody>
          <a:bodyPr/>
          <a:lstStyle/>
          <a:p>
            <a:pPr algn="r"/>
            <a:r>
              <a:rPr lang="ru-RU" dirty="0" smtClean="0"/>
              <a:t>К Международному дню детского телефона доверия</a:t>
            </a:r>
          </a:p>
          <a:p>
            <a:endParaRPr lang="ru-RU" dirty="0"/>
          </a:p>
        </p:txBody>
      </p:sp>
    </p:spTree>
    <p:extLst>
      <p:ext uri="{BB962C8B-B14F-4D97-AF65-F5344CB8AC3E}">
        <p14:creationId xmlns:p14="http://schemas.microsoft.com/office/powerpoint/2010/main" val="17304198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056" y="365127"/>
            <a:ext cx="1901488" cy="5761355"/>
          </a:xfrm>
        </p:spPr>
        <p:txBody>
          <a:bodyPr>
            <a:normAutofit fontScale="90000"/>
          </a:bodyPr>
          <a:lstStyle/>
          <a:p>
            <a:r>
              <a:rPr lang="ru-RU" sz="2000" b="1" dirty="0" smtClean="0"/>
              <a:t>Всем хорошо известно, что должны делать для ребенка педиатр, логопед, воспитатель детского сада. Нужен ли в этом перечне еще и педагог-психолог? Чем детский психолог отличается от других специалистов? Когда нужно к нему обращаться? Эти и многие другие вопросы часто волнуют родителей</a:t>
            </a:r>
            <a:r>
              <a:rPr lang="ru-RU" sz="2000" dirty="0" smtClean="0"/>
              <a:t>.</a:t>
            </a:r>
            <a:endParaRPr lang="ru-RU" sz="2000"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3076" y="194065"/>
            <a:ext cx="6355535" cy="6260768"/>
          </a:xfrm>
        </p:spPr>
      </p:pic>
    </p:spTree>
    <p:extLst>
      <p:ext uri="{BB962C8B-B14F-4D97-AF65-F5344CB8AC3E}">
        <p14:creationId xmlns:p14="http://schemas.microsoft.com/office/powerpoint/2010/main" val="4209562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6291" y="288926"/>
            <a:ext cx="2610327" cy="6294755"/>
          </a:xfrm>
        </p:spPr>
        <p:txBody>
          <a:bodyPr>
            <a:normAutofit fontScale="90000"/>
          </a:bodyPr>
          <a:lstStyle/>
          <a:p>
            <a:r>
              <a:rPr lang="ru-RU" sz="2000" b="1" dirty="0"/>
              <a:t>Психолог, психотерапевт, психоаналитик, психиатр, псих – однокоренные слова, иногда трудно различимые и пугающие своей похожестью. И если с психом все более или менее понятно, то чем отличается психолог от психиатра или психоаналитика, не всегда ясно. Давайте попробуем разобраться кто есть кто.</a:t>
            </a:r>
            <a:br>
              <a:rPr lang="ru-RU" sz="2000" b="1" dirty="0"/>
            </a:br>
            <a:r>
              <a:rPr lang="ru-RU" sz="2000" b="1" dirty="0" smtClean="0"/>
              <a:t/>
            </a:r>
            <a:br>
              <a:rPr lang="ru-RU" sz="2000" b="1" dirty="0" smtClean="0"/>
            </a:br>
            <a:r>
              <a:rPr lang="ru-RU" sz="2000" b="1" dirty="0" smtClean="0"/>
              <a:t>Объединяет </a:t>
            </a:r>
            <a:r>
              <a:rPr lang="ru-RU" sz="2000" b="1" dirty="0"/>
              <a:t>всех этих специалистов общий корень в названии их профессий – «психе». Так в Древней Греции называли душу. Каждый из них по-своему занимается врачеванием души человека.</a:t>
            </a:r>
            <a:br>
              <a:rPr lang="ru-RU" sz="2000" b="1" dirty="0"/>
            </a:br>
            <a:endParaRPr lang="ru-RU" sz="2000" b="1" dirty="0"/>
          </a:p>
        </p:txBody>
      </p:sp>
      <p:pic>
        <p:nvPicPr>
          <p:cNvPr id="4" name="Объект 3"/>
          <p:cNvPicPr>
            <a:picLocks noGrp="1" noChangeAspect="1"/>
          </p:cNvPicPr>
          <p:nvPr>
            <p:ph idx="1"/>
          </p:nvPr>
        </p:nvPicPr>
        <p:blipFill>
          <a:blip r:embed="rId2"/>
          <a:stretch>
            <a:fillRect/>
          </a:stretch>
        </p:blipFill>
        <p:spPr>
          <a:xfrm>
            <a:off x="2924757" y="288924"/>
            <a:ext cx="6076368" cy="5913120"/>
          </a:xfrm>
          <a:prstGeom prst="rect">
            <a:avLst/>
          </a:prstGeom>
        </p:spPr>
      </p:pic>
    </p:spTree>
    <p:extLst>
      <p:ext uri="{BB962C8B-B14F-4D97-AF65-F5344CB8AC3E}">
        <p14:creationId xmlns:p14="http://schemas.microsoft.com/office/powerpoint/2010/main" val="359975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827" y="365126"/>
            <a:ext cx="2025253" cy="6066155"/>
          </a:xfrm>
        </p:spPr>
        <p:txBody>
          <a:bodyPr>
            <a:normAutofit/>
          </a:bodyPr>
          <a:lstStyle/>
          <a:p>
            <a:r>
              <a:rPr lang="ru-RU" sz="2000" b="1" dirty="0" smtClean="0"/>
              <a:t>Психиатр – это в первую очередь врач, имеющий медицинское образование по специальности «психиатрия». Он имеет дело с психиатрическими диагнозами и может назначать медикаментозное лечение.</a:t>
            </a:r>
            <a:endParaRPr lang="ru-RU" sz="2000" b="1"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0071" y="365126"/>
            <a:ext cx="6162331" cy="5599985"/>
          </a:xfrm>
        </p:spPr>
      </p:pic>
    </p:spTree>
    <p:extLst>
      <p:ext uri="{BB962C8B-B14F-4D97-AF65-F5344CB8AC3E}">
        <p14:creationId xmlns:p14="http://schemas.microsoft.com/office/powerpoint/2010/main" val="1568182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1285" y="365127"/>
            <a:ext cx="2587823" cy="6005195"/>
          </a:xfrm>
        </p:spPr>
        <p:txBody>
          <a:bodyPr>
            <a:normAutofit fontScale="90000"/>
          </a:bodyPr>
          <a:lstStyle/>
          <a:p>
            <a:r>
              <a:rPr lang="ru-RU" sz="2000" b="1" dirty="0" smtClean="0"/>
              <a:t>Психотерапевтом является специалист с медицинским или психологическим образованием, прошедший дополнительную подготовку по психотерапии. Психотерапевты бывают разных специализаций. В том смысле, что ориентируются в своей работе на разные методы оказания психологической помощи (</a:t>
            </a:r>
            <a:r>
              <a:rPr lang="ru-RU" sz="2000" b="1" dirty="0" err="1" smtClean="0"/>
              <a:t>арттерапию</a:t>
            </a:r>
            <a:r>
              <a:rPr lang="ru-RU" sz="2000" b="1" dirty="0" smtClean="0"/>
              <a:t>, </a:t>
            </a:r>
            <a:r>
              <a:rPr lang="ru-RU" sz="2000" b="1" dirty="0" err="1" smtClean="0"/>
              <a:t>гештальт</a:t>
            </a:r>
            <a:r>
              <a:rPr lang="ru-RU" sz="2000" b="1" dirty="0" smtClean="0"/>
              <a:t>-терапию, </a:t>
            </a:r>
            <a:r>
              <a:rPr lang="ru-RU" sz="2000" b="1" dirty="0" err="1" smtClean="0"/>
              <a:t>психодраму</a:t>
            </a:r>
            <a:r>
              <a:rPr lang="ru-RU" sz="2000" b="1" dirty="0" smtClean="0"/>
              <a:t> и т.д.)</a:t>
            </a:r>
            <a:br>
              <a:rPr lang="ru-RU" sz="2000" b="1" dirty="0" smtClean="0"/>
            </a:br>
            <a:r>
              <a:rPr lang="ru-RU" sz="2000" b="1" dirty="0" smtClean="0"/>
              <a:t>Психоаналитики также являются психотерапевтами, избравшими своим методом работы психоанализ.</a:t>
            </a:r>
            <a:br>
              <a:rPr lang="ru-RU" sz="2000" b="1" dirty="0" smtClean="0"/>
            </a:br>
            <a:endParaRPr lang="ru-RU" sz="2000"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4200" y="518162"/>
            <a:ext cx="5840860" cy="5207159"/>
          </a:xfrm>
        </p:spPr>
      </p:pic>
    </p:spTree>
    <p:extLst>
      <p:ext uri="{BB962C8B-B14F-4D97-AF65-F5344CB8AC3E}">
        <p14:creationId xmlns:p14="http://schemas.microsoft.com/office/powerpoint/2010/main" val="3941290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525" y="365127"/>
            <a:ext cx="4298037" cy="6050915"/>
          </a:xfrm>
        </p:spPr>
        <p:txBody>
          <a:bodyPr>
            <a:normAutofit fontScale="90000"/>
          </a:bodyPr>
          <a:lstStyle/>
          <a:p>
            <a:r>
              <a:rPr lang="ru-RU" sz="2000" b="1" dirty="0" smtClean="0"/>
              <a:t>В отличии от психиатра и психотерапевта, психолог – это специалист, с высшим психологическим образованием, никак не связанный с медицинским врачеванием. Психолог не врач, вопреки расхожему мнению о том, что он лечит психику.</a:t>
            </a:r>
            <a:br>
              <a:rPr lang="ru-RU" sz="2000" b="1" dirty="0" smtClean="0"/>
            </a:br>
            <a:r>
              <a:rPr lang="ru-RU" sz="2000" b="1" dirty="0" smtClean="0"/>
              <a:t>Однако психологи и психотерапевты не так уж сильно и различаются. Нередко они оба используют одни и те же методы оказания психологической помощи детям и взрослым. Поэтому, столкнувшись с трудностями психологического характера в поведении ребенка, вы можете обратиться как к детскому психологу, так и к детскому психотерапевту.</a:t>
            </a:r>
            <a:br>
              <a:rPr lang="ru-RU" sz="2000" b="1" dirty="0" smtClean="0"/>
            </a:br>
            <a:r>
              <a:rPr lang="ru-RU" sz="2000" b="1" dirty="0" smtClean="0"/>
              <a:t>Психолог – не волшебник и специальной волшебной палочки или таблетки у него нет. Чаще требуется более или менее длительная и кропотливая работа по изучению особенностей ребенка, причин его психологических трудностей и поисков их решений. Причем работа не только самого психолога, но и родителей.</a:t>
            </a:r>
            <a:r>
              <a:rPr lang="ru-RU" sz="2000" dirty="0" smtClean="0"/>
              <a:t/>
            </a:r>
            <a:br>
              <a:rPr lang="ru-RU" sz="2000" dirty="0" smtClean="0"/>
            </a:br>
            <a:endParaRPr lang="ru-RU" sz="2000"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8943" y="182880"/>
            <a:ext cx="3105732" cy="6516848"/>
          </a:xfrm>
        </p:spPr>
      </p:pic>
    </p:spTree>
    <p:extLst>
      <p:ext uri="{BB962C8B-B14F-4D97-AF65-F5344CB8AC3E}">
        <p14:creationId xmlns:p14="http://schemas.microsoft.com/office/powerpoint/2010/main" val="731343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1297" y="365127"/>
            <a:ext cx="3364170" cy="6340475"/>
          </a:xfrm>
        </p:spPr>
        <p:txBody>
          <a:bodyPr>
            <a:normAutofit fontScale="90000"/>
          </a:bodyPr>
          <a:lstStyle/>
          <a:p>
            <a:r>
              <a:rPr lang="ru-RU" sz="2000" b="1" dirty="0" smtClean="0"/>
              <a:t>Детский психолог – это, прежде всего, знающий и глубоко понимающий ребенка человек, разбирающийся не только в общих закономерностях и в возрастных особенностях психического развития детей, но и также в индивидуальных вариациях этих особенностей.</a:t>
            </a:r>
            <a:br>
              <a:rPr lang="ru-RU" sz="2000" b="1" dirty="0" smtClean="0"/>
            </a:br>
            <a:r>
              <a:rPr lang="ru-RU" sz="2000" b="1" dirty="0" smtClean="0"/>
              <a:t>Главной целью педагога-психолога является сохранение и укрепление психологического здоровья детей. Он помогает ребенку поверить в свои силы, быть успешным в деятельности, увидеть свой потенциал. Детский психолог не просто изучает состояние ребенка в определенный момент времени, выявляет уровень развития, но и помогает родителям увидеть, что происходит с их ребенком, помогает найти пути решения имеющейся проблемы.</a:t>
            </a:r>
            <a:endParaRPr lang="ru-RU" sz="2000"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85257" y="1127760"/>
            <a:ext cx="5144335" cy="4746942"/>
          </a:xfrm>
        </p:spPr>
      </p:pic>
    </p:spTree>
    <p:extLst>
      <p:ext uri="{BB962C8B-B14F-4D97-AF65-F5344CB8AC3E}">
        <p14:creationId xmlns:p14="http://schemas.microsoft.com/office/powerpoint/2010/main" val="2096750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274" y="365126"/>
            <a:ext cx="4219277" cy="6492875"/>
          </a:xfrm>
        </p:spPr>
        <p:txBody>
          <a:bodyPr>
            <a:normAutofit fontScale="90000"/>
          </a:bodyPr>
          <a:lstStyle/>
          <a:p>
            <a:r>
              <a:rPr lang="ru-RU" sz="2000" b="1" dirty="0" smtClean="0"/>
              <a:t>Педагог-психолог – это специалист, который помогает детям и родителям разрешить проблемы в поведении, в эмоциональной сфере, в учебе, в общении с родителями и сверстниками. Вы можете поучить помощь в решении следующих вопросов:</a:t>
            </a:r>
            <a:br>
              <a:rPr lang="ru-RU" sz="2000" b="1" dirty="0" smtClean="0"/>
            </a:br>
            <a:r>
              <a:rPr lang="ru-RU" sz="2000" b="1" dirty="0" smtClean="0"/>
              <a:t>• Неуверенность в себе,</a:t>
            </a:r>
            <a:br>
              <a:rPr lang="ru-RU" sz="2000" b="1" dirty="0" smtClean="0"/>
            </a:br>
            <a:r>
              <a:rPr lang="ru-RU" sz="2000" b="1" dirty="0" smtClean="0"/>
              <a:t>• Тревожность, страхи, истерики, 	агрессивность, отсутствие друзей,</a:t>
            </a:r>
            <a:br>
              <a:rPr lang="ru-RU" sz="2000" b="1" dirty="0" smtClean="0"/>
            </a:br>
            <a:r>
              <a:rPr lang="ru-RU" sz="2000" b="1" dirty="0" smtClean="0"/>
              <a:t>• Конфликты, застенчивость,</a:t>
            </a:r>
            <a:br>
              <a:rPr lang="ru-RU" sz="2000" b="1" dirty="0" smtClean="0"/>
            </a:br>
            <a:r>
              <a:rPr lang="ru-RU" sz="2000" b="1" dirty="0" smtClean="0"/>
              <a:t>• развитие познавательной сферы,</a:t>
            </a:r>
            <a:br>
              <a:rPr lang="ru-RU" sz="2000" b="1" dirty="0" smtClean="0"/>
            </a:br>
            <a:r>
              <a:rPr lang="ru-RU" sz="2000" b="1" dirty="0" smtClean="0"/>
              <a:t>• диагностика психологической готовности к школе.</a:t>
            </a:r>
            <a:br>
              <a:rPr lang="ru-RU" sz="2000" b="1" dirty="0" smtClean="0"/>
            </a:br>
            <a:r>
              <a:rPr lang="ru-RU" sz="2000" b="1" dirty="0" smtClean="0"/>
              <a:t>Также очень важна работа с родителями, ведь именно они создают для своего ребенка пространство для развития. Часто поведение ребенка является отражением тех отношений, которые существуют в его семье. Работа только с ребенком дает временные результаты, если семья, в которой он живет, не меняется. Консультирование родителей имеет целью выработку эффективной стратегии взаимодействия с ребенком, с учетом особенностей семьи.</a:t>
            </a:r>
            <a:endParaRPr lang="ru-RU" sz="2000"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0552" y="1384802"/>
            <a:ext cx="4519323" cy="4162558"/>
          </a:xfrm>
        </p:spPr>
      </p:pic>
    </p:spTree>
    <p:extLst>
      <p:ext uri="{BB962C8B-B14F-4D97-AF65-F5344CB8AC3E}">
        <p14:creationId xmlns:p14="http://schemas.microsoft.com/office/powerpoint/2010/main" val="700333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828" y="365125"/>
            <a:ext cx="4167219" cy="5811838"/>
          </a:xfrm>
        </p:spPr>
        <p:txBody>
          <a:bodyPr>
            <a:normAutofit/>
          </a:bodyPr>
          <a:lstStyle/>
          <a:p>
            <a:r>
              <a:rPr lang="ru-RU" sz="2000" b="1" dirty="0" smtClean="0"/>
              <a:t>Пока ваши дети маленькие, вам кажется, что вы понимаете их с полуслова. Вам кажется, что вы знаете, что они чувствуют. Вы переживаете эмоциональное слияние. Этот механизм необходим для выживания ребенка.</a:t>
            </a:r>
            <a:br>
              <a:rPr lang="ru-RU" sz="2000" b="1" dirty="0" smtClean="0"/>
            </a:br>
            <a:r>
              <a:rPr lang="ru-RU" sz="2000" b="1" dirty="0" smtClean="0"/>
              <a:t>Но так будет не всегда… Природой также задумано, что ребенок будет сепарироваться, отделяться от родителей. Это происходит постепенно, неравномерно и часто болезненно. Самый сложный период – подростковый. В этот период и родители и дети нуждаются в психологической помощи. </a:t>
            </a:r>
            <a:br>
              <a:rPr lang="ru-RU" sz="2000" b="1" dirty="0" smtClean="0"/>
            </a:br>
            <a:endParaRPr lang="ru-RU" sz="2000"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5988" y="263930"/>
            <a:ext cx="3217529" cy="6014228"/>
          </a:xfrm>
        </p:spPr>
      </p:pic>
    </p:spTree>
    <p:extLst>
      <p:ext uri="{BB962C8B-B14F-4D97-AF65-F5344CB8AC3E}">
        <p14:creationId xmlns:p14="http://schemas.microsoft.com/office/powerpoint/2010/main" val="28767737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828" y="365125"/>
            <a:ext cx="3038719" cy="5626242"/>
          </a:xfrm>
        </p:spPr>
        <p:txBody>
          <a:bodyPr>
            <a:normAutofit/>
          </a:bodyPr>
          <a:lstStyle/>
          <a:p>
            <a:r>
              <a:rPr lang="ru-RU" sz="2800" b="1" dirty="0"/>
              <a:t>Если нет возможности посетить нужного специалиста, существует служба психологической помощи детям и их родителям – ДЕТСКИЙ ТЕЛЕФОН ДОВЕРИЯ</a:t>
            </a:r>
          </a:p>
        </p:txBody>
      </p:sp>
      <p:pic>
        <p:nvPicPr>
          <p:cNvPr id="8" name="Объект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12635" y="513686"/>
            <a:ext cx="4163895" cy="5329120"/>
          </a:xfrm>
        </p:spPr>
      </p:pic>
    </p:spTree>
    <p:extLst>
      <p:ext uri="{BB962C8B-B14F-4D97-AF65-F5344CB8AC3E}">
        <p14:creationId xmlns:p14="http://schemas.microsoft.com/office/powerpoint/2010/main" val="3393357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828" y="0"/>
            <a:ext cx="7763470" cy="5650174"/>
          </a:xfrm>
        </p:spPr>
        <p:txBody>
          <a:bodyPr>
            <a:normAutofit/>
          </a:bodyPr>
          <a:lstStyle/>
          <a:p>
            <a:r>
              <a:rPr lang="ru-RU" sz="2000" b="1" dirty="0"/>
              <a:t>Детский телефон доверия Центра экстренной психологической помощи Московского городского психолого-педагогического университета работает круглосуточно — это служба психологической помощи детям и подросткам. На телефоне работают опытные психологи, готовые помочь </a:t>
            </a:r>
            <a:r>
              <a:rPr lang="ru-RU" sz="2000" b="1" dirty="0" smtClean="0"/>
              <a:t>решить </a:t>
            </a:r>
            <a:r>
              <a:rPr lang="ru-RU" sz="2000" b="1" dirty="0"/>
              <a:t>те проблемы в </a:t>
            </a:r>
            <a:r>
              <a:rPr lang="ru-RU" sz="2000" b="1" dirty="0" smtClean="0"/>
              <a:t>жизни ребенка, </a:t>
            </a:r>
            <a:r>
              <a:rPr lang="ru-RU" sz="2000" b="1" dirty="0"/>
              <a:t>с которыми </a:t>
            </a:r>
            <a:r>
              <a:rPr lang="ru-RU" sz="2000" b="1" dirty="0" smtClean="0"/>
              <a:t>он </a:t>
            </a:r>
            <a:r>
              <a:rPr lang="ru-RU" sz="2000" b="1" dirty="0"/>
              <a:t>не </a:t>
            </a:r>
            <a:r>
              <a:rPr lang="ru-RU" sz="2000" b="1" dirty="0" smtClean="0"/>
              <a:t>может </a:t>
            </a:r>
            <a:r>
              <a:rPr lang="ru-RU" sz="2000" b="1" dirty="0"/>
              <a:t>справиться самостоятельно. Разговор с опытным специалистом может помочь:</a:t>
            </a:r>
            <a:br>
              <a:rPr lang="ru-RU" sz="2000" b="1" dirty="0"/>
            </a:br>
            <a:r>
              <a:rPr lang="ru-RU" sz="2000" b="1" dirty="0"/>
              <a:t>— преодолеть плохое настроение и грусть;</a:t>
            </a:r>
            <a:br>
              <a:rPr lang="ru-RU" sz="2000" b="1" dirty="0"/>
            </a:br>
            <a:r>
              <a:rPr lang="ru-RU" sz="2000" b="1" dirty="0"/>
              <a:t>— разобраться в отношениях с родителями, одноклассниками или учителями;</a:t>
            </a:r>
            <a:br>
              <a:rPr lang="ru-RU" sz="2000" b="1" dirty="0"/>
            </a:br>
            <a:r>
              <a:rPr lang="ru-RU" sz="2000" b="1" dirty="0"/>
              <a:t>— лучше понять свои чувства и желания;</a:t>
            </a:r>
            <a:br>
              <a:rPr lang="ru-RU" sz="2000" b="1" dirty="0"/>
            </a:br>
            <a:r>
              <a:rPr lang="ru-RU" sz="2000" b="1" dirty="0"/>
              <a:t>— обсудить личные проблемы, которыми </a:t>
            </a:r>
            <a:r>
              <a:rPr lang="ru-RU" sz="2000" b="1" dirty="0" smtClean="0"/>
              <a:t>ребенок </a:t>
            </a:r>
            <a:r>
              <a:rPr lang="ru-RU" sz="2000" b="1" dirty="0"/>
              <a:t>не </a:t>
            </a:r>
            <a:r>
              <a:rPr lang="ru-RU" sz="2000" b="1" dirty="0" smtClean="0"/>
              <a:t>хочет </a:t>
            </a:r>
            <a:r>
              <a:rPr lang="ru-RU" sz="2000" b="1" dirty="0"/>
              <a:t>делиться с близкими людьми.</a:t>
            </a:r>
            <a:br>
              <a:rPr lang="ru-RU" sz="2000" b="1" dirty="0"/>
            </a:br>
            <a:r>
              <a:rPr lang="ru-RU" sz="2000" b="1" dirty="0"/>
              <a:t>Звонок </a:t>
            </a:r>
            <a:r>
              <a:rPr lang="ru-RU" sz="2000" b="1" dirty="0" smtClean="0"/>
              <a:t>анонимный, </a:t>
            </a:r>
            <a:r>
              <a:rPr lang="ru-RU" sz="2000" b="1" dirty="0"/>
              <a:t>бесплатный и </a:t>
            </a:r>
            <a:r>
              <a:rPr lang="ru-RU" sz="2000" b="1" dirty="0" smtClean="0"/>
              <a:t>конфиденциальный.</a:t>
            </a:r>
            <a:r>
              <a:rPr lang="ru-RU" sz="2000" b="1" dirty="0"/>
              <a:t/>
            </a:r>
            <a:br>
              <a:rPr lang="ru-RU" sz="2000" b="1" dirty="0"/>
            </a:br>
            <a:r>
              <a:rPr lang="ru-RU" sz="2000" b="1" dirty="0" smtClean="0"/>
              <a:t/>
            </a:r>
            <a:br>
              <a:rPr lang="ru-RU" sz="2000" b="1" dirty="0" smtClean="0"/>
            </a:br>
            <a:r>
              <a:rPr lang="ru-RU" sz="2000" b="1" dirty="0" smtClean="0"/>
              <a:t>Психолог </a:t>
            </a:r>
            <a:r>
              <a:rPr lang="ru-RU" sz="2000" b="1" dirty="0"/>
              <a:t>– это специалист, работа которого состоит в том, чтобы помогать людям решать их личные проблемы и облегчать душевные </a:t>
            </a:r>
            <a:r>
              <a:rPr lang="ru-RU" sz="2000" b="1" dirty="0" smtClean="0"/>
              <a:t>страдания, помогать определиться </a:t>
            </a:r>
            <a:r>
              <a:rPr lang="ru-RU" sz="2000" b="1" dirty="0"/>
              <a:t>в сложных жизненных </a:t>
            </a:r>
            <a:r>
              <a:rPr lang="ru-RU" sz="2000" b="1" dirty="0" smtClean="0"/>
              <a:t>ситуациях.</a:t>
            </a:r>
            <a:endParaRPr lang="ru-RU" sz="2000"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7228" y="4776718"/>
            <a:ext cx="4644983" cy="1972103"/>
          </a:xfrm>
        </p:spPr>
      </p:pic>
    </p:spTree>
    <p:extLst>
      <p:ext uri="{BB962C8B-B14F-4D97-AF65-F5344CB8AC3E}">
        <p14:creationId xmlns:p14="http://schemas.microsoft.com/office/powerpoint/2010/main" val="2438511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8828" y="365125"/>
            <a:ext cx="7763470" cy="4848320"/>
          </a:xfrm>
        </p:spPr>
        <p:txBody>
          <a:bodyPr>
            <a:normAutofit fontScale="90000"/>
          </a:bodyPr>
          <a:lstStyle/>
          <a:p>
            <a:r>
              <a:rPr lang="ru-RU" sz="2000" b="1" dirty="0" smtClean="0"/>
              <a:t>Вы можете объяснить своим подросшим детям, по </a:t>
            </a:r>
            <a:r>
              <a:rPr lang="ru-RU" sz="2000" b="1" dirty="0"/>
              <a:t>каким вопросам можно обратиться к специалисту на Детский телефон </a:t>
            </a:r>
            <a:r>
              <a:rPr lang="ru-RU" sz="2000" b="1" dirty="0" smtClean="0"/>
              <a:t>доверия.</a:t>
            </a:r>
            <a:br>
              <a:rPr lang="ru-RU" sz="2000" b="1" dirty="0" smtClean="0"/>
            </a:br>
            <a:r>
              <a:rPr lang="ru-RU" sz="2000" b="1" dirty="0" smtClean="0"/>
              <a:t>Ты </a:t>
            </a:r>
            <a:r>
              <a:rPr lang="ru-RU" sz="2000" b="1" dirty="0"/>
              <a:t>можешь смело звонить, если</a:t>
            </a:r>
            <a:r>
              <a:rPr lang="ru-RU" sz="2000" b="1" dirty="0" smtClean="0"/>
              <a:t>:</a:t>
            </a:r>
            <a:r>
              <a:rPr lang="ru-RU" sz="2000" b="1" dirty="0"/>
              <a:t/>
            </a:r>
            <a:br>
              <a:rPr lang="ru-RU" sz="2000" b="1" dirty="0"/>
            </a:br>
            <a:r>
              <a:rPr lang="ru-RU" sz="2000" b="1" dirty="0"/>
              <a:t>— не знаешь, как вести себя в тех или иных ситуациях</a:t>
            </a:r>
            <a:r>
              <a:rPr lang="ru-RU" sz="2000" b="1" dirty="0" smtClean="0"/>
              <a:t>;</a:t>
            </a:r>
            <a:r>
              <a:rPr lang="ru-RU" sz="2000" b="1" dirty="0"/>
              <a:t/>
            </a:r>
            <a:br>
              <a:rPr lang="ru-RU" sz="2000" b="1" dirty="0"/>
            </a:br>
            <a:r>
              <a:rPr lang="ru-RU" sz="2000" b="1" dirty="0"/>
              <a:t>— очень нравится девочка или мальчик и ты не знаешь, как привлечь ее (его) внимание</a:t>
            </a:r>
            <a:r>
              <a:rPr lang="ru-RU" sz="2000" b="1" dirty="0" smtClean="0"/>
              <a:t>;</a:t>
            </a:r>
            <a:br>
              <a:rPr lang="ru-RU" sz="2000" b="1" dirty="0" smtClean="0"/>
            </a:br>
            <a:r>
              <a:rPr lang="ru-RU" sz="2000" b="1" dirty="0" smtClean="0"/>
              <a:t>— </a:t>
            </a:r>
            <a:r>
              <a:rPr lang="ru-RU" sz="2000" b="1" dirty="0"/>
              <a:t>произошел конфликт с кем-то из старших и в связи с этим тебя не покидает тревога</a:t>
            </a:r>
            <a:r>
              <a:rPr lang="ru-RU" sz="2000" b="1" dirty="0" smtClean="0"/>
              <a:t>;</a:t>
            </a:r>
            <a:r>
              <a:rPr lang="ru-RU" sz="2000" b="1" dirty="0"/>
              <a:t/>
            </a:r>
            <a:br>
              <a:rPr lang="ru-RU" sz="2000" b="1" dirty="0"/>
            </a:br>
            <a:r>
              <a:rPr lang="ru-RU" sz="2000" b="1" dirty="0"/>
              <a:t>— в школе проблема с учителями</a:t>
            </a:r>
            <a:r>
              <a:rPr lang="ru-RU" sz="2000" b="1" dirty="0" smtClean="0"/>
              <a:t>;</a:t>
            </a:r>
            <a:r>
              <a:rPr lang="ru-RU" sz="2000" b="1" dirty="0"/>
              <a:t/>
            </a:r>
            <a:br>
              <a:rPr lang="ru-RU" sz="2000" b="1" dirty="0"/>
            </a:br>
            <a:r>
              <a:rPr lang="ru-RU" sz="2000" b="1" dirty="0"/>
              <a:t>— родители не понимают и ты не знаешь, как себя с ними вести и заслужить их уважение и понимание</a:t>
            </a:r>
            <a:r>
              <a:rPr lang="ru-RU" sz="2000" b="1" dirty="0" smtClean="0"/>
              <a:t>;</a:t>
            </a:r>
            <a:r>
              <a:rPr lang="ru-RU" sz="2000" b="1" dirty="0"/>
              <a:t/>
            </a:r>
            <a:br>
              <a:rPr lang="ru-RU" sz="2000" b="1" dirty="0"/>
            </a:br>
            <a:r>
              <a:rPr lang="ru-RU" sz="2000" b="1" dirty="0"/>
              <a:t>— произошла ссора с другом (подругой</a:t>
            </a:r>
            <a:r>
              <a:rPr lang="ru-RU" sz="2000" b="1" dirty="0" smtClean="0"/>
              <a:t>);</a:t>
            </a:r>
            <a:r>
              <a:rPr lang="ru-RU" sz="2000" b="1" dirty="0"/>
              <a:t/>
            </a:r>
            <a:br>
              <a:rPr lang="ru-RU" sz="2000" b="1" dirty="0"/>
            </a:br>
            <a:r>
              <a:rPr lang="ru-RU" sz="2000" b="1" dirty="0"/>
              <a:t>— обидели в школе (на улице, дома</a:t>
            </a:r>
            <a:r>
              <a:rPr lang="ru-RU" sz="2000" b="1" dirty="0" smtClean="0"/>
              <a:t>);</a:t>
            </a:r>
            <a:r>
              <a:rPr lang="ru-RU" sz="2000" b="1" dirty="0"/>
              <a:t/>
            </a:r>
            <a:br>
              <a:rPr lang="ru-RU" sz="2000" b="1" dirty="0"/>
            </a:br>
            <a:r>
              <a:rPr lang="ru-RU" sz="2000" b="1" dirty="0"/>
              <a:t>— больше не хочется никого видеть и ни с кем общаться</a:t>
            </a:r>
            <a:r>
              <a:rPr lang="ru-RU" sz="2000" b="1" dirty="0" smtClean="0"/>
              <a:t>;</a:t>
            </a:r>
            <a:r>
              <a:rPr lang="ru-RU" sz="2000" b="1" dirty="0"/>
              <a:t/>
            </a:r>
            <a:br>
              <a:rPr lang="ru-RU" sz="2000" b="1" dirty="0"/>
            </a:br>
            <a:r>
              <a:rPr lang="ru-RU" sz="2000" b="1" dirty="0"/>
              <a:t>— друг курит (употребляет алкоголь или наркотики) и ты не знаешь, как помочь ему избавиться от этой зависимости</a:t>
            </a:r>
            <a:r>
              <a:rPr lang="ru-RU" sz="2000" b="1" dirty="0" smtClean="0"/>
              <a:t>;</a:t>
            </a:r>
            <a:r>
              <a:rPr lang="ru-RU" sz="2000" b="1" dirty="0"/>
              <a:t/>
            </a:r>
            <a:br>
              <a:rPr lang="ru-RU" sz="2000" b="1" dirty="0"/>
            </a:br>
            <a:r>
              <a:rPr lang="ru-RU" sz="2000" b="1" dirty="0"/>
              <a:t>— ты попал (попала) в безвыходную ситуацию</a:t>
            </a:r>
            <a:r>
              <a:rPr lang="ru-RU" sz="2000" b="1" dirty="0" smtClean="0"/>
              <a:t>.</a:t>
            </a:r>
            <a:r>
              <a:rPr lang="ru-RU" sz="2000" b="1" dirty="0"/>
              <a:t/>
            </a:r>
            <a:br>
              <a:rPr lang="ru-RU" sz="2000" b="1" dirty="0"/>
            </a:br>
            <a:r>
              <a:rPr lang="ru-RU" sz="2000" b="1" dirty="0"/>
              <a:t>— не знаешь, какую профессию выбрать и кем стать в будущем.</a:t>
            </a:r>
            <a:br>
              <a:rPr lang="ru-RU" sz="2000" b="1" dirty="0"/>
            </a:br>
            <a:r>
              <a:rPr lang="ru-RU" sz="2000" b="1" dirty="0"/>
              <a:t/>
            </a:r>
            <a:br>
              <a:rPr lang="ru-RU" sz="2000" b="1" dirty="0"/>
            </a:br>
            <a:endParaRPr lang="ru-RU" sz="2000" b="1" dirty="0"/>
          </a:p>
        </p:txBody>
      </p:sp>
      <p:pic>
        <p:nvPicPr>
          <p:cNvPr id="4" name="Объект 3"/>
          <p:cNvPicPr>
            <a:picLocks noGrp="1" noChangeAspect="1"/>
          </p:cNvPicPr>
          <p:nvPr>
            <p:ph idx="1"/>
          </p:nvPr>
        </p:nvPicPr>
        <p:blipFill>
          <a:blip r:embed="rId2"/>
          <a:stretch>
            <a:fillRect/>
          </a:stretch>
        </p:blipFill>
        <p:spPr>
          <a:xfrm>
            <a:off x="2303286" y="4995083"/>
            <a:ext cx="4394331" cy="1862919"/>
          </a:xfrm>
          <a:prstGeom prst="rect">
            <a:avLst/>
          </a:prstGeom>
        </p:spPr>
      </p:pic>
    </p:spTree>
    <p:extLst>
      <p:ext uri="{BB962C8B-B14F-4D97-AF65-F5344CB8AC3E}">
        <p14:creationId xmlns:p14="http://schemas.microsoft.com/office/powerpoint/2010/main" val="4091610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8002" y="3956147"/>
            <a:ext cx="3808685" cy="2901855"/>
          </a:xfrm>
          <a:prstGeom prst="rect">
            <a:avLst/>
          </a:prstGeom>
        </p:spPr>
      </p:pic>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6134" y="1690688"/>
            <a:ext cx="3964429" cy="3579872"/>
          </a:xfrm>
        </p:spPr>
      </p:pic>
      <p:sp>
        <p:nvSpPr>
          <p:cNvPr id="2" name="Заголовок 1"/>
          <p:cNvSpPr>
            <a:spLocks noGrp="1"/>
          </p:cNvSpPr>
          <p:nvPr>
            <p:ph type="title"/>
          </p:nvPr>
        </p:nvSpPr>
        <p:spPr/>
        <p:txBody>
          <a:bodyPr>
            <a:normAutofit/>
          </a:bodyPr>
          <a:lstStyle/>
          <a:p>
            <a:r>
              <a:rPr lang="ru-RU" sz="2000" dirty="0" smtClean="0"/>
              <a:t>17 мая – Международный День детского телефона доверия. В рамках этого события мы побеседовали с детьми старших и подготовительных групп на тему психологической помощи, поиграли в «телефон доверия». </a:t>
            </a:r>
            <a:endParaRPr lang="ru-RU" sz="2000" dirty="0"/>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8059" y="1235255"/>
            <a:ext cx="3990050" cy="3040039"/>
          </a:xfrm>
          <a:prstGeom prst="rect">
            <a:avLst/>
          </a:prstGeom>
        </p:spPr>
      </p:pic>
    </p:spTree>
    <p:extLst>
      <p:ext uri="{BB962C8B-B14F-4D97-AF65-F5344CB8AC3E}">
        <p14:creationId xmlns:p14="http://schemas.microsoft.com/office/powerpoint/2010/main" val="2832461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a:t>В ответ дети нарисовали рисунки на тему работы психолога и психологической помощи.</a:t>
            </a: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9510" y="1386988"/>
            <a:ext cx="3421604" cy="3089702"/>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1114" y="2005015"/>
            <a:ext cx="4441224" cy="4375313"/>
          </a:xfrm>
          <a:prstGeom prst="rect">
            <a:avLst/>
          </a:prstGeom>
        </p:spPr>
      </p:pic>
    </p:spTree>
    <p:extLst>
      <p:ext uri="{BB962C8B-B14F-4D97-AF65-F5344CB8AC3E}">
        <p14:creationId xmlns:p14="http://schemas.microsoft.com/office/powerpoint/2010/main" val="23218056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83035" y="1405721"/>
            <a:ext cx="5534416" cy="5452281"/>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1" y="-36086"/>
            <a:ext cx="4562134" cy="4494429"/>
          </a:xfrm>
          <a:prstGeom prst="rect">
            <a:avLst/>
          </a:prstGeom>
        </p:spPr>
      </p:pic>
    </p:spTree>
    <p:extLst>
      <p:ext uri="{BB962C8B-B14F-4D97-AF65-F5344CB8AC3E}">
        <p14:creationId xmlns:p14="http://schemas.microsoft.com/office/powerpoint/2010/main" val="2519942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00563" y="2506662"/>
            <a:ext cx="4416888" cy="43513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
            <a:ext cx="4717068" cy="4647063"/>
          </a:xfrm>
          <a:prstGeom prst="rect">
            <a:avLst/>
          </a:prstGeom>
        </p:spPr>
      </p:pic>
    </p:spTree>
    <p:extLst>
      <p:ext uri="{BB962C8B-B14F-4D97-AF65-F5344CB8AC3E}">
        <p14:creationId xmlns:p14="http://schemas.microsoft.com/office/powerpoint/2010/main" val="2739999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4416888" cy="43513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5807" y="0"/>
            <a:ext cx="3682541" cy="6858000"/>
          </a:xfrm>
          <a:prstGeom prst="rect">
            <a:avLst/>
          </a:prstGeom>
        </p:spPr>
      </p:pic>
    </p:spTree>
    <p:extLst>
      <p:ext uri="{BB962C8B-B14F-4D97-AF65-F5344CB8AC3E}">
        <p14:creationId xmlns:p14="http://schemas.microsoft.com/office/powerpoint/2010/main" val="956214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2703" y="1216278"/>
            <a:ext cx="5618423" cy="5535041"/>
          </a:xfrm>
          <a:prstGeom prst="rect">
            <a:avLst/>
          </a:prstGeom>
        </p:spPr>
      </p:pic>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0"/>
            <a:ext cx="4416888" cy="4351338"/>
          </a:xfrm>
        </p:spPr>
      </p:pic>
    </p:spTree>
    <p:extLst>
      <p:ext uri="{BB962C8B-B14F-4D97-AF65-F5344CB8AC3E}">
        <p14:creationId xmlns:p14="http://schemas.microsoft.com/office/powerpoint/2010/main" val="639690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2869" y="365125"/>
            <a:ext cx="4416888" cy="43513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7071" y="0"/>
            <a:ext cx="3682541" cy="6858000"/>
          </a:xfrm>
          <a:prstGeom prst="rect">
            <a:avLst/>
          </a:prstGeom>
        </p:spPr>
      </p:pic>
    </p:spTree>
    <p:extLst>
      <p:ext uri="{BB962C8B-B14F-4D97-AF65-F5344CB8AC3E}">
        <p14:creationId xmlns:p14="http://schemas.microsoft.com/office/powerpoint/2010/main" val="32063308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4416888" cy="43513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9072" y="2265137"/>
            <a:ext cx="4662054" cy="4592865"/>
          </a:xfrm>
          <a:prstGeom prst="rect">
            <a:avLst/>
          </a:prstGeom>
        </p:spPr>
      </p:pic>
    </p:spTree>
    <p:extLst>
      <p:ext uri="{BB962C8B-B14F-4D97-AF65-F5344CB8AC3E}">
        <p14:creationId xmlns:p14="http://schemas.microsoft.com/office/powerpoint/2010/main" val="2071351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80999"/>
            <a:ext cx="9001125" cy="60960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 name="Заголовок 1"/>
          <p:cNvSpPr>
            <a:spLocks noGrp="1"/>
          </p:cNvSpPr>
          <p:nvPr>
            <p:ph type="title"/>
          </p:nvPr>
        </p:nvSpPr>
        <p:spPr>
          <a:xfrm>
            <a:off x="618828" y="2"/>
            <a:ext cx="7763470" cy="6857999"/>
          </a:xfrm>
        </p:spPr>
        <p:txBody>
          <a:bodyPr>
            <a:normAutofit fontScale="90000"/>
          </a:bodyPr>
          <a:lstStyle/>
          <a:p>
            <a:r>
              <a:rPr lang="ru-RU" dirty="0" smtClean="0"/>
              <a:t>Уважаемые родители! Позаботьтесь о себе и своих детях. Проблемы, возникающие в семье сами собой не решатся. Не стесняйтесь обратиться к психологу, если вы не знаете, как быть с вашей проблемой. Грамотный специалист может помочь улучшить качество жизни, поддержать, помочь найти выход из сложной ситуации.</a:t>
            </a:r>
            <a:endParaRPr lang="ru-RU" dirty="0"/>
          </a:p>
        </p:txBody>
      </p:sp>
    </p:spTree>
    <p:extLst>
      <p:ext uri="{BB962C8B-B14F-4D97-AF65-F5344CB8AC3E}">
        <p14:creationId xmlns:p14="http://schemas.microsoft.com/office/powerpoint/2010/main" val="254343702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522</Words>
  <Application>Microsoft Office PowerPoint</Application>
  <PresentationFormat>Произвольный</PresentationFormat>
  <Paragraphs>16</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Роль психолога  в жизни семьи</vt:lpstr>
      <vt:lpstr>Всем хорошо известно, что должны делать для ребенка педиатр, логопед, воспитатель детского сада. Нужен ли в этом перечне еще и педагог-психолог? Чем детский психолог отличается от других специалистов? Когда нужно к нему обращаться? Эти и многие другие вопросы часто волнуют родителей.</vt:lpstr>
      <vt:lpstr>Психолог, психотерапевт, психоаналитик, психиатр, псих – однокоренные слова, иногда трудно различимые и пугающие своей похожестью. И если с психом все более или менее понятно, то чем отличается психолог от психиатра или психоаналитика, не всегда ясно. Давайте попробуем разобраться кто есть кто.  Объединяет всех этих специалистов общий корень в названии их профессий – «психе». Так в Древней Греции называли душу. Каждый из них по-своему занимается врачеванием души человека. </vt:lpstr>
      <vt:lpstr>Психиатр – это в первую очередь врач, имеющий медицинское образование по специальности «психиатрия». Он имеет дело с психиатрическими диагнозами и может назначать медикаментозное лечение.</vt:lpstr>
      <vt:lpstr>Психотерапевтом является специалист с медицинским или психологическим образованием, прошедший дополнительную подготовку по психотерапии. Психотерапевты бывают разных специализаций. В том смысле, что ориентируются в своей работе на разные методы оказания психологической помощи (арттерапию, гештальт-терапию, психодраму и т.д.) Психоаналитики также являются психотерапевтами, избравшими своим методом работы психоанализ. </vt:lpstr>
      <vt:lpstr>В отличии от психиатра и психотерапевта, психолог – это специалист, с высшим психологическим образованием, никак не связанный с медицинским врачеванием. Психолог не врач, вопреки расхожему мнению о том, что он лечит психику. Однако психологи и психотерапевты не так уж сильно и различаются. Нередко они оба используют одни и те же методы оказания психологической помощи детям и взрослым. Поэтому, столкнувшись с трудностями психологического характера в поведении ребенка, вы можете обратиться как к детскому психологу, так и к детскому психотерапевту. Психолог – не волшебник и специальной волшебной палочки или таблетки у него нет. Чаще требуется более или менее длительная и кропотливая работа по изучению особенностей ребенка, причин его психологических трудностей и поисков их решений. Причем работа не только самого психолога, но и родителей. </vt:lpstr>
      <vt:lpstr>Детский психолог – это, прежде всего, знающий и глубоко понимающий ребенка человек, разбирающийся не только в общих закономерностях и в возрастных особенностях психического развития детей, но и также в индивидуальных вариациях этих особенностей. Главной целью педагога-психолога является сохранение и укрепление психологического здоровья детей. Он помогает ребенку поверить в свои силы, быть успешным в деятельности, увидеть свой потенциал. Детский психолог не просто изучает состояние ребенка в определенный момент времени, выявляет уровень развития, но и помогает родителям увидеть, что происходит с их ребенком, помогает найти пути решения имеющейся проблемы.</vt:lpstr>
      <vt:lpstr>Педагог-психолог – это специалист, который помогает детям и родителям разрешить проблемы в поведении, в эмоциональной сфере, в учебе, в общении с родителями и сверстниками. Вы можете поучить помощь в решении следующих вопросов: • Неуверенность в себе, • Тревожность, страхи, истерики,  агрессивность, отсутствие друзей, • Конфликты, застенчивость, • развитие познавательной сферы, • диагностика психологической готовности к школе. Также очень важна работа с родителями, ведь именно они создают для своего ребенка пространство для развития. Часто поведение ребенка является отражением тех отношений, которые существуют в его семье. Работа только с ребенком дает временные результаты, если семья, в которой он живет, не меняется. Консультирование родителей имеет целью выработку эффективной стратегии взаимодействия с ребенком, с учетом особенностей семьи.</vt:lpstr>
      <vt:lpstr>Пока ваши дети маленькие, вам кажется, что вы понимаете их с полуслова. Вам кажется, что вы знаете, что они чувствуют. Вы переживаете эмоциональное слияние. Этот механизм необходим для выживания ребенка. Но так будет не всегда… Природой также задумано, что ребенок будет сепарироваться, отделяться от родителей. Это происходит постепенно, неравномерно и часто болезненно. Самый сложный период – подростковый. В этот период и родители и дети нуждаются в психологической помощи.  </vt:lpstr>
      <vt:lpstr>Если нет возможности посетить нужного специалиста, существует служба психологической помощи детям и их родителям – ДЕТСКИЙ ТЕЛЕФОН ДОВЕРИЯ</vt:lpstr>
      <vt:lpstr>Детский телефон доверия Центра экстренной психологической помощи Московского городского психолого-педагогического университета работает круглосуточно — это служба психологической помощи детям и подросткам. На телефоне работают опытные психологи, готовые помочь решить те проблемы в жизни ребенка, с которыми он не может справиться самостоятельно. Разговор с опытным специалистом может помочь: — преодолеть плохое настроение и грусть; — разобраться в отношениях с родителями, одноклассниками или учителями; — лучше понять свои чувства и желания; — обсудить личные проблемы, которыми ребенок не хочет делиться с близкими людьми. Звонок анонимный, бесплатный и конфиденциальный.  Психолог – это специалист, работа которого состоит в том, чтобы помогать людям решать их личные проблемы и облегчать душевные страдания, помогать определиться в сложных жизненных ситуациях.</vt:lpstr>
      <vt:lpstr>Вы можете объяснить своим подросшим детям, по каким вопросам можно обратиться к специалисту на Детский телефон доверия. Ты можешь смело звонить, если: — не знаешь, как вести себя в тех или иных ситуациях; — очень нравится девочка или мальчик и ты не знаешь, как привлечь ее (его) внимание; — произошел конфликт с кем-то из старших и в связи с этим тебя не покидает тревога; — в школе проблема с учителями; — родители не понимают и ты не знаешь, как себя с ними вести и заслужить их уважение и понимание; — произошла ссора с другом (подругой); — обидели в школе (на улице, дома); — больше не хочется никого видеть и ни с кем общаться; — друг курит (употребляет алкоголь или наркотики) и ты не знаешь, как помочь ему избавиться от этой зависимости; — ты попал (попала) в безвыходную ситуацию. — не знаешь, какую профессию выбрать и кем стать в будущем.  </vt:lpstr>
      <vt:lpstr>17 мая – Международный День детского телефона доверия. В рамках этого события мы побеседовали с детьми старших и подготовительных групп на тему психологической помощи, поиграли в «телефон доверия». </vt:lpstr>
      <vt:lpstr>В ответ дети нарисовали рисунки на тему работы психолога и психологической помощи.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Уважаемые родители! Позаботьтесь о себе и своих детях. Проблемы, возникающие в семье сами собой не решатся. Не стесняйтесь обратиться к психологу, если вы не знаете, как быть с вашей проблемой. Грамотный специалист может помочь улучшить качество жизни, поддержать, помочь найти выход из сложной ситуации.</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Кто такой психолог</dc:title>
  <dc:creator>Blackberry</dc:creator>
  <cp:lastModifiedBy>User</cp:lastModifiedBy>
  <cp:revision>20</cp:revision>
  <dcterms:created xsi:type="dcterms:W3CDTF">2016-05-16T09:16:21Z</dcterms:created>
  <dcterms:modified xsi:type="dcterms:W3CDTF">2016-05-19T17:48:42Z</dcterms:modified>
</cp:coreProperties>
</file>