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EDE2DBB-0AC2-4ADF-AC92-25162430EE67}">
          <p14:sldIdLst>
            <p14:sldId id="256"/>
            <p14:sldId id="259"/>
            <p14:sldId id="257"/>
            <p14:sldId id="258"/>
            <p14:sldId id="260"/>
            <p14:sldId id="261"/>
            <p14:sldId id="262"/>
            <p14:sldId id="263"/>
            <p14:sldId id="264"/>
            <p14:sldId id="265"/>
            <p14:sldId id="266"/>
            <p14:sldId id="267"/>
            <p14:sldId id="268"/>
            <p14:sldId id="269"/>
            <p14:sldId id="270"/>
          </p14:sldIdLst>
        </p14:section>
        <p14:section name="Раздел без заголовка" id="{229B16F8-41D5-4C58-B70A-4BA9455AB40F}">
          <p14:sldIdLst>
            <p14:sldId id="27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066"/>
    <a:srgbClr val="910F59"/>
    <a:srgbClr val="FFFFFF"/>
    <a:srgbClr val="000000"/>
    <a:srgbClr val="FF3300"/>
    <a:srgbClr val="FF9933"/>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37" autoAdjust="0"/>
  </p:normalViewPr>
  <p:slideViewPr>
    <p:cSldViewPr>
      <p:cViewPr varScale="1">
        <p:scale>
          <a:sx n="106" d="100"/>
          <a:sy n="106" d="100"/>
        </p:scale>
        <p:origin x="-108" y="234"/>
      </p:cViewPr>
      <p:guideLst>
        <p:guide orient="horz" pos="2160"/>
        <p:guide pos="2880"/>
      </p:guideLst>
    </p:cSldViewPr>
  </p:slideViewPr>
  <p:notesTextViewPr>
    <p:cViewPr>
      <p:scale>
        <a:sx n="100" d="100"/>
        <a:sy n="100" d="100"/>
      </p:scale>
      <p:origin x="0" y="0"/>
    </p:cViewPr>
  </p:notesTextViewPr>
  <p:notesViewPr>
    <p:cSldViewPr>
      <p:cViewPr varScale="1">
        <p:scale>
          <a:sx n="84" d="100"/>
          <a:sy n="84" d="100"/>
        </p:scale>
        <p:origin x="-1968"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05260F-1B6F-4019-99AE-155111C972CF}" type="datetimeFigureOut">
              <a:rPr lang="ru-RU" smtClean="0"/>
              <a:t>04.05.2013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AC400D-E501-426C-9A1B-BDEA1331BDF9}" type="slidenum">
              <a:rPr lang="ru-RU" smtClean="0"/>
              <a:t>‹#›</a:t>
            </a:fld>
            <a:endParaRPr lang="ru-RU"/>
          </a:p>
        </p:txBody>
      </p:sp>
    </p:spTree>
    <p:extLst>
      <p:ext uri="{BB962C8B-B14F-4D97-AF65-F5344CB8AC3E}">
        <p14:creationId xmlns:p14="http://schemas.microsoft.com/office/powerpoint/2010/main" val="2745759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FAC400D-E501-426C-9A1B-BDEA1331BDF9}" type="slidenum">
              <a:rPr lang="ru-RU" smtClean="0"/>
              <a:t>1</a:t>
            </a:fld>
            <a:endParaRPr lang="ru-RU"/>
          </a:p>
        </p:txBody>
      </p:sp>
    </p:spTree>
    <p:extLst>
      <p:ext uri="{BB962C8B-B14F-4D97-AF65-F5344CB8AC3E}">
        <p14:creationId xmlns:p14="http://schemas.microsoft.com/office/powerpoint/2010/main" val="994220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FAC400D-E501-426C-9A1B-BDEA1331BDF9}" type="slidenum">
              <a:rPr lang="ru-RU" smtClean="0"/>
              <a:t>2</a:t>
            </a:fld>
            <a:endParaRPr lang="ru-RU"/>
          </a:p>
        </p:txBody>
      </p:sp>
    </p:spTree>
    <p:extLst>
      <p:ext uri="{BB962C8B-B14F-4D97-AF65-F5344CB8AC3E}">
        <p14:creationId xmlns:p14="http://schemas.microsoft.com/office/powerpoint/2010/main" val="981141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FAC400D-E501-426C-9A1B-BDEA1331BDF9}" type="slidenum">
              <a:rPr lang="ru-RU" smtClean="0"/>
              <a:t>3</a:t>
            </a:fld>
            <a:endParaRPr lang="ru-RU"/>
          </a:p>
        </p:txBody>
      </p:sp>
    </p:spTree>
    <p:extLst>
      <p:ext uri="{BB962C8B-B14F-4D97-AF65-F5344CB8AC3E}">
        <p14:creationId xmlns:p14="http://schemas.microsoft.com/office/powerpoint/2010/main" val="1576060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FAC400D-E501-426C-9A1B-BDEA1331BDF9}" type="slidenum">
              <a:rPr lang="ru-RU" smtClean="0"/>
              <a:t>5</a:t>
            </a:fld>
            <a:endParaRPr lang="ru-RU"/>
          </a:p>
        </p:txBody>
      </p:sp>
    </p:spTree>
    <p:extLst>
      <p:ext uri="{BB962C8B-B14F-4D97-AF65-F5344CB8AC3E}">
        <p14:creationId xmlns:p14="http://schemas.microsoft.com/office/powerpoint/2010/main" val="4226121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FAC400D-E501-426C-9A1B-BDEA1331BDF9}" type="slidenum">
              <a:rPr lang="ru-RU" smtClean="0"/>
              <a:t>6</a:t>
            </a:fld>
            <a:endParaRPr lang="ru-RU"/>
          </a:p>
        </p:txBody>
      </p:sp>
    </p:spTree>
    <p:extLst>
      <p:ext uri="{BB962C8B-B14F-4D97-AF65-F5344CB8AC3E}">
        <p14:creationId xmlns:p14="http://schemas.microsoft.com/office/powerpoint/2010/main" val="945939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FAC400D-E501-426C-9A1B-BDEA1331BDF9}" type="slidenum">
              <a:rPr lang="ru-RU" smtClean="0"/>
              <a:t>14</a:t>
            </a:fld>
            <a:endParaRPr lang="ru-RU"/>
          </a:p>
        </p:txBody>
      </p:sp>
    </p:spTree>
    <p:extLst>
      <p:ext uri="{BB962C8B-B14F-4D97-AF65-F5344CB8AC3E}">
        <p14:creationId xmlns:p14="http://schemas.microsoft.com/office/powerpoint/2010/main" val="3248428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B4C71EC6-210F-42DE-9C53-41977AD35B3D}" type="datetimeFigureOut">
              <a:rPr lang="ru-RU" smtClean="0"/>
              <a:t>04.05.2013</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04.05.2013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04.05.2013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04.05.2013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B4C71EC6-210F-42DE-9C53-41977AD35B3D}" type="datetimeFigureOut">
              <a:rPr lang="ru-RU" smtClean="0"/>
              <a:t>04.05.2013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B4C71EC6-210F-42DE-9C53-41977AD35B3D}" type="datetimeFigureOut">
              <a:rPr lang="ru-RU" smtClean="0"/>
              <a:t>04.05.2013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04.05.2013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04.05.2013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04.05.2013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04.05.2013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04.05.2013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C71EC6-210F-42DE-9C53-41977AD35B3D}" type="datetimeFigureOut">
              <a:rPr lang="ru-RU" smtClean="0"/>
              <a:t>04.05.2013</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9B0651-EE4F-4900-A07F-96A6BFA9D0F0}"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1.jpeg"/><Relationship Id="rId5" Type="http://schemas.microsoft.com/office/2007/relationships/hdphoto" Target="../media/hdphoto3.wdp"/><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g"/><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jpeg"/><Relationship Id="rId7" Type="http://schemas.openxmlformats.org/officeDocument/2006/relationships/image" Target="../media/image19.jpeg"/><Relationship Id="rId12" Type="http://schemas.microsoft.com/office/2007/relationships/hdphoto" Target="../media/hdphoto10.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21.jpeg"/><Relationship Id="rId5" Type="http://schemas.openxmlformats.org/officeDocument/2006/relationships/image" Target="../media/image18.jpe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microsoft.com/office/2007/relationships/hdphoto" Target="../media/hdphoto11.wdp"/><Relationship Id="rId7" Type="http://schemas.microsoft.com/office/2007/relationships/hdphoto" Target="../media/hdphoto13.wdp"/><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4.jpeg"/><Relationship Id="rId5" Type="http://schemas.microsoft.com/office/2007/relationships/hdphoto" Target="../media/hdphoto12.wdp"/><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g"/><Relationship Id="rId3" Type="http://schemas.openxmlformats.org/officeDocument/2006/relationships/image" Target="../media/image29.jpeg"/><Relationship Id="rId7" Type="http://schemas.openxmlformats.org/officeDocument/2006/relationships/image" Target="../media/image33.jpg"/><Relationship Id="rId12" Type="http://schemas.openxmlformats.org/officeDocument/2006/relationships/image" Target="../media/image38.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2.jpg"/><Relationship Id="rId11" Type="http://schemas.openxmlformats.org/officeDocument/2006/relationships/image" Target="../media/image37.jpg"/><Relationship Id="rId5" Type="http://schemas.openxmlformats.org/officeDocument/2006/relationships/image" Target="../media/image31.jpg"/><Relationship Id="rId15" Type="http://schemas.openxmlformats.org/officeDocument/2006/relationships/image" Target="../media/image41.jpg"/><Relationship Id="rId10" Type="http://schemas.openxmlformats.org/officeDocument/2006/relationships/image" Target="../media/image36.jpg"/><Relationship Id="rId4" Type="http://schemas.openxmlformats.org/officeDocument/2006/relationships/image" Target="../media/image30.jpeg"/><Relationship Id="rId9" Type="http://schemas.openxmlformats.org/officeDocument/2006/relationships/image" Target="../media/image35.jpg"/><Relationship Id="rId14" Type="http://schemas.openxmlformats.org/officeDocument/2006/relationships/image" Target="../media/image40.jpg"/></Relationships>
</file>

<file path=ppt/slides/_rels/slide1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descr="Копия 2256_ox_brand_blue_p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8" y="3429000"/>
            <a:ext cx="9144000" cy="33977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12" descr="500px-Oxford_University"/>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5220072" y="0"/>
            <a:ext cx="3063875" cy="3521075"/>
          </a:xfrm>
        </p:spPr>
      </p:pic>
    </p:spTree>
    <p:extLst>
      <p:ext uri="{BB962C8B-B14F-4D97-AF65-F5344CB8AC3E}">
        <p14:creationId xmlns:p14="http://schemas.microsoft.com/office/powerpoint/2010/main" val="160533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5" name="Picture 7" descr="1286_Dreaming_spires_banne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0" y="0"/>
            <a:ext cx="9144000" cy="1754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0056" name="Picture 8" descr="sprachschule-oxford-karte"/>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2771775" y="2205038"/>
            <a:ext cx="38290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0057" name="AutoShape 9"/>
          <p:cNvSpPr>
            <a:spLocks noChangeArrowheads="1"/>
          </p:cNvSpPr>
          <p:nvPr/>
        </p:nvSpPr>
        <p:spPr bwMode="auto">
          <a:xfrm>
            <a:off x="3132138" y="4581525"/>
            <a:ext cx="1368425" cy="719138"/>
          </a:xfrm>
          <a:prstGeom prst="rightArrow">
            <a:avLst>
              <a:gd name="adj1" fmla="val 50000"/>
              <a:gd name="adj2" fmla="val 4757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pic>
        <p:nvPicPr>
          <p:cNvPr id="130058" name="Picture 10" descr="Oxford_City_Birdsey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72816"/>
            <a:ext cx="9144000" cy="508518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1500" y="19472"/>
            <a:ext cx="9001000" cy="6740307"/>
          </a:xfrm>
          <a:prstGeom prst="rect">
            <a:avLst/>
          </a:prstGeom>
        </p:spPr>
        <p:txBody>
          <a:bodyPr wrap="square">
            <a:spAutoFit/>
          </a:bodyPr>
          <a:lstStyle/>
          <a:p>
            <a:r>
              <a:rPr lang="en-US" sz="3600" b="1" i="1" dirty="0">
                <a:solidFill>
                  <a:schemeClr val="accent5"/>
                </a:solidFill>
                <a:latin typeface="Curlz MT" pitchFamily="82" charset="0"/>
              </a:rPr>
              <a:t>The University of Oxford (commonly referred to as Oxford University or simply Oxford)—located in Oxford, England, United Kingdom—is the oldest university in the English-speaking world, and the second-oldest surviving university in the </a:t>
            </a:r>
            <a:r>
              <a:rPr lang="en-US" sz="3600" b="1" i="1" dirty="0" smtClean="0">
                <a:solidFill>
                  <a:schemeClr val="accent5"/>
                </a:solidFill>
                <a:latin typeface="Curlz MT" pitchFamily="82" charset="0"/>
              </a:rPr>
              <a:t>world. </a:t>
            </a:r>
            <a:r>
              <a:rPr lang="en-US" sz="3600" b="1" i="1" dirty="0">
                <a:solidFill>
                  <a:schemeClr val="accent5"/>
                </a:solidFill>
                <a:latin typeface="Curlz MT" pitchFamily="82" charset="0"/>
              </a:rPr>
              <a:t>Although its exact date of foundation is unclear, there is evidence of teaching as far back as 1096</a:t>
            </a:r>
            <a:r>
              <a:rPr lang="en-US" sz="3600" b="1" i="1" dirty="0" smtClean="0">
                <a:solidFill>
                  <a:schemeClr val="accent5"/>
                </a:solidFill>
                <a:latin typeface="Curlz MT" pitchFamily="82" charset="0"/>
              </a:rPr>
              <a:t>. </a:t>
            </a:r>
            <a:r>
              <a:rPr lang="en-US" sz="3600" b="1" i="1" dirty="0">
                <a:solidFill>
                  <a:schemeClr val="accent5"/>
                </a:solidFill>
                <a:latin typeface="Curlz MT" pitchFamily="82" charset="0"/>
              </a:rPr>
              <a:t>The University grew rapidly from 1167 when Henry II banned English students from attending the University of Paris</a:t>
            </a:r>
            <a:r>
              <a:rPr lang="en-US" sz="3600" b="1" i="1" dirty="0" smtClean="0">
                <a:solidFill>
                  <a:schemeClr val="accent5"/>
                </a:solidFill>
                <a:latin typeface="Curlz MT" pitchFamily="82" charset="0"/>
              </a:rPr>
              <a:t>. </a:t>
            </a:r>
            <a:r>
              <a:rPr lang="en-US" sz="3600" b="1" i="1" dirty="0">
                <a:solidFill>
                  <a:schemeClr val="accent5"/>
                </a:solidFill>
                <a:latin typeface="Curlz MT" pitchFamily="82" charset="0"/>
              </a:rPr>
              <a:t>In post-</a:t>
            </a:r>
            <a:r>
              <a:rPr lang="en-US" sz="3600" b="1" i="1" dirty="0" err="1">
                <a:solidFill>
                  <a:schemeClr val="accent5"/>
                </a:solidFill>
                <a:latin typeface="Curlz MT" pitchFamily="82" charset="0"/>
              </a:rPr>
              <a:t>nominals</a:t>
            </a:r>
            <a:r>
              <a:rPr lang="en-US" sz="3600" b="1" i="1" dirty="0">
                <a:solidFill>
                  <a:schemeClr val="accent5"/>
                </a:solidFill>
                <a:latin typeface="Curlz MT" pitchFamily="82" charset="0"/>
              </a:rPr>
              <a:t> the University of Oxford is commonly abbreviated as Oxon., from the Latin </a:t>
            </a:r>
            <a:r>
              <a:rPr lang="en-US" sz="3600" b="1" i="1" dirty="0" err="1">
                <a:solidFill>
                  <a:schemeClr val="accent5"/>
                </a:solidFill>
                <a:latin typeface="Curlz MT" pitchFamily="82" charset="0"/>
              </a:rPr>
              <a:t>Universitas</a:t>
            </a:r>
            <a:r>
              <a:rPr lang="en-US" sz="3600" b="1" i="1" dirty="0">
                <a:solidFill>
                  <a:schemeClr val="accent5"/>
                </a:solidFill>
                <a:latin typeface="Curlz MT" pitchFamily="82" charset="0"/>
              </a:rPr>
              <a:t> </a:t>
            </a:r>
            <a:r>
              <a:rPr lang="en-US" sz="3600" b="1" i="1" dirty="0" err="1">
                <a:solidFill>
                  <a:schemeClr val="accent5"/>
                </a:solidFill>
                <a:latin typeface="Curlz MT" pitchFamily="82" charset="0"/>
              </a:rPr>
              <a:t>Oxoniensis</a:t>
            </a:r>
            <a:endParaRPr lang="ru-RU" sz="3600" b="1" i="1" dirty="0">
              <a:solidFill>
                <a:schemeClr val="accent5"/>
              </a:solidFill>
            </a:endParaRPr>
          </a:p>
        </p:txBody>
      </p:sp>
    </p:spTree>
    <p:extLst>
      <p:ext uri="{BB962C8B-B14F-4D97-AF65-F5344CB8AC3E}">
        <p14:creationId xmlns:p14="http://schemas.microsoft.com/office/powerpoint/2010/main" val="3670424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30057"/>
                                        </p:tgtEl>
                                        <p:attrNameLst>
                                          <p:attrName>style.visibility</p:attrName>
                                        </p:attrNameLst>
                                      </p:cBhvr>
                                      <p:to>
                                        <p:strVal val="visible"/>
                                      </p:to>
                                    </p:set>
                                    <p:anim calcmode="lin" valueType="num">
                                      <p:cBhvr>
                                        <p:cTn id="7" dur="1000" fill="hold"/>
                                        <p:tgtEl>
                                          <p:spTgt spid="130057"/>
                                        </p:tgtEl>
                                        <p:attrNameLst>
                                          <p:attrName>ppt_x</p:attrName>
                                        </p:attrNameLst>
                                      </p:cBhvr>
                                      <p:tavLst>
                                        <p:tav tm="0">
                                          <p:val>
                                            <p:strVal val="#ppt_x-.2"/>
                                          </p:val>
                                        </p:tav>
                                        <p:tav tm="100000">
                                          <p:val>
                                            <p:strVal val="#ppt_x"/>
                                          </p:val>
                                        </p:tav>
                                      </p:tavLst>
                                    </p:anim>
                                    <p:anim calcmode="lin" valueType="num">
                                      <p:cBhvr>
                                        <p:cTn id="8" dur="1000" fill="hold"/>
                                        <p:tgtEl>
                                          <p:spTgt spid="130057"/>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0057"/>
                                        </p:tgtEl>
                                      </p:cBhvr>
                                    </p:animEffect>
                                  </p:childTnLst>
                                </p:cTn>
                              </p:par>
                            </p:childTnLst>
                          </p:cTn>
                        </p:par>
                        <p:par>
                          <p:cTn id="10" fill="hold" nodeType="afterGroup">
                            <p:stCondLst>
                              <p:cond delay="1000"/>
                            </p:stCondLst>
                            <p:childTnLst>
                              <p:par>
                                <p:cTn id="11" presetID="27" presetClass="emph" presetSubtype="0" fill="hold" grpId="1" nodeType="afterEffect">
                                  <p:stCondLst>
                                    <p:cond delay="0"/>
                                  </p:stCondLst>
                                  <p:childTnLst>
                                    <p:animClr clrSpc="rgb" dir="cw">
                                      <p:cBhvr override="childStyle">
                                        <p:cTn id="12" dur="250" autoRev="1" fill="hold"/>
                                        <p:tgtEl>
                                          <p:spTgt spid="130057"/>
                                        </p:tgtEl>
                                        <p:attrNameLst>
                                          <p:attrName>style.color</p:attrName>
                                        </p:attrNameLst>
                                      </p:cBhvr>
                                      <p:to>
                                        <a:schemeClr val="bg1"/>
                                      </p:to>
                                    </p:animClr>
                                    <p:animClr clrSpc="rgb" dir="cw">
                                      <p:cBhvr>
                                        <p:cTn id="13" dur="250" autoRev="1" fill="hold"/>
                                        <p:tgtEl>
                                          <p:spTgt spid="130057"/>
                                        </p:tgtEl>
                                        <p:attrNameLst>
                                          <p:attrName>fillcolor</p:attrName>
                                        </p:attrNameLst>
                                      </p:cBhvr>
                                      <p:to>
                                        <a:schemeClr val="bg1"/>
                                      </p:to>
                                    </p:animClr>
                                    <p:set>
                                      <p:cBhvr>
                                        <p:cTn id="14" dur="250" autoRev="1" fill="hold"/>
                                        <p:tgtEl>
                                          <p:spTgt spid="130057"/>
                                        </p:tgtEl>
                                        <p:attrNameLst>
                                          <p:attrName>fill.type</p:attrName>
                                        </p:attrNameLst>
                                      </p:cBhvr>
                                      <p:to>
                                        <p:strVal val="solid"/>
                                      </p:to>
                                    </p:set>
                                    <p:set>
                                      <p:cBhvr>
                                        <p:cTn id="15" dur="250" autoRev="1" fill="hold"/>
                                        <p:tgtEl>
                                          <p:spTgt spid="130057"/>
                                        </p:tgtEl>
                                        <p:attrNameLst>
                                          <p:attrName>fill.on</p:attrName>
                                        </p:attrNameLst>
                                      </p:cBhvr>
                                      <p:to>
                                        <p:strVal val="tru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16" fill="hold" nodeType="clickEffect">
                                  <p:stCondLst>
                                    <p:cond delay="0"/>
                                  </p:stCondLst>
                                  <p:childTnLst>
                                    <p:set>
                                      <p:cBhvr>
                                        <p:cTn id="19" dur="1" fill="hold">
                                          <p:stCondLst>
                                            <p:cond delay="0"/>
                                          </p:stCondLst>
                                        </p:cTn>
                                        <p:tgtEl>
                                          <p:spTgt spid="130058"/>
                                        </p:tgtEl>
                                        <p:attrNameLst>
                                          <p:attrName>style.visibility</p:attrName>
                                        </p:attrNameLst>
                                      </p:cBhvr>
                                      <p:to>
                                        <p:strVal val="visible"/>
                                      </p:to>
                                    </p:set>
                                    <p:animEffect transition="in" filter="diamond(in)">
                                      <p:cBhvr>
                                        <p:cTn id="20" dur="2000"/>
                                        <p:tgtEl>
                                          <p:spTgt spid="13005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p:cTn id="25"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7" grpId="0" animBg="1"/>
      <p:bldP spid="13005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9512" y="222607"/>
            <a:ext cx="6552728" cy="65556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solidFill>
                  <a:srgbClr val="FF3300"/>
                </a:solidFill>
                <a:latin typeface="French Script MT" pitchFamily="66" charset="0"/>
              </a:rPr>
              <a:t>After disputes between students and Oxford townsfolk in 1209, some academics fled north-east to Cambridge, where they established what became the University of Cambridge. </a:t>
            </a:r>
            <a:endParaRPr lang="kk-KZ" sz="2800" dirty="0" smtClean="0">
              <a:solidFill>
                <a:srgbClr val="FF3300"/>
              </a:solidFill>
              <a:latin typeface="French Script MT" pitchFamily="66" charset="0"/>
            </a:endParaRPr>
          </a:p>
          <a:p>
            <a:r>
              <a:rPr lang="en-US" sz="2800" dirty="0" smtClean="0">
                <a:solidFill>
                  <a:srgbClr val="FF3300"/>
                </a:solidFill>
                <a:latin typeface="French Script MT" pitchFamily="66" charset="0"/>
              </a:rPr>
              <a:t>The </a:t>
            </a:r>
            <a:r>
              <a:rPr lang="en-US" sz="2800" dirty="0">
                <a:solidFill>
                  <a:srgbClr val="FF3300"/>
                </a:solidFill>
                <a:latin typeface="French Script MT" pitchFamily="66" charset="0"/>
              </a:rPr>
              <a:t>two ancient English universities have many common features and are often jointly referred to as Oxbridge. In addition to their cultural and practical associations, as a historic part of British society, they have a long history of rivalry with each other</a:t>
            </a:r>
            <a:r>
              <a:rPr lang="en-US" sz="2800" dirty="0" smtClean="0">
                <a:solidFill>
                  <a:srgbClr val="FF3300"/>
                </a:solidFill>
                <a:latin typeface="French Script MT" pitchFamily="66" charset="0"/>
              </a:rPr>
              <a:t>.</a:t>
            </a:r>
            <a:endParaRPr lang="ru-RU" sz="2800" dirty="0" smtClean="0">
              <a:solidFill>
                <a:srgbClr val="FF3300"/>
              </a:solidFill>
            </a:endParaRPr>
          </a:p>
          <a:p>
            <a:endParaRPr lang="ru-RU" sz="2800" dirty="0">
              <a:solidFill>
                <a:srgbClr val="FF3300"/>
              </a:solidFill>
              <a:latin typeface="French Script MT" pitchFamily="66" charset="0"/>
            </a:endParaRPr>
          </a:p>
          <a:p>
            <a:r>
              <a:rPr lang="en-US" sz="2800" dirty="0" smtClean="0">
                <a:solidFill>
                  <a:srgbClr val="FF3300"/>
                </a:solidFill>
                <a:latin typeface="French Script MT" pitchFamily="66" charset="0"/>
              </a:rPr>
              <a:t>Oxford </a:t>
            </a:r>
            <a:r>
              <a:rPr lang="en-US" sz="2800" dirty="0">
                <a:solidFill>
                  <a:srgbClr val="FF3300"/>
                </a:solidFill>
                <a:latin typeface="French Script MT" pitchFamily="66" charset="0"/>
              </a:rPr>
              <a:t>regularly contends with Cambridge for first place in the UK league tables, and consistently ranks among the top five universities in the world, according to global rankings. For more than a century, it has served as the home of the Rhodes Scholarship, which brings students from a number of countries to study at Oxford as postgraduates</a:t>
            </a:r>
            <a:endParaRPr lang="ru-RU" sz="2800" dirty="0">
              <a:solidFill>
                <a:srgbClr val="FF3300"/>
              </a:solidFill>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16216" y="116632"/>
            <a:ext cx="2627784" cy="3384376"/>
          </a:xfrm>
        </p:spPr>
      </p:pic>
      <p:pic>
        <p:nvPicPr>
          <p:cNvPr id="5" name="Рисунок 4"/>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588224" y="3284984"/>
            <a:ext cx="2483768" cy="3426160"/>
          </a:xfrm>
          <a:prstGeom prst="rect">
            <a:avLst/>
          </a:prstGeom>
        </p:spPr>
      </p:pic>
    </p:spTree>
    <p:extLst>
      <p:ext uri="{BB962C8B-B14F-4D97-AF65-F5344CB8AC3E}">
        <p14:creationId xmlns:p14="http://schemas.microsoft.com/office/powerpoint/2010/main" val="2365375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1)">
                                      <p:cBhvr>
                                        <p:cTn id="7" dur="2000"/>
                                        <p:tgtEl>
                                          <p:spTgt spid="6">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heel(1)">
                                      <p:cBhvr>
                                        <p:cTn id="10" dur="2000"/>
                                        <p:tgtEl>
                                          <p:spTgt spid="6">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wheel(1)">
                                      <p:cBhvr>
                                        <p:cTn id="13" dur="2000"/>
                                        <p:tgtEl>
                                          <p:spTgt spid="6">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3212725"/>
            <a:ext cx="5334000" cy="3609975"/>
          </a:xfrm>
          <a:prstGeom prst="rect">
            <a:avLst/>
          </a:prstGeom>
        </p:spPr>
      </p:pic>
      <p:pic>
        <p:nvPicPr>
          <p:cNvPr id="8" name="Рисунок 7"/>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0" y="-10142"/>
            <a:ext cx="5004048" cy="3222867"/>
          </a:xfrm>
          <a:prstGeom prst="rect">
            <a:avLst/>
          </a:prstGeom>
        </p:spPr>
      </p:pic>
      <p:pic>
        <p:nvPicPr>
          <p:cNvPr id="6" name="Объект 5"/>
          <p:cNvPicPr>
            <a:picLocks noGrp="1" noChangeAspect="1"/>
          </p:cNvPicPr>
          <p:nvPr>
            <p:ph idx="1"/>
          </p:nvPr>
        </p:nvPicPr>
        <p:blipFill>
          <a:blip r:embed="rId6">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932039" y="0"/>
            <a:ext cx="4193299" cy="6822700"/>
          </a:xfrm>
        </p:spPr>
      </p:pic>
      <p:sp>
        <p:nvSpPr>
          <p:cNvPr id="10" name="Прямоугольник 9"/>
          <p:cNvSpPr/>
          <p:nvPr/>
        </p:nvSpPr>
        <p:spPr>
          <a:xfrm>
            <a:off x="251879" y="404664"/>
            <a:ext cx="8581363" cy="6001643"/>
          </a:xfrm>
          <a:prstGeom prst="rect">
            <a:avLst/>
          </a:prstGeom>
        </p:spPr>
        <p:txBody>
          <a:bodyPr wrap="square">
            <a:spAutoFit/>
          </a:bodyPr>
          <a:lstStyle/>
          <a:p>
            <a:r>
              <a:rPr lang="en-US" sz="4800" i="1" dirty="0">
                <a:solidFill>
                  <a:srgbClr val="9933FF"/>
                </a:solidFill>
                <a:latin typeface="Freestyle Script" pitchFamily="66" charset="0"/>
              </a:rPr>
              <a:t>Iconic university buildings include the </a:t>
            </a:r>
            <a:r>
              <a:rPr lang="en-US" sz="4800" i="1" dirty="0" err="1">
                <a:solidFill>
                  <a:srgbClr val="9933FF"/>
                </a:solidFill>
                <a:latin typeface="Freestyle Script" pitchFamily="66" charset="0"/>
              </a:rPr>
              <a:t>Sheldonian</a:t>
            </a:r>
            <a:r>
              <a:rPr lang="en-US" sz="4800" i="1" dirty="0">
                <a:solidFill>
                  <a:srgbClr val="9933FF"/>
                </a:solidFill>
                <a:latin typeface="Freestyle Script" pitchFamily="66" charset="0"/>
              </a:rPr>
              <a:t> Theatre used for music concerts, lectures and university ceremonies and Examination Schools where examinations and some lectures take place. The University Church of St Mary the Virgin was used for university ceremonies before the construction of the </a:t>
            </a:r>
            <a:r>
              <a:rPr lang="en-US" sz="4800" i="1" dirty="0" err="1">
                <a:solidFill>
                  <a:srgbClr val="9933FF"/>
                </a:solidFill>
                <a:latin typeface="Freestyle Script" pitchFamily="66" charset="0"/>
              </a:rPr>
              <a:t>Sheldonian</a:t>
            </a:r>
            <a:r>
              <a:rPr lang="en-US" sz="4800" i="1" dirty="0">
                <a:solidFill>
                  <a:srgbClr val="9933FF"/>
                </a:solidFill>
                <a:latin typeface="Freestyle Script" pitchFamily="66" charset="0"/>
              </a:rPr>
              <a:t>. Christ Church Cathedral uniquely serves as both a college chapel and as a cathedral.</a:t>
            </a:r>
            <a:endParaRPr lang="ru-RU" sz="4800" i="1" dirty="0">
              <a:solidFill>
                <a:srgbClr val="9933FF"/>
              </a:solidFill>
            </a:endParaRPr>
          </a:p>
        </p:txBody>
      </p:sp>
    </p:spTree>
    <p:extLst>
      <p:ext uri="{BB962C8B-B14F-4D97-AF65-F5344CB8AC3E}">
        <p14:creationId xmlns:p14="http://schemas.microsoft.com/office/powerpoint/2010/main" val="35907736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mph" presetSubtype="0" fill="hold" nodeType="clickEffect">
                                  <p:stCondLst>
                                    <p:cond delay="0"/>
                                  </p:stCondLst>
                                  <p:iterate type="lt">
                                    <p:tmPct val="4000"/>
                                  </p:iterate>
                                  <p:childTnLst>
                                    <p:set>
                                      <p:cBhvr override="childStyle">
                                        <p:cTn id="27" dur="500" fill="hold"/>
                                        <p:tgtEl>
                                          <p:spTgt spid="10">
                                            <p:txEl>
                                              <p:pRg st="0" end="0"/>
                                            </p:txEl>
                                          </p:spTgt>
                                        </p:tgtEl>
                                        <p:attrNameLst>
                                          <p:attrName>style.color</p:attrName>
                                        </p:attrNameLst>
                                      </p:cBhvr>
                                      <p:to>
                                        <p:clrVal>
                                          <a:schemeClr val="accent2"/>
                                        </p:clrVal>
                                      </p:to>
                                    </p:set>
                                    <p:set>
                                      <p:cBhvr>
                                        <p:cTn id="28" dur="500" fill="hold"/>
                                        <p:tgtEl>
                                          <p:spTgt spid="10">
                                            <p:txEl>
                                              <p:pRg st="0" end="0"/>
                                            </p:txEl>
                                          </p:spTgt>
                                        </p:tgtEl>
                                        <p:attrNameLst>
                                          <p:attrName>fillcolor</p:attrName>
                                        </p:attrNameLst>
                                      </p:cBhvr>
                                      <p:to>
                                        <p:clrVal>
                                          <a:schemeClr val="accent2"/>
                                        </p:clrVal>
                                      </p:to>
                                    </p:set>
                                    <p:set>
                                      <p:cBhvr>
                                        <p:cTn id="29" dur="500" fill="hold"/>
                                        <p:tgtEl>
                                          <p:spTgt spid="1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0" y="2834934"/>
            <a:ext cx="5364088" cy="4023066"/>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9912" y="-204"/>
            <a:ext cx="3779912" cy="3645227"/>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 y="-204"/>
            <a:ext cx="4956971" cy="3694922"/>
          </a:xfrm>
          <a:prstGeom prst="rect">
            <a:avLst/>
          </a:prstGeom>
        </p:spPr>
      </p:pic>
      <p:sp>
        <p:nvSpPr>
          <p:cNvPr id="2" name="Заголовок 1"/>
          <p:cNvSpPr>
            <a:spLocks noGrp="1"/>
          </p:cNvSpPr>
          <p:nvPr>
            <p:ph type="title"/>
          </p:nvPr>
        </p:nvSpPr>
        <p:spPr>
          <a:xfrm>
            <a:off x="899592" y="-99392"/>
            <a:ext cx="5122912" cy="866360"/>
          </a:xfrm>
        </p:spPr>
        <p:txBody>
          <a:bodyPr/>
          <a:lstStyle/>
          <a:p>
            <a:r>
              <a:rPr lang="en-US" dirty="0">
                <a:solidFill>
                  <a:schemeClr val="accent2">
                    <a:lumMod val="40000"/>
                    <a:lumOff val="60000"/>
                  </a:schemeClr>
                </a:solidFill>
                <a:latin typeface="Harlow Solid Italic" pitchFamily="82" charset="0"/>
              </a:rPr>
              <a:t>Libraries</a:t>
            </a:r>
            <a:endParaRPr lang="ru-RU" dirty="0">
              <a:solidFill>
                <a:schemeClr val="accent2">
                  <a:lumMod val="40000"/>
                  <a:lumOff val="60000"/>
                </a:schemeClr>
              </a:solidFill>
            </a:endParaRPr>
          </a:p>
        </p:txBody>
      </p:sp>
      <p:pic>
        <p:nvPicPr>
          <p:cNvPr id="4" name="Объект 3"/>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a:xfrm>
            <a:off x="6300192" y="0"/>
            <a:ext cx="2843808" cy="3706294"/>
          </a:xfrm>
        </p:spPr>
      </p:pic>
      <p:pic>
        <p:nvPicPr>
          <p:cNvPr id="9" name="Рисунок 8"/>
          <p:cNvPicPr>
            <a:picLocks noChangeAspect="1"/>
          </p:cNvPicPr>
          <p:nvPr/>
        </p:nvPicPr>
        <p:blipFill rotWithShape="1">
          <a:blip r:embed="rId8">
            <a:extLst>
              <a:ext uri="{28A0092B-C50C-407E-A947-70E740481C1C}">
                <a14:useLocalDpi xmlns:a14="http://schemas.microsoft.com/office/drawing/2010/main" val="0"/>
              </a:ext>
            </a:extLst>
          </a:blip>
          <a:srcRect t="-441" r="10883" b="15011"/>
          <a:stretch/>
        </p:blipFill>
        <p:spPr>
          <a:xfrm>
            <a:off x="4860032" y="3645024"/>
            <a:ext cx="4283968" cy="3212976"/>
          </a:xfrm>
          <a:prstGeom prst="rect">
            <a:avLst/>
          </a:prstGeom>
        </p:spPr>
      </p:pic>
      <p:sp>
        <p:nvSpPr>
          <p:cNvPr id="10" name="TextBox 9"/>
          <p:cNvSpPr txBox="1"/>
          <p:nvPr/>
        </p:nvSpPr>
        <p:spPr>
          <a:xfrm>
            <a:off x="-2" y="847785"/>
            <a:ext cx="9108504" cy="5693866"/>
          </a:xfrm>
          <a:prstGeom prst="rect">
            <a:avLst/>
          </a:prstGeom>
          <a:noFill/>
        </p:spPr>
        <p:txBody>
          <a:bodyPr wrap="square" rtlCol="0">
            <a:spAutoFit/>
          </a:bodyPr>
          <a:lstStyle/>
          <a:p>
            <a:r>
              <a:rPr lang="en-US" sz="2800" b="1" i="1" dirty="0">
                <a:solidFill>
                  <a:schemeClr val="accent2">
                    <a:lumMod val="40000"/>
                    <a:lumOff val="60000"/>
                  </a:schemeClr>
                </a:solidFill>
                <a:latin typeface="Vivaldi" pitchFamily="66" charset="0"/>
              </a:rPr>
              <a:t>The University maintains the largest university library system in the UK and with over 11 million volumes housed on 120 miles (190 km) of shelving the Bodleian group is the second-largest library in the UK, after the British Library. The Bodleian is a legal deposit library, which means that it is entitled to request a free copy of every book published in the UK. As such, its collection is growing at a rate of over three miles (five </a:t>
            </a:r>
            <a:r>
              <a:rPr lang="en-US" sz="2800" b="1" i="1" dirty="0" err="1">
                <a:solidFill>
                  <a:schemeClr val="accent2">
                    <a:lumMod val="40000"/>
                    <a:lumOff val="60000"/>
                  </a:schemeClr>
                </a:solidFill>
                <a:latin typeface="Vivaldi" pitchFamily="66" charset="0"/>
              </a:rPr>
              <a:t>kilometres</a:t>
            </a:r>
            <a:r>
              <a:rPr lang="en-US" sz="2800" b="1" i="1" dirty="0">
                <a:solidFill>
                  <a:schemeClr val="accent2">
                    <a:lumMod val="40000"/>
                    <a:lumOff val="60000"/>
                  </a:schemeClr>
                </a:solidFill>
                <a:latin typeface="Vivaldi" pitchFamily="66" charset="0"/>
              </a:rPr>
              <a:t>) of shelving every year.</a:t>
            </a:r>
          </a:p>
          <a:p>
            <a:r>
              <a:rPr lang="en-US" sz="2800" b="1" i="1" dirty="0">
                <a:solidFill>
                  <a:schemeClr val="accent2">
                    <a:lumMod val="40000"/>
                    <a:lumOff val="60000"/>
                  </a:schemeClr>
                </a:solidFill>
                <a:latin typeface="Vivaldi" pitchFamily="66" charset="0"/>
              </a:rPr>
              <a:t>The buildings referred to as the University's main research library The Bodleian consist of the original Bodleian Library in the Old Schools Quadrangle, founded by Sir Thomas </a:t>
            </a:r>
            <a:r>
              <a:rPr lang="en-US" sz="2800" b="1" i="1" dirty="0" err="1">
                <a:solidFill>
                  <a:schemeClr val="accent2">
                    <a:lumMod val="40000"/>
                    <a:lumOff val="60000"/>
                  </a:schemeClr>
                </a:solidFill>
                <a:latin typeface="Vivaldi" pitchFamily="66" charset="0"/>
              </a:rPr>
              <a:t>Bodley</a:t>
            </a:r>
            <a:r>
              <a:rPr lang="en-US" sz="2800" b="1" i="1" dirty="0">
                <a:solidFill>
                  <a:schemeClr val="accent2">
                    <a:lumMod val="40000"/>
                    <a:lumOff val="60000"/>
                  </a:schemeClr>
                </a:solidFill>
                <a:latin typeface="Vivaldi" pitchFamily="66" charset="0"/>
              </a:rPr>
              <a:t> in 1598 and opened in 1602, the Radcliffe Camera, the Clarendon Building, and the New Bodleian Building. A tunnel underneath Broad Street connects these buildings, with the Gladstone Link connecting the Old Bodleian and Radcliffe Camera opening to readers in 2011.</a:t>
            </a:r>
          </a:p>
        </p:txBody>
      </p:sp>
    </p:spTree>
    <p:extLst>
      <p:ext uri="{BB962C8B-B14F-4D97-AF65-F5344CB8AC3E}">
        <p14:creationId xmlns:p14="http://schemas.microsoft.com/office/powerpoint/2010/main" val="246109895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nodeType="clickEffect">
                                  <p:stCondLst>
                                    <p:cond delay="0"/>
                                  </p:stCondLst>
                                  <p:childTnLst>
                                    <p:animClr clrSpc="hsl" dir="cw">
                                      <p:cBhvr override="childStyle">
                                        <p:cTn id="6" dur="500" fill="hold"/>
                                        <p:tgtEl>
                                          <p:spTgt spid="10">
                                            <p:txEl>
                                              <p:pRg st="0" end="0"/>
                                            </p:txEl>
                                          </p:spTgt>
                                        </p:tgtEl>
                                        <p:attrNameLst>
                                          <p:attrName>style.color</p:attrName>
                                        </p:attrNameLst>
                                      </p:cBhvr>
                                      <p:by>
                                        <p:hsl h="7200000" s="0" l="0"/>
                                      </p:by>
                                    </p:animClr>
                                    <p:animClr clrSpc="hsl" dir="cw">
                                      <p:cBhvr>
                                        <p:cTn id="7" dur="500" fill="hold"/>
                                        <p:tgtEl>
                                          <p:spTgt spid="10">
                                            <p:txEl>
                                              <p:pRg st="0" end="0"/>
                                            </p:txEl>
                                          </p:spTgt>
                                        </p:tgtEl>
                                        <p:attrNameLst>
                                          <p:attrName>fillcolor</p:attrName>
                                        </p:attrNameLst>
                                      </p:cBhvr>
                                      <p:by>
                                        <p:hsl h="7200000" s="0" l="0"/>
                                      </p:by>
                                    </p:animClr>
                                    <p:animClr clrSpc="hsl" dir="cw">
                                      <p:cBhvr>
                                        <p:cTn id="8" dur="500" fill="hold"/>
                                        <p:tgtEl>
                                          <p:spTgt spid="10">
                                            <p:txEl>
                                              <p:pRg st="0" end="0"/>
                                            </p:txEl>
                                          </p:spTgt>
                                        </p:tgtEl>
                                        <p:attrNameLst>
                                          <p:attrName>stroke.color</p:attrName>
                                        </p:attrNameLst>
                                      </p:cBhvr>
                                      <p:by>
                                        <p:hsl h="7200000" s="0" l="0"/>
                                      </p:by>
                                    </p:animClr>
                                    <p:set>
                                      <p:cBhvr>
                                        <p:cTn id="9" dur="500" fill="hold"/>
                                        <p:tgtEl>
                                          <p:spTgt spid="10">
                                            <p:txEl>
                                              <p:pRg st="0" end="0"/>
                                            </p:txEl>
                                          </p:spTgt>
                                        </p:tgtEl>
                                        <p:attrNameLst>
                                          <p:attrName>fill.type</p:attrName>
                                        </p:attrNameLst>
                                      </p:cBhvr>
                                      <p:to>
                                        <p:strVal val="solid"/>
                                      </p:to>
                                    </p:set>
                                  </p:childTnLst>
                                </p:cTn>
                              </p:par>
                              <p:par>
                                <p:cTn id="10" presetID="21" presetClass="emph" presetSubtype="0" fill="hold" nodeType="withEffect">
                                  <p:stCondLst>
                                    <p:cond delay="0"/>
                                  </p:stCondLst>
                                  <p:childTnLst>
                                    <p:animClr clrSpc="hsl" dir="cw">
                                      <p:cBhvr override="childStyle">
                                        <p:cTn id="11" dur="500" fill="hold"/>
                                        <p:tgtEl>
                                          <p:spTgt spid="10">
                                            <p:txEl>
                                              <p:pRg st="1" end="1"/>
                                            </p:txEl>
                                          </p:spTgt>
                                        </p:tgtEl>
                                        <p:attrNameLst>
                                          <p:attrName>style.color</p:attrName>
                                        </p:attrNameLst>
                                      </p:cBhvr>
                                      <p:by>
                                        <p:hsl h="7200000" s="0" l="0"/>
                                      </p:by>
                                    </p:animClr>
                                    <p:animClr clrSpc="hsl" dir="cw">
                                      <p:cBhvr>
                                        <p:cTn id="12" dur="500" fill="hold"/>
                                        <p:tgtEl>
                                          <p:spTgt spid="10">
                                            <p:txEl>
                                              <p:pRg st="1" end="1"/>
                                            </p:txEl>
                                          </p:spTgt>
                                        </p:tgtEl>
                                        <p:attrNameLst>
                                          <p:attrName>fillcolor</p:attrName>
                                        </p:attrNameLst>
                                      </p:cBhvr>
                                      <p:by>
                                        <p:hsl h="7200000" s="0" l="0"/>
                                      </p:by>
                                    </p:animClr>
                                    <p:animClr clrSpc="hsl" dir="cw">
                                      <p:cBhvr>
                                        <p:cTn id="13" dur="500" fill="hold"/>
                                        <p:tgtEl>
                                          <p:spTgt spid="10">
                                            <p:txEl>
                                              <p:pRg st="1" end="1"/>
                                            </p:txEl>
                                          </p:spTgt>
                                        </p:tgtEl>
                                        <p:attrNameLst>
                                          <p:attrName>stroke.color</p:attrName>
                                        </p:attrNameLst>
                                      </p:cBhvr>
                                      <p:by>
                                        <p:hsl h="7200000" s="0" l="0"/>
                                      </p:by>
                                    </p:animClr>
                                    <p:set>
                                      <p:cBhvr>
                                        <p:cTn id="14" dur="500" fill="hold"/>
                                        <p:tgtEl>
                                          <p:spTgt spid="10">
                                            <p:txEl>
                                              <p:pRg st="1" end="1"/>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1" presetClass="emph" presetSubtype="0" fill="hold" grpId="0" nodeType="clickEffect">
                                  <p:stCondLst>
                                    <p:cond delay="0"/>
                                  </p:stCondLst>
                                  <p:childTnLst>
                                    <p:animClr clrSpc="hsl" dir="cw">
                                      <p:cBhvr override="childStyle">
                                        <p:cTn id="18" dur="500" fill="hold"/>
                                        <p:tgtEl>
                                          <p:spTgt spid="2"/>
                                        </p:tgtEl>
                                        <p:attrNameLst>
                                          <p:attrName>style.color</p:attrName>
                                        </p:attrNameLst>
                                      </p:cBhvr>
                                      <p:by>
                                        <p:hsl h="7200000" s="0" l="0"/>
                                      </p:by>
                                    </p:animClr>
                                    <p:animClr clrSpc="hsl" dir="cw">
                                      <p:cBhvr>
                                        <p:cTn id="19" dur="500" fill="hold"/>
                                        <p:tgtEl>
                                          <p:spTgt spid="2"/>
                                        </p:tgtEl>
                                        <p:attrNameLst>
                                          <p:attrName>fillcolor</p:attrName>
                                        </p:attrNameLst>
                                      </p:cBhvr>
                                      <p:by>
                                        <p:hsl h="7200000" s="0" l="0"/>
                                      </p:by>
                                    </p:animClr>
                                    <p:animClr clrSpc="hsl" dir="cw">
                                      <p:cBhvr>
                                        <p:cTn id="20" dur="500" fill="hold"/>
                                        <p:tgtEl>
                                          <p:spTgt spid="2"/>
                                        </p:tgtEl>
                                        <p:attrNameLst>
                                          <p:attrName>stroke.color</p:attrName>
                                        </p:attrNameLst>
                                      </p:cBhvr>
                                      <p:by>
                                        <p:hsl h="7200000" s="0" l="0"/>
                                      </p:by>
                                    </p:animClr>
                                    <p:set>
                                      <p:cBhvr>
                                        <p:cTn id="21"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descr="d0bfd0bed0bbd0bad0b0-d0bad0bdd0b8d0b31"/>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a:xfrm>
            <a:off x="5334409" y="3810000"/>
            <a:ext cx="3809591" cy="304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Рисунок 3"/>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3923929" y="0"/>
            <a:ext cx="5220071" cy="3789040"/>
          </a:xfrm>
          <a:prstGeom prst="rect">
            <a:avLst/>
          </a:prstGeom>
        </p:spPr>
      </p:pic>
      <p:pic>
        <p:nvPicPr>
          <p:cNvPr id="7" name="Рисунок 6"/>
          <p:cNvPicPr>
            <a:picLocks noChangeAspect="1"/>
          </p:cNvPicPr>
          <p:nvPr/>
        </p:nvPicPr>
        <p:blipFill>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a:xfrm>
            <a:off x="2699792" y="3810000"/>
            <a:ext cx="3881120" cy="3048000"/>
          </a:xfrm>
          <a:prstGeom prst="rect">
            <a:avLst/>
          </a:prstGeom>
        </p:spPr>
      </p:pic>
      <p:pic>
        <p:nvPicPr>
          <p:cNvPr id="1026" name="Picture 2"/>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 y="0"/>
            <a:ext cx="3923928" cy="523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4953000"/>
            <a:ext cx="3048000" cy="1905000"/>
          </a:xfrm>
          <a:prstGeom prst="rect">
            <a:avLst/>
          </a:prstGeom>
        </p:spPr>
      </p:pic>
      <p:sp>
        <p:nvSpPr>
          <p:cNvPr id="9" name="Прямоугольник 8"/>
          <p:cNvSpPr/>
          <p:nvPr/>
        </p:nvSpPr>
        <p:spPr>
          <a:xfrm>
            <a:off x="503548" y="827187"/>
            <a:ext cx="8136904" cy="5078313"/>
          </a:xfrm>
          <a:prstGeom prst="rect">
            <a:avLst/>
          </a:prstGeom>
        </p:spPr>
        <p:txBody>
          <a:bodyPr wrap="square">
            <a:spAutoFit/>
          </a:bodyPr>
          <a:lstStyle/>
          <a:p>
            <a:r>
              <a:rPr lang="en-US" sz="3600" b="1" i="1" dirty="0">
                <a:solidFill>
                  <a:srgbClr val="FF9933"/>
                </a:solidFill>
                <a:latin typeface="Edwardian Script ITC" pitchFamily="66" charset="0"/>
              </a:rPr>
              <a:t>A new book depository opened in South Marston, </a:t>
            </a:r>
            <a:r>
              <a:rPr lang="en-US" sz="3600" b="1" i="1" dirty="0" err="1">
                <a:solidFill>
                  <a:srgbClr val="FF9933"/>
                </a:solidFill>
                <a:latin typeface="Edwardian Script ITC" pitchFamily="66" charset="0"/>
              </a:rPr>
              <a:t>Swindon</a:t>
            </a:r>
            <a:r>
              <a:rPr lang="en-US" sz="3600" b="1" i="1" dirty="0">
                <a:solidFill>
                  <a:srgbClr val="FF9933"/>
                </a:solidFill>
                <a:latin typeface="Edwardian Script ITC" pitchFamily="66" charset="0"/>
              </a:rPr>
              <a:t> in October 2010, and current building projects include the </a:t>
            </a:r>
            <a:r>
              <a:rPr lang="en-US" sz="3600" b="1" i="1" dirty="0" err="1">
                <a:solidFill>
                  <a:srgbClr val="FF9933"/>
                </a:solidFill>
                <a:latin typeface="Edwardian Script ITC" pitchFamily="66" charset="0"/>
              </a:rPr>
              <a:t>remodelling</a:t>
            </a:r>
            <a:r>
              <a:rPr lang="en-US" sz="3600" b="1" i="1" dirty="0">
                <a:solidFill>
                  <a:srgbClr val="FF9933"/>
                </a:solidFill>
                <a:latin typeface="Edwardian Script ITC" pitchFamily="66" charset="0"/>
              </a:rPr>
              <a:t> of the New Bodleian building, which will be renamed the Weston Library when it reopens in 2014-15. The renovation is designed to better showcase the library’s various treasures (which include a Shakespeare First Folio and a Gutenberg Bible) as well as temporary </a:t>
            </a:r>
            <a:r>
              <a:rPr lang="en-US" sz="3600" b="1" i="1" dirty="0" err="1">
                <a:solidFill>
                  <a:srgbClr val="FF9933"/>
                </a:solidFill>
                <a:latin typeface="Edwardian Script ITC" pitchFamily="66" charset="0"/>
              </a:rPr>
              <a:t>exhibitions.The</a:t>
            </a:r>
            <a:r>
              <a:rPr lang="en-US" sz="3600" b="1" i="1" dirty="0">
                <a:solidFill>
                  <a:srgbClr val="FF9933"/>
                </a:solidFill>
                <a:latin typeface="Edwardian Script ITC" pitchFamily="66" charset="0"/>
              </a:rPr>
              <a:t> Bodleian engaged in a mass-</a:t>
            </a:r>
            <a:r>
              <a:rPr lang="en-US" sz="3600" b="1" i="1" dirty="0" err="1">
                <a:solidFill>
                  <a:srgbClr val="FF9933"/>
                </a:solidFill>
                <a:latin typeface="Edwardian Script ITC" pitchFamily="66" charset="0"/>
              </a:rPr>
              <a:t>digitisation</a:t>
            </a:r>
            <a:r>
              <a:rPr lang="en-US" sz="3600" b="1" i="1" dirty="0">
                <a:solidFill>
                  <a:srgbClr val="FF9933"/>
                </a:solidFill>
                <a:latin typeface="Edwardian Script ITC" pitchFamily="66" charset="0"/>
              </a:rPr>
              <a:t> project with Google in 2004.</a:t>
            </a:r>
            <a:endParaRPr lang="ru-RU" sz="3600" b="1" i="1" dirty="0">
              <a:solidFill>
                <a:srgbClr val="FF9933"/>
              </a:solidFill>
            </a:endParaRPr>
          </a:p>
        </p:txBody>
      </p:sp>
    </p:spTree>
    <p:extLst>
      <p:ext uri="{BB962C8B-B14F-4D97-AF65-F5344CB8AC3E}">
        <p14:creationId xmlns:p14="http://schemas.microsoft.com/office/powerpoint/2010/main" val="327482440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9">
                                            <p:txEl>
                                              <p:pRg st="0" end="0"/>
                                            </p:txEl>
                                          </p:spTgt>
                                        </p:tgtEl>
                                        <p:attrNameLst>
                                          <p:attrName>style.color</p:attrName>
                                        </p:attrNameLst>
                                      </p:cBhvr>
                                      <p:by>
                                        <p:hsl h="0" s="-12549" l="-25098"/>
                                      </p:by>
                                    </p:animClr>
                                    <p:animClr clrSpc="hsl" dir="cw">
                                      <p:cBhvr>
                                        <p:cTn id="7" dur="500" fill="hold"/>
                                        <p:tgtEl>
                                          <p:spTgt spid="9">
                                            <p:txEl>
                                              <p:pRg st="0" end="0"/>
                                            </p:txEl>
                                          </p:spTgt>
                                        </p:tgtEl>
                                        <p:attrNameLst>
                                          <p:attrName>fillcolor</p:attrName>
                                        </p:attrNameLst>
                                      </p:cBhvr>
                                      <p:by>
                                        <p:hsl h="0" s="-12549" l="-25098"/>
                                      </p:by>
                                    </p:animClr>
                                    <p:animClr clrSpc="hsl" dir="cw">
                                      <p:cBhvr>
                                        <p:cTn id="8" dur="500" fill="hold"/>
                                        <p:tgtEl>
                                          <p:spTgt spid="9">
                                            <p:txEl>
                                              <p:pRg st="0" end="0"/>
                                            </p:txEl>
                                          </p:spTgt>
                                        </p:tgtEl>
                                        <p:attrNameLst>
                                          <p:attrName>stroke.color</p:attrName>
                                        </p:attrNameLst>
                                      </p:cBhvr>
                                      <p:by>
                                        <p:hsl h="0" s="-12549" l="-25098"/>
                                      </p:by>
                                    </p:animClr>
                                    <p:set>
                                      <p:cBhvr>
                                        <p:cTn id="9" dur="500" fill="hold"/>
                                        <p:tgtEl>
                                          <p:spTgt spid="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7"/>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9144000" cy="6858000"/>
          </a:xfrm>
        </p:spPr>
      </p:pic>
      <p:sp>
        <p:nvSpPr>
          <p:cNvPr id="2" name="Заголовок 1"/>
          <p:cNvSpPr>
            <a:spLocks noGrp="1"/>
          </p:cNvSpPr>
          <p:nvPr>
            <p:ph type="title"/>
          </p:nvPr>
        </p:nvSpPr>
        <p:spPr>
          <a:xfrm>
            <a:off x="-33063" y="-243408"/>
            <a:ext cx="8229600" cy="1143000"/>
          </a:xfrm>
        </p:spPr>
        <p:txBody>
          <a:bodyPr/>
          <a:lstStyle/>
          <a:p>
            <a:r>
              <a:rPr lang="en-US" b="1" i="1" dirty="0">
                <a:solidFill>
                  <a:srgbClr val="FF3300"/>
                </a:solidFill>
                <a:latin typeface="Old English Text MT" pitchFamily="66" charset="0"/>
              </a:rPr>
              <a:t> Museums</a:t>
            </a:r>
            <a:endParaRPr lang="ru-RU" b="1" i="1" dirty="0">
              <a:solidFill>
                <a:srgbClr val="FF3300"/>
              </a:solidFill>
            </a:endParaRPr>
          </a:p>
        </p:txBody>
      </p:sp>
      <p:pic>
        <p:nvPicPr>
          <p:cNvPr id="5" name="Рисунок 4"/>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80312" y="260648"/>
            <a:ext cx="1493872" cy="3168352"/>
          </a:xfrm>
          <a:prstGeom prst="rect">
            <a:avLst/>
          </a:prstGeom>
        </p:spPr>
      </p:pic>
      <p:pic>
        <p:nvPicPr>
          <p:cNvPr id="6" name="Рисунок 5"/>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l="-776" t="28036" r="776" b="-3674"/>
          <a:stretch/>
        </p:blipFill>
        <p:spPr>
          <a:xfrm>
            <a:off x="0" y="4509120"/>
            <a:ext cx="2246791" cy="2267136"/>
          </a:xfrm>
          <a:prstGeom prst="rect">
            <a:avLst/>
          </a:prstGeom>
        </p:spPr>
      </p:pic>
      <p:pic>
        <p:nvPicPr>
          <p:cNvPr id="9" name="Рисунок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6692" y="3937924"/>
            <a:ext cx="2318466" cy="2924944"/>
          </a:xfrm>
          <a:prstGeom prst="rect">
            <a:avLst/>
          </a:prstGeom>
          <a:ln>
            <a:noFill/>
          </a:ln>
          <a:effectLst>
            <a:softEdge rad="112500"/>
          </a:effectLst>
        </p:spPr>
      </p:pic>
      <p:sp>
        <p:nvSpPr>
          <p:cNvPr id="10" name="TextBox 9"/>
          <p:cNvSpPr txBox="1"/>
          <p:nvPr/>
        </p:nvSpPr>
        <p:spPr>
          <a:xfrm>
            <a:off x="251520" y="836712"/>
            <a:ext cx="5472608" cy="3416320"/>
          </a:xfrm>
          <a:prstGeom prst="rect">
            <a:avLst/>
          </a:prstGeom>
          <a:noFill/>
        </p:spPr>
        <p:txBody>
          <a:bodyPr wrap="square" rtlCol="0">
            <a:spAutoFit/>
          </a:bodyPr>
          <a:lstStyle/>
          <a:p>
            <a:r>
              <a:rPr lang="en-US" b="1" i="1" dirty="0">
                <a:solidFill>
                  <a:srgbClr val="C00000"/>
                </a:solidFill>
                <a:latin typeface="Viner Hand ITC" pitchFamily="66" charset="0"/>
              </a:rPr>
              <a:t>Oxford maintains a number of museums and galleries, open for free to the public. The </a:t>
            </a:r>
            <a:r>
              <a:rPr lang="en-US" b="1" i="1" dirty="0" err="1">
                <a:solidFill>
                  <a:srgbClr val="C00000"/>
                </a:solidFill>
                <a:latin typeface="Viner Hand ITC" pitchFamily="66" charset="0"/>
              </a:rPr>
              <a:t>Ashmolean</a:t>
            </a:r>
            <a:r>
              <a:rPr lang="en-US" b="1" i="1" dirty="0">
                <a:solidFill>
                  <a:srgbClr val="C00000"/>
                </a:solidFill>
                <a:latin typeface="Viner Hand ITC" pitchFamily="66" charset="0"/>
              </a:rPr>
              <a:t> Museum, founded in 1683, is the oldest museum in the UK, and the oldest university museum in the world. It holds significant collections of art and archaeology, including works by Michelangelo, Leonardo da Vinci, Turner, and Picasso, as well as treasures such as the Scorpion </a:t>
            </a:r>
            <a:r>
              <a:rPr lang="en-US" b="1" i="1" dirty="0" err="1">
                <a:solidFill>
                  <a:srgbClr val="C00000"/>
                </a:solidFill>
                <a:latin typeface="Viner Hand ITC" pitchFamily="66" charset="0"/>
              </a:rPr>
              <a:t>Macehead</a:t>
            </a:r>
            <a:r>
              <a:rPr lang="en-US" b="1" i="1" dirty="0">
                <a:solidFill>
                  <a:srgbClr val="C00000"/>
                </a:solidFill>
                <a:latin typeface="Viner Hand ITC" pitchFamily="66" charset="0"/>
              </a:rPr>
              <a:t>, the </a:t>
            </a:r>
            <a:r>
              <a:rPr lang="en-US" b="1" i="1" dirty="0" err="1">
                <a:solidFill>
                  <a:srgbClr val="C00000"/>
                </a:solidFill>
                <a:latin typeface="Viner Hand ITC" pitchFamily="66" charset="0"/>
              </a:rPr>
              <a:t>Parian</a:t>
            </a:r>
            <a:r>
              <a:rPr lang="en-US" b="1" i="1" dirty="0">
                <a:solidFill>
                  <a:srgbClr val="C00000"/>
                </a:solidFill>
                <a:latin typeface="Viner Hand ITC" pitchFamily="66" charset="0"/>
              </a:rPr>
              <a:t> Marble and the Alfred Jewel. It also contains "The Messiah", a pristine Stradivarius violin, regarded by some as one of the finest examples in existence.</a:t>
            </a:r>
            <a:endParaRPr lang="ru-RU" b="1" i="1" dirty="0">
              <a:solidFill>
                <a:srgbClr val="C00000"/>
              </a:solidFill>
            </a:endParaRPr>
          </a:p>
        </p:txBody>
      </p:sp>
    </p:spTree>
    <p:extLst>
      <p:ext uri="{BB962C8B-B14F-4D97-AF65-F5344CB8AC3E}">
        <p14:creationId xmlns:p14="http://schemas.microsoft.com/office/powerpoint/2010/main" val="23235996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4180" y="7302"/>
            <a:ext cx="9144000" cy="6850698"/>
          </a:xfrm>
        </p:spPr>
      </p:pic>
      <p:sp>
        <p:nvSpPr>
          <p:cNvPr id="6" name="TextBox 5"/>
          <p:cNvSpPr txBox="1"/>
          <p:nvPr/>
        </p:nvSpPr>
        <p:spPr>
          <a:xfrm>
            <a:off x="107504" y="116632"/>
            <a:ext cx="8928992" cy="1477328"/>
          </a:xfrm>
          <a:prstGeom prst="rect">
            <a:avLst/>
          </a:prstGeom>
          <a:noFill/>
        </p:spPr>
        <p:txBody>
          <a:bodyPr wrap="square" rtlCol="0">
            <a:spAutoFit/>
          </a:bodyPr>
          <a:lstStyle/>
          <a:p>
            <a:r>
              <a:rPr lang="en-US" b="1" i="1" dirty="0">
                <a:solidFill>
                  <a:schemeClr val="accent1">
                    <a:lumMod val="60000"/>
                    <a:lumOff val="40000"/>
                  </a:schemeClr>
                </a:solidFill>
                <a:latin typeface="Brush Script MT" pitchFamily="66" charset="0"/>
              </a:rPr>
              <a:t>The University Museum of Natural History holds the University’s zoological, entomological and geological specimens. It is housed in a large neo-Gothic building on Parks Road, in the University’s Science Area. Among its collection are the skeletons of a Tyrannosaurus </a:t>
            </a:r>
            <a:r>
              <a:rPr lang="en-US" b="1" i="1" dirty="0" err="1">
                <a:solidFill>
                  <a:schemeClr val="accent1">
                    <a:lumMod val="60000"/>
                    <a:lumOff val="40000"/>
                  </a:schemeClr>
                </a:solidFill>
                <a:latin typeface="Brush Script MT" pitchFamily="66" charset="0"/>
              </a:rPr>
              <a:t>rex</a:t>
            </a:r>
            <a:r>
              <a:rPr lang="en-US" b="1" i="1" dirty="0">
                <a:solidFill>
                  <a:schemeClr val="accent1">
                    <a:lumMod val="60000"/>
                    <a:lumOff val="40000"/>
                  </a:schemeClr>
                </a:solidFill>
                <a:latin typeface="Brush Script MT" pitchFamily="66" charset="0"/>
              </a:rPr>
              <a:t> and triceratops, and the most complete remains of a dodo found anywhere in the world. It also hosts the Simonyi Professorship of the Public Understanding of Science, currently held by Marcus du </a:t>
            </a:r>
            <a:r>
              <a:rPr lang="en-US" b="1" i="1" dirty="0" err="1">
                <a:solidFill>
                  <a:schemeClr val="accent1">
                    <a:lumMod val="60000"/>
                    <a:lumOff val="40000"/>
                  </a:schemeClr>
                </a:solidFill>
                <a:latin typeface="Brush Script MT" pitchFamily="66" charset="0"/>
              </a:rPr>
              <a:t>Sautoy</a:t>
            </a:r>
            <a:r>
              <a:rPr lang="en-US" b="1" i="1" dirty="0">
                <a:solidFill>
                  <a:schemeClr val="accent1">
                    <a:lumMod val="60000"/>
                    <a:lumOff val="40000"/>
                  </a:schemeClr>
                </a:solidFill>
                <a:latin typeface="Brush Script MT" pitchFamily="66" charset="0"/>
              </a:rPr>
              <a:t>.</a:t>
            </a:r>
            <a:endParaRPr lang="ru-RU" b="1" i="1" dirty="0">
              <a:solidFill>
                <a:schemeClr val="accent1">
                  <a:lumMod val="60000"/>
                  <a:lumOff val="40000"/>
                </a:schemeClr>
              </a:solidFill>
            </a:endParaRPr>
          </a:p>
        </p:txBody>
      </p:sp>
    </p:spTree>
    <p:extLst>
      <p:ext uri="{BB962C8B-B14F-4D97-AF65-F5344CB8AC3E}">
        <p14:creationId xmlns:p14="http://schemas.microsoft.com/office/powerpoint/2010/main" val="10270626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5292080" cy="6858000"/>
          </a:xfrm>
        </p:spPr>
      </p:pic>
      <p:sp>
        <p:nvSpPr>
          <p:cNvPr id="5" name="Выноска со стрелкой влево 4"/>
          <p:cNvSpPr/>
          <p:nvPr/>
        </p:nvSpPr>
        <p:spPr>
          <a:xfrm>
            <a:off x="5220072" y="0"/>
            <a:ext cx="3923928" cy="6858000"/>
          </a:xfrm>
          <a:prstGeom prst="leftArrowCallout">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ru-RU"/>
          </a:p>
        </p:txBody>
      </p:sp>
      <p:sp>
        <p:nvSpPr>
          <p:cNvPr id="6" name="TextBox 5"/>
          <p:cNvSpPr txBox="1"/>
          <p:nvPr/>
        </p:nvSpPr>
        <p:spPr>
          <a:xfrm>
            <a:off x="6863484" y="108836"/>
            <a:ext cx="2101004" cy="6370975"/>
          </a:xfrm>
          <a:prstGeom prst="rect">
            <a:avLst/>
          </a:prstGeom>
          <a:noFill/>
        </p:spPr>
        <p:txBody>
          <a:bodyPr wrap="square" rtlCol="0">
            <a:spAutoFit/>
          </a:bodyPr>
          <a:lstStyle/>
          <a:p>
            <a:r>
              <a:rPr lang="en-US" sz="2400" dirty="0">
                <a:solidFill>
                  <a:schemeClr val="accent6">
                    <a:lumMod val="75000"/>
                  </a:schemeClr>
                </a:solidFill>
                <a:latin typeface="Viner Hand ITC" pitchFamily="66" charset="0"/>
              </a:rPr>
              <a:t>Adjoining the Museum of Natural History is the Pitt Rivers Museum, founded in 1884, which displays the University’s archaeological and anthropological collections, currently holding over 500,000 items </a:t>
            </a:r>
            <a:endParaRPr lang="ru-RU" sz="2400" dirty="0">
              <a:solidFill>
                <a:schemeClr val="accent6">
                  <a:lumMod val="75000"/>
                </a:schemeClr>
              </a:solidFill>
            </a:endParaRPr>
          </a:p>
        </p:txBody>
      </p:sp>
    </p:spTree>
    <p:extLst>
      <p:ext uri="{BB962C8B-B14F-4D97-AF65-F5344CB8AC3E}">
        <p14:creationId xmlns:p14="http://schemas.microsoft.com/office/powerpoint/2010/main" val="25565261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99792" y="404664"/>
            <a:ext cx="5987413" cy="3672408"/>
          </a:xfrm>
        </p:spPr>
        <p:txBody>
          <a:bodyPr>
            <a:noAutofit/>
          </a:bodyPr>
          <a:lstStyle/>
          <a:p>
            <a:r>
              <a:rPr lang="en-US" sz="3600" b="1" i="1" dirty="0">
                <a:solidFill>
                  <a:schemeClr val="accent2"/>
                </a:solidFill>
                <a:effectLst>
                  <a:outerShdw blurRad="38100" dist="38100" dir="2700000" algn="tl">
                    <a:srgbClr val="000000">
                      <a:alpha val="43137"/>
                    </a:srgbClr>
                  </a:outerShdw>
                </a:effectLst>
                <a:latin typeface="Gabriola" pitchFamily="82" charset="0"/>
              </a:rPr>
              <a:t>To be a member of the university, all students, and most academic staff, must also be a member of a college or hall. There are thirty-eight colleges of the University of Oxford and six Permanent Private Halls, each controlling its membership and with its own internal structure and activities. Not all colleges offer all courses, but they generally cover a broad range of subjects.</a:t>
            </a:r>
            <a:endParaRPr lang="ru-RU" sz="3600" b="1" i="1" dirty="0">
              <a:solidFill>
                <a:schemeClr val="accent2"/>
              </a:solidFill>
              <a:effectLst>
                <a:outerShdw blurRad="38100" dist="38100" dir="2700000" algn="tl">
                  <a:srgbClr val="000000">
                    <a:alpha val="43137"/>
                  </a:srgbClr>
                </a:outerShdw>
              </a:effectLst>
              <a:latin typeface="Gabriola" pitchFamily="82" charset="0"/>
            </a:endParaRPr>
          </a:p>
        </p:txBody>
      </p:sp>
      <p:sp>
        <p:nvSpPr>
          <p:cNvPr id="4" name="Прямоугольник 3"/>
          <p:cNvSpPr/>
          <p:nvPr/>
        </p:nvSpPr>
        <p:spPr>
          <a:xfrm rot="18452461">
            <a:off x="-1013901" y="1574329"/>
            <a:ext cx="5403115" cy="923330"/>
          </a:xfrm>
          <a:prstGeom prst="rect">
            <a:avLst/>
          </a:prstGeom>
          <a:noFill/>
        </p:spPr>
        <p:txBody>
          <a:bodyPr wrap="square" lIns="91440" tIns="45720" rIns="91440" bIns="45720">
            <a:spAutoFit/>
          </a:bodyPr>
          <a:lstStyle/>
          <a:p>
            <a:pPr algn="ctr"/>
            <a:r>
              <a:rPr lang="en-US" sz="5400" b="1" cap="none" spc="300" dirty="0">
                <a:ln w="11430" cmpd="sng">
                  <a:solidFill>
                    <a:schemeClr val="accent1">
                      <a:tint val="10000"/>
                    </a:schemeClr>
                  </a:solidFill>
                  <a:prstDash val="solid"/>
                  <a:miter lim="800000"/>
                </a:ln>
                <a:solidFill>
                  <a:schemeClr val="bg2">
                    <a:lumMod val="50000"/>
                  </a:schemeClr>
                </a:solidFill>
                <a:effectLst>
                  <a:glow rad="45500">
                    <a:schemeClr val="accent1">
                      <a:satMod val="220000"/>
                      <a:alpha val="35000"/>
                    </a:schemeClr>
                  </a:glow>
                </a:effectLst>
              </a:rPr>
              <a:t>Colleges</a:t>
            </a:r>
            <a:endParaRPr lang="ru-RU" sz="5400" b="1" cap="none" spc="300" dirty="0">
              <a:ln w="11430" cmpd="sng">
                <a:solidFill>
                  <a:schemeClr val="accent1">
                    <a:tint val="10000"/>
                  </a:schemeClr>
                </a:solidFill>
                <a:prstDash val="solid"/>
                <a:miter lim="800000"/>
              </a:ln>
              <a:solidFill>
                <a:schemeClr val="bg2">
                  <a:lumMod val="50000"/>
                </a:schemeClr>
              </a:solidFill>
              <a:effectLst>
                <a:glow rad="45500">
                  <a:schemeClr val="accent1">
                    <a:satMod val="220000"/>
                    <a:alpha val="35000"/>
                  </a:schemeClr>
                </a:glow>
              </a:effectLst>
            </a:endParaRPr>
          </a:p>
        </p:txBody>
      </p:sp>
    </p:spTree>
    <p:extLst>
      <p:ext uri="{BB962C8B-B14F-4D97-AF65-F5344CB8AC3E}">
        <p14:creationId xmlns:p14="http://schemas.microsoft.com/office/powerpoint/2010/main" val="13140154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332656"/>
            <a:ext cx="3278912" cy="4608512"/>
          </a:xfrm>
        </p:spPr>
        <p:txBody>
          <a:bodyPr>
            <a:noAutofit/>
          </a:bodyPr>
          <a:lstStyle/>
          <a:p>
            <a:pPr>
              <a:buFont typeface="Wingdings" pitchFamily="2" charset="2"/>
              <a:buChar char="v"/>
            </a:pPr>
            <a:r>
              <a:rPr lang="en-US" sz="4000" b="1" i="1" dirty="0">
                <a:solidFill>
                  <a:schemeClr val="tx2">
                    <a:lumMod val="60000"/>
                    <a:lumOff val="40000"/>
                  </a:schemeClr>
                </a:solidFill>
                <a:effectLst>
                  <a:outerShdw blurRad="38100" dist="38100" dir="2700000" algn="tl">
                    <a:srgbClr val="000000">
                      <a:alpha val="43137"/>
                    </a:srgbClr>
                  </a:outerShdw>
                </a:effectLst>
                <a:latin typeface="French Script MT" pitchFamily="66" charset="0"/>
              </a:rPr>
              <a:t>The colleges are:</a:t>
            </a: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All-Souls </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Balliol </a:t>
            </a:r>
            <a:r>
              <a:rPr lang="en-US" sz="3200" b="1" i="1" dirty="0">
                <a:solidFill>
                  <a:schemeClr val="bg2">
                    <a:lumMod val="50000"/>
                  </a:schemeClr>
                </a:solidFill>
                <a:effectLst>
                  <a:outerShdw blurRad="38100" dist="38100" dir="2700000" algn="tl">
                    <a:srgbClr val="000000">
                      <a:alpha val="43137"/>
                    </a:srgbClr>
                  </a:outerShdw>
                </a:effectLst>
                <a:latin typeface="French Script MT" pitchFamily="66" charset="0"/>
              </a:rPr>
              <a:t>College </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Brasenose </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Christ </a:t>
            </a:r>
            <a:r>
              <a:rPr lang="en-US" sz="3200" b="1" i="1" dirty="0">
                <a:solidFill>
                  <a:schemeClr val="bg2">
                    <a:lumMod val="50000"/>
                  </a:schemeClr>
                </a:solidFill>
                <a:effectLst>
                  <a:outerShdw blurRad="38100" dist="38100" dir="2700000" algn="tl">
                    <a:srgbClr val="000000">
                      <a:alpha val="43137"/>
                    </a:srgbClr>
                  </a:outerShdw>
                </a:effectLst>
                <a:latin typeface="French Script MT" pitchFamily="66" charset="0"/>
              </a:rPr>
              <a:t>Church </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Corpus-Christi </a:t>
            </a:r>
            <a:endParaRPr lang="en-US" sz="32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Exeter</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Green-Templeton </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Harris-Manchester </a:t>
            </a:r>
            <a:endParaRPr lang="en-US" sz="32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Hertford </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Jesus </a:t>
            </a:r>
            <a:endParaRPr lang="kk-KZ" sz="32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p:txBody>
      </p:sp>
      <p:sp>
        <p:nvSpPr>
          <p:cNvPr id="6" name="Прямоугольник 5"/>
          <p:cNvSpPr/>
          <p:nvPr/>
        </p:nvSpPr>
        <p:spPr>
          <a:xfrm>
            <a:off x="6300192" y="40858"/>
            <a:ext cx="4572000" cy="6986528"/>
          </a:xfrm>
          <a:prstGeom prst="rect">
            <a:avLst/>
          </a:prstGeom>
        </p:spPr>
        <p:txBody>
          <a:bodyPr>
            <a:spAutoFit/>
          </a:bodyPr>
          <a:lstStyle/>
          <a:p>
            <a:pPr marL="285750" indent="-285750">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Somerville</a:t>
            </a:r>
          </a:p>
          <a:p>
            <a:pPr marL="285750" indent="-285750">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St Anne's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Antony's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Catherine's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Cross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Edmund Hall</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Hilda's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Hugh's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John's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St </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Peter's</a:t>
            </a: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Trinity</a:t>
            </a:r>
            <a:endPar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University</a:t>
            </a:r>
            <a:endPar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marL="285750" indent="-285750">
              <a:buFont typeface="Wingdings" pitchFamily="2" charset="2"/>
              <a:buChar char="v"/>
            </a:pPr>
            <a:r>
              <a:rPr lang="en-US" sz="2800" b="1" i="1" dirty="0" err="1" smtClean="0">
                <a:solidFill>
                  <a:schemeClr val="bg2">
                    <a:lumMod val="50000"/>
                  </a:schemeClr>
                </a:solidFill>
                <a:effectLst>
                  <a:outerShdw blurRad="38100" dist="38100" dir="2700000" algn="tl">
                    <a:srgbClr val="000000">
                      <a:alpha val="43137"/>
                    </a:srgbClr>
                  </a:outerShdw>
                </a:effectLst>
                <a:latin typeface="French Script MT" pitchFamily="66" charset="0"/>
              </a:rPr>
              <a:t>Wadham</a:t>
            </a:r>
            <a:endPar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marL="285750" indent="-285750">
              <a:buFont typeface="Wingdings" pitchFamily="2" charset="2"/>
              <a:buChar char="v"/>
            </a:pPr>
            <a:r>
              <a:rPr lang="en-US" sz="2800" b="1" i="1" dirty="0" err="1" smtClean="0">
                <a:solidFill>
                  <a:schemeClr val="bg2">
                    <a:lumMod val="50000"/>
                  </a:schemeClr>
                </a:solidFill>
                <a:effectLst>
                  <a:outerShdw blurRad="38100" dist="38100" dir="2700000" algn="tl">
                    <a:srgbClr val="000000">
                      <a:alpha val="43137"/>
                    </a:srgbClr>
                  </a:outerShdw>
                </a:effectLst>
                <a:latin typeface="French Script MT" pitchFamily="66" charset="0"/>
              </a:rPr>
              <a:t>Wolfson</a:t>
            </a:r>
            <a:endPar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marL="285750" indent="-285750">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Worcester</a:t>
            </a:r>
            <a:endPar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marL="285750" indent="-285750">
              <a:buFont typeface="Wingdings" pitchFamily="2" charset="2"/>
              <a:buChar char="v"/>
            </a:pPr>
            <a:endPar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p:txBody>
      </p:sp>
      <p:sp>
        <p:nvSpPr>
          <p:cNvPr id="7" name="TextBox 6"/>
          <p:cNvSpPr txBox="1"/>
          <p:nvPr/>
        </p:nvSpPr>
        <p:spPr>
          <a:xfrm>
            <a:off x="3347864" y="764704"/>
            <a:ext cx="2088232" cy="369332"/>
          </a:xfrm>
          <a:prstGeom prst="rect">
            <a:avLst/>
          </a:prstGeom>
          <a:noFill/>
        </p:spPr>
        <p:txBody>
          <a:bodyPr wrap="square" rtlCol="0">
            <a:spAutoFit/>
          </a:bodyPr>
          <a:lstStyle/>
          <a:p>
            <a:endParaRPr lang="ru-RU" dirty="0"/>
          </a:p>
        </p:txBody>
      </p:sp>
      <p:sp>
        <p:nvSpPr>
          <p:cNvPr id="8" name="TextBox 7"/>
          <p:cNvSpPr txBox="1"/>
          <p:nvPr/>
        </p:nvSpPr>
        <p:spPr>
          <a:xfrm>
            <a:off x="3203848" y="586359"/>
            <a:ext cx="3803564" cy="6124754"/>
          </a:xfrm>
          <a:prstGeom prst="rect">
            <a:avLst/>
          </a:prstGeom>
          <a:noFill/>
        </p:spPr>
        <p:txBody>
          <a:bodyPr wrap="square" rtlCol="0">
            <a:spAutoFit/>
          </a:bodyPr>
          <a:lstStyle/>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Keble</a:t>
            </a: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Kellogg </a:t>
            </a:r>
            <a:endParaRPr lang="kk-KZ"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Lady-Margaret-Hall </a:t>
            </a:r>
            <a:endParaRPr lang="kk-KZ"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Linacre </a:t>
            </a: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Lincoln </a:t>
            </a:r>
            <a:endParaRPr lang="kk-KZ"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2800" b="1" i="1" dirty="0" err="1">
                <a:solidFill>
                  <a:schemeClr val="bg2">
                    <a:lumMod val="50000"/>
                  </a:schemeClr>
                </a:solidFill>
                <a:effectLst>
                  <a:outerShdw blurRad="38100" dist="38100" dir="2700000" algn="tl">
                    <a:srgbClr val="000000">
                      <a:alpha val="43137"/>
                    </a:srgbClr>
                  </a:outerShdw>
                </a:effectLst>
                <a:latin typeface="French Script MT" pitchFamily="66" charset="0"/>
              </a:rPr>
              <a:t>Magdalen</a:t>
            </a: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 </a:t>
            </a:r>
            <a:endParaRPr lang="kk-KZ"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Mansfield </a:t>
            </a:r>
            <a:endParaRPr lang="kk-KZ"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rPr>
              <a:t>Merton</a:t>
            </a:r>
            <a:endParaRPr lang="kk-KZ" sz="2800" b="1" i="1" dirty="0" smtClean="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New </a:t>
            </a:r>
            <a:endParaRPr lang="kk-KZ"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Nuffield</a:t>
            </a: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Oriel </a:t>
            </a:r>
          </a:p>
          <a:p>
            <a:pPr>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Pembroke</a:t>
            </a:r>
            <a:endParaRPr lang="kk-KZ"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a:p>
            <a:pPr marL="285750" indent="-285750">
              <a:buFont typeface="Wingdings" pitchFamily="2" charset="2"/>
              <a:buChar char="v"/>
            </a:pPr>
            <a:r>
              <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rPr>
              <a:t>Queen's</a:t>
            </a:r>
          </a:p>
          <a:p>
            <a:endParaRPr lang="en-US" sz="2800" b="1" i="1" dirty="0">
              <a:solidFill>
                <a:schemeClr val="bg2">
                  <a:lumMod val="50000"/>
                </a:schemeClr>
              </a:solidFill>
              <a:effectLst>
                <a:outerShdw blurRad="38100" dist="38100" dir="2700000" algn="tl">
                  <a:srgbClr val="000000">
                    <a:alpha val="43137"/>
                  </a:srgbClr>
                </a:outerShdw>
              </a:effectLst>
              <a:latin typeface="French Script MT" pitchFamily="66" charset="0"/>
            </a:endParaRPr>
          </a:p>
        </p:txBody>
      </p:sp>
    </p:spTree>
    <p:extLst>
      <p:ext uri="{BB962C8B-B14F-4D97-AF65-F5344CB8AC3E}">
        <p14:creationId xmlns:p14="http://schemas.microsoft.com/office/powerpoint/2010/main" val="32806480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type="body" idx="1"/>
          </p:nvPr>
        </p:nvSpPr>
        <p:spPr>
          <a:xfrm>
            <a:off x="323528" y="0"/>
            <a:ext cx="8568952" cy="1509712"/>
          </a:xfrm>
        </p:spPr>
        <p:txBody>
          <a:bodyPr>
            <a:noAutofit/>
          </a:bodyPr>
          <a:lstStyle/>
          <a:p>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The </a:t>
            </a:r>
            <a:r>
              <a:rPr lang="en-US" sz="2400" i="1" dirty="0">
                <a:solidFill>
                  <a:srgbClr val="92D050"/>
                </a:solidFill>
                <a:effectLst>
                  <a:outerShdw blurRad="38100" dist="38100" dir="2700000" algn="tl">
                    <a:srgbClr val="000000">
                      <a:alpha val="43137"/>
                    </a:srgbClr>
                  </a:outerShdw>
                </a:effectLst>
                <a:latin typeface="Harlow Solid Italic" pitchFamily="82" charset="0"/>
              </a:rPr>
              <a:t>Permanent Private Halls were founded by different Christian denominations. One difference between a college and a PPH is that whereas the former are governed by the fellows of the college, the governance of a PPH resides, at least in part, with the corresponding Christian denomination. The </a:t>
            </a:r>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six </a:t>
            </a:r>
            <a:r>
              <a:rPr lang="en-US" sz="2400" i="1" dirty="0">
                <a:solidFill>
                  <a:srgbClr val="92D050"/>
                </a:solidFill>
                <a:effectLst>
                  <a:outerShdw blurRad="38100" dist="38100" dir="2700000" algn="tl">
                    <a:srgbClr val="000000">
                      <a:alpha val="43137"/>
                    </a:srgbClr>
                  </a:outerShdw>
                </a:effectLst>
                <a:latin typeface="Harlow Solid Italic" pitchFamily="82" charset="0"/>
              </a:rPr>
              <a:t>current PPHs are</a:t>
            </a:r>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a:t>
            </a:r>
            <a:endParaRPr lang="kk-KZ" sz="2400" i="1" dirty="0" smtClean="0">
              <a:solidFill>
                <a:srgbClr val="92D050"/>
              </a:solidFill>
              <a:effectLst>
                <a:outerShdw blurRad="38100" dist="38100" dir="2700000" algn="tl">
                  <a:srgbClr val="000000">
                    <a:alpha val="43137"/>
                  </a:srgbClr>
                </a:outerShdw>
              </a:effectLst>
              <a:latin typeface="Harlow Solid Italic" pitchFamily="82" charset="0"/>
            </a:endParaRPr>
          </a:p>
          <a:p>
            <a:endParaRPr lang="kk-KZ" sz="2400" i="1" dirty="0" smtClean="0">
              <a:solidFill>
                <a:srgbClr val="92D050"/>
              </a:solidFill>
              <a:effectLst>
                <a:outerShdw blurRad="38100" dist="38100" dir="2700000" algn="tl">
                  <a:srgbClr val="000000">
                    <a:alpha val="43137"/>
                  </a:srgbClr>
                </a:outerShdw>
              </a:effectLst>
              <a:latin typeface="Harlow Solid Italic" pitchFamily="82" charset="0"/>
            </a:endParaRPr>
          </a:p>
          <a:p>
            <a:r>
              <a:rPr lang="en-US" sz="2400" i="1" dirty="0" err="1" smtClean="0">
                <a:solidFill>
                  <a:srgbClr val="92D050"/>
                </a:solidFill>
                <a:effectLst>
                  <a:outerShdw blurRad="38100" dist="38100" dir="2700000" algn="tl">
                    <a:srgbClr val="000000">
                      <a:alpha val="43137"/>
                    </a:srgbClr>
                  </a:outerShdw>
                </a:effectLst>
                <a:latin typeface="Harlow Solid Italic" pitchFamily="82" charset="0"/>
              </a:rPr>
              <a:t>Blackfriars</a:t>
            </a:r>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 </a:t>
            </a:r>
            <a:r>
              <a:rPr lang="en-US" sz="2400" i="1" dirty="0">
                <a:solidFill>
                  <a:srgbClr val="92D050"/>
                </a:solidFill>
                <a:effectLst>
                  <a:outerShdw blurRad="38100" dist="38100" dir="2700000" algn="tl">
                    <a:srgbClr val="000000">
                      <a:alpha val="43137"/>
                    </a:srgbClr>
                  </a:outerShdw>
                </a:effectLst>
                <a:latin typeface="Harlow Solid Italic" pitchFamily="82" charset="0"/>
              </a:rPr>
              <a:t>Hall</a:t>
            </a:r>
          </a:p>
          <a:p>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Campion </a:t>
            </a:r>
            <a:r>
              <a:rPr lang="en-US" sz="2400" i="1" dirty="0">
                <a:solidFill>
                  <a:srgbClr val="92D050"/>
                </a:solidFill>
                <a:effectLst>
                  <a:outerShdw blurRad="38100" dist="38100" dir="2700000" algn="tl">
                    <a:srgbClr val="000000">
                      <a:alpha val="43137"/>
                    </a:srgbClr>
                  </a:outerShdw>
                </a:effectLst>
                <a:latin typeface="Harlow Solid Italic" pitchFamily="82" charset="0"/>
              </a:rPr>
              <a:t>Hall</a:t>
            </a:r>
          </a:p>
          <a:p>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Regent's </a:t>
            </a:r>
            <a:r>
              <a:rPr lang="en-US" sz="2400" i="1" dirty="0">
                <a:solidFill>
                  <a:srgbClr val="92D050"/>
                </a:solidFill>
                <a:effectLst>
                  <a:outerShdw blurRad="38100" dist="38100" dir="2700000" algn="tl">
                    <a:srgbClr val="000000">
                      <a:alpha val="43137"/>
                    </a:srgbClr>
                  </a:outerShdw>
                </a:effectLst>
                <a:latin typeface="Harlow Solid Italic" pitchFamily="82" charset="0"/>
              </a:rPr>
              <a:t>Park</a:t>
            </a:r>
          </a:p>
          <a:p>
            <a:endParaRPr lang="kk-KZ" sz="2400" i="1" dirty="0" smtClean="0">
              <a:solidFill>
                <a:srgbClr val="92D050"/>
              </a:solidFill>
              <a:effectLst>
                <a:outerShdw blurRad="38100" dist="38100" dir="2700000" algn="tl">
                  <a:srgbClr val="000000">
                    <a:alpha val="43137"/>
                  </a:srgbClr>
                </a:outerShdw>
              </a:effectLst>
              <a:latin typeface="Harlow Solid Italic" pitchFamily="82" charset="0"/>
            </a:endParaRPr>
          </a:p>
          <a:p>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The </a:t>
            </a:r>
            <a:r>
              <a:rPr lang="en-US" sz="2400" i="1" dirty="0">
                <a:solidFill>
                  <a:srgbClr val="92D050"/>
                </a:solidFill>
                <a:effectLst>
                  <a:outerShdw blurRad="38100" dist="38100" dir="2700000" algn="tl">
                    <a:srgbClr val="000000">
                      <a:alpha val="43137"/>
                    </a:srgbClr>
                  </a:outerShdw>
                </a:effectLst>
                <a:latin typeface="Harlow Solid Italic" pitchFamily="82" charset="0"/>
              </a:rPr>
              <a:t>PPHs and colleges join together as the Conference of Colleges, which represents the common concerns of the several colleges of the University, and to discuss policy and to deal with the central University </a:t>
            </a:r>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administration. </a:t>
            </a:r>
            <a:r>
              <a:rPr lang="en-US" sz="2400" i="1" dirty="0">
                <a:solidFill>
                  <a:srgbClr val="92D050"/>
                </a:solidFill>
                <a:effectLst>
                  <a:outerShdw blurRad="38100" dist="38100" dir="2700000" algn="tl">
                    <a:srgbClr val="000000">
                      <a:alpha val="43137"/>
                    </a:srgbClr>
                  </a:outerShdw>
                </a:effectLst>
                <a:latin typeface="Harlow Solid Italic" pitchFamily="82" charset="0"/>
              </a:rPr>
              <a:t>The Conference of Colleges was established as a recommendation of the Franks Commission in 1965</a:t>
            </a:r>
            <a:r>
              <a:rPr lang="en-US" sz="2400" i="1" dirty="0" smtClean="0">
                <a:solidFill>
                  <a:srgbClr val="92D050"/>
                </a:solidFill>
                <a:effectLst>
                  <a:outerShdw blurRad="38100" dist="38100" dir="2700000" algn="tl">
                    <a:srgbClr val="000000">
                      <a:alpha val="43137"/>
                    </a:srgbClr>
                  </a:outerShdw>
                </a:effectLst>
                <a:latin typeface="Harlow Solid Italic" pitchFamily="82" charset="0"/>
              </a:rPr>
              <a:t>.</a:t>
            </a:r>
            <a:endParaRPr lang="en-US" sz="2400" i="1" dirty="0">
              <a:solidFill>
                <a:srgbClr val="92D050"/>
              </a:solidFill>
              <a:effectLst>
                <a:outerShdw blurRad="38100" dist="38100" dir="2700000" algn="tl">
                  <a:srgbClr val="000000">
                    <a:alpha val="43137"/>
                  </a:srgbClr>
                </a:outerShdw>
              </a:effectLst>
              <a:latin typeface="Harlow Solid Italic" pitchFamily="82" charset="0"/>
            </a:endParaRPr>
          </a:p>
          <a:p>
            <a:pPr marL="0" indent="0">
              <a:buNone/>
            </a:pPr>
            <a:endParaRPr lang="kk-KZ" sz="2400" i="1" dirty="0" smtClean="0">
              <a:solidFill>
                <a:srgbClr val="92D050"/>
              </a:solidFill>
              <a:effectLst>
                <a:outerShdw blurRad="38100" dist="38100" dir="2700000" algn="tl">
                  <a:srgbClr val="000000">
                    <a:alpha val="43137"/>
                  </a:srgbClr>
                </a:outerShdw>
              </a:effectLst>
            </a:endParaRPr>
          </a:p>
          <a:p>
            <a:pPr marL="0" indent="0">
              <a:buNone/>
            </a:pPr>
            <a:endParaRPr lang="en-US" sz="2400" i="1" dirty="0">
              <a:solidFill>
                <a:srgbClr val="92D050"/>
              </a:solidFill>
              <a:effectLst>
                <a:outerShdw blurRad="38100" dist="38100" dir="2700000" algn="tl">
                  <a:srgbClr val="000000">
                    <a:alpha val="43137"/>
                  </a:srgbClr>
                </a:outerShdw>
              </a:effectLst>
            </a:endParaRPr>
          </a:p>
        </p:txBody>
      </p:sp>
      <p:sp>
        <p:nvSpPr>
          <p:cNvPr id="7" name="TextBox 6"/>
          <p:cNvSpPr txBox="1"/>
          <p:nvPr/>
        </p:nvSpPr>
        <p:spPr>
          <a:xfrm>
            <a:off x="3779912" y="2348880"/>
            <a:ext cx="3528392" cy="1200329"/>
          </a:xfrm>
          <a:prstGeom prst="rect">
            <a:avLst/>
          </a:prstGeom>
          <a:noFill/>
        </p:spPr>
        <p:txBody>
          <a:bodyPr wrap="square" rtlCol="0">
            <a:spAutoFit/>
          </a:bodyPr>
          <a:lstStyle/>
          <a:p>
            <a:r>
              <a:rPr lang="en-US" sz="2400" i="1" dirty="0">
                <a:solidFill>
                  <a:srgbClr val="92D050"/>
                </a:solidFill>
                <a:effectLst>
                  <a:outerShdw blurRad="38100" dist="38100" dir="2700000" algn="tl">
                    <a:srgbClr val="000000">
                      <a:alpha val="43137"/>
                    </a:srgbClr>
                  </a:outerShdw>
                </a:effectLst>
                <a:latin typeface="Harlow Solid Italic" pitchFamily="82" charset="0"/>
              </a:rPr>
              <a:t>St Benet's Hall</a:t>
            </a:r>
          </a:p>
          <a:p>
            <a:r>
              <a:rPr lang="en-US" sz="2400" i="1" dirty="0">
                <a:solidFill>
                  <a:srgbClr val="92D050"/>
                </a:solidFill>
                <a:effectLst>
                  <a:outerShdw blurRad="38100" dist="38100" dir="2700000" algn="tl">
                    <a:srgbClr val="000000">
                      <a:alpha val="43137"/>
                    </a:srgbClr>
                  </a:outerShdw>
                </a:effectLst>
                <a:latin typeface="Harlow Solid Italic" pitchFamily="82" charset="0"/>
              </a:rPr>
              <a:t>St Stephen's House</a:t>
            </a:r>
          </a:p>
          <a:p>
            <a:r>
              <a:rPr lang="en-US" sz="2400" i="1" dirty="0">
                <a:solidFill>
                  <a:srgbClr val="92D050"/>
                </a:solidFill>
                <a:effectLst>
                  <a:outerShdw blurRad="38100" dist="38100" dir="2700000" algn="tl">
                    <a:srgbClr val="000000">
                      <a:alpha val="43137"/>
                    </a:srgbClr>
                  </a:outerShdw>
                </a:effectLst>
                <a:latin typeface="Harlow Solid Italic" pitchFamily="82" charset="0"/>
              </a:rPr>
              <a:t>Wycliffe Hall</a:t>
            </a:r>
            <a:endParaRPr lang="kk-KZ" sz="2400" i="1" dirty="0">
              <a:solidFill>
                <a:srgbClr val="92D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959843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Grp="1" noChangeAspect="1"/>
          </p:cNvPicPr>
          <p:nvPr>
            <p:ph type="pic" idx="1"/>
          </p:nvPr>
        </p:nvPicPr>
        <p:blipFill>
          <a:blip r:embed="rId2">
            <a:extLst>
              <a:ext uri="{28A0092B-C50C-407E-A947-70E740481C1C}">
                <a14:useLocalDpi xmlns:a14="http://schemas.microsoft.com/office/drawing/2010/main" val="0"/>
              </a:ext>
            </a:extLst>
          </a:blip>
          <a:srcRect l="5942" r="5942"/>
          <a:stretch>
            <a:fillRect/>
          </a:stretch>
        </p:blipFill>
        <p:spPr>
          <a:xfrm rot="420000">
            <a:off x="3058356" y="519810"/>
            <a:ext cx="5771627" cy="5506334"/>
          </a:xfrm>
        </p:spPr>
      </p:pic>
      <p:sp>
        <p:nvSpPr>
          <p:cNvPr id="6" name="Текст 5"/>
          <p:cNvSpPr>
            <a:spLocks noGrp="1"/>
          </p:cNvSpPr>
          <p:nvPr>
            <p:ph type="body" sz="half" idx="2"/>
          </p:nvPr>
        </p:nvSpPr>
        <p:spPr>
          <a:xfrm>
            <a:off x="179512" y="332656"/>
            <a:ext cx="3312368" cy="4675449"/>
          </a:xfrm>
        </p:spPr>
        <p:txBody>
          <a:bodyPr>
            <a:noAutofit/>
          </a:bodyPr>
          <a:lstStyle/>
          <a:p>
            <a:r>
              <a:rPr lang="en-US" sz="3200" b="1" i="1" dirty="0" smtClean="0">
                <a:solidFill>
                  <a:schemeClr val="accent1">
                    <a:lumMod val="75000"/>
                  </a:schemeClr>
                </a:solidFill>
                <a:latin typeface="Blackadder ITC" pitchFamily="82" charset="0"/>
              </a:rPr>
              <a:t>According </a:t>
            </a:r>
            <a:r>
              <a:rPr lang="en-US" sz="3200" b="1" i="1" dirty="0">
                <a:solidFill>
                  <a:schemeClr val="accent1">
                    <a:lumMod val="75000"/>
                  </a:schemeClr>
                </a:solidFill>
                <a:latin typeface="Blackadder ITC" pitchFamily="82" charset="0"/>
              </a:rPr>
              <a:t>to the 2012 Times Higher Education World Reputation Rankings – based on a survey of 17,554 academics over 149 countries – Oxford belongs to the elite group of six universities touted as the globally </a:t>
            </a:r>
            <a:r>
              <a:rPr lang="en-US" sz="3200" b="1" i="1" dirty="0" err="1">
                <a:solidFill>
                  <a:schemeClr val="accent1">
                    <a:lumMod val="75000"/>
                  </a:schemeClr>
                </a:solidFill>
                <a:latin typeface="Blackadder ITC" pitchFamily="82" charset="0"/>
              </a:rPr>
              <a:t>recognised</a:t>
            </a:r>
            <a:r>
              <a:rPr lang="en-US" sz="3200" b="1" i="1" dirty="0">
                <a:solidFill>
                  <a:schemeClr val="accent1">
                    <a:lumMod val="75000"/>
                  </a:schemeClr>
                </a:solidFill>
                <a:latin typeface="Blackadder ITC" pitchFamily="82" charset="0"/>
              </a:rPr>
              <a:t> 'super-brands</a:t>
            </a:r>
            <a:r>
              <a:rPr lang="en-US" sz="3200" b="1" i="1" dirty="0" smtClean="0">
                <a:solidFill>
                  <a:schemeClr val="accent1">
                    <a:lumMod val="75000"/>
                  </a:schemeClr>
                </a:solidFill>
                <a:latin typeface="Blackadder ITC" pitchFamily="82" charset="0"/>
              </a:rPr>
              <a:t>'.</a:t>
            </a:r>
            <a:endParaRPr lang="ru-RU" sz="3200" b="1" i="1" dirty="0">
              <a:solidFill>
                <a:schemeClr val="accent1">
                  <a:lumMod val="75000"/>
                </a:schemeClr>
              </a:solidFill>
            </a:endParaRPr>
          </a:p>
        </p:txBody>
      </p:sp>
      <p:sp>
        <p:nvSpPr>
          <p:cNvPr id="8" name="TextBox 7"/>
          <p:cNvSpPr txBox="1"/>
          <p:nvPr/>
        </p:nvSpPr>
        <p:spPr>
          <a:xfrm>
            <a:off x="4427984" y="188640"/>
            <a:ext cx="3744416" cy="1107996"/>
          </a:xfrm>
          <a:prstGeom prst="rect">
            <a:avLst/>
          </a:prstGeom>
          <a:noFill/>
        </p:spPr>
        <p:txBody>
          <a:bodyPr wrap="square" rtlCol="0">
            <a:spAutoFit/>
          </a:bodyPr>
          <a:lstStyle/>
          <a:p>
            <a:r>
              <a:rPr lang="en-US" sz="6600" b="1" i="1" dirty="0">
                <a:latin typeface="Brush Script MT" pitchFamily="66" charset="0"/>
              </a:rPr>
              <a:t>Reputation</a:t>
            </a:r>
          </a:p>
        </p:txBody>
      </p:sp>
    </p:spTree>
    <p:extLst>
      <p:ext uri="{BB962C8B-B14F-4D97-AF65-F5344CB8AC3E}">
        <p14:creationId xmlns:p14="http://schemas.microsoft.com/office/powerpoint/2010/main" val="149826818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Рисунок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4644" y="1883009"/>
            <a:ext cx="2969621" cy="4329910"/>
          </a:xfrm>
          <a:prstGeom prst="rect">
            <a:avLst/>
          </a:prstGeom>
        </p:spPr>
      </p:pic>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6405" y="4547360"/>
            <a:ext cx="2071307" cy="2313289"/>
          </a:xfrm>
          <a:prstGeom prst="rect">
            <a:avLst/>
          </a:prstGeom>
        </p:spPr>
      </p:pic>
      <p:pic>
        <p:nvPicPr>
          <p:cNvPr id="20" name="Рисунок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9288" y="2040562"/>
            <a:ext cx="1905000" cy="2428875"/>
          </a:xfrm>
          <a:prstGeom prst="rect">
            <a:avLst/>
          </a:prstGeom>
        </p:spPr>
      </p:pic>
      <p:pic>
        <p:nvPicPr>
          <p:cNvPr id="17" name="Рисунок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2229" y="11832"/>
            <a:ext cx="3168352" cy="1916832"/>
          </a:xfrm>
          <a:prstGeom prst="rect">
            <a:avLst/>
          </a:prstGeom>
        </p:spPr>
      </p:pic>
      <p:pic>
        <p:nvPicPr>
          <p:cNvPr id="15" name="Рисунок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61680" y="4419996"/>
            <a:ext cx="1974215" cy="2440653"/>
          </a:xfrm>
          <a:prstGeom prst="rect">
            <a:avLst/>
          </a:prstGeom>
        </p:spPr>
      </p:pic>
      <p:pic>
        <p:nvPicPr>
          <p:cNvPr id="12" name="Рисунок 11"/>
          <p:cNvPicPr>
            <a:picLocks noChangeAspect="1"/>
          </p:cNvPicPr>
          <p:nvPr/>
        </p:nvPicPr>
        <p:blipFill rotWithShape="1">
          <a:blip r:embed="rId8" cstate="print">
            <a:extLst>
              <a:ext uri="{28A0092B-C50C-407E-A947-70E740481C1C}">
                <a14:useLocalDpi xmlns:a14="http://schemas.microsoft.com/office/drawing/2010/main" val="0"/>
              </a:ext>
            </a:extLst>
          </a:blip>
          <a:srcRect l="14841"/>
          <a:stretch/>
        </p:blipFill>
        <p:spPr>
          <a:xfrm>
            <a:off x="0" y="3943538"/>
            <a:ext cx="1655676" cy="2906635"/>
          </a:xfrm>
          <a:prstGeom prst="rect">
            <a:avLst/>
          </a:prstGeom>
        </p:spPr>
      </p:pic>
      <p:pic>
        <p:nvPicPr>
          <p:cNvPr id="11" name="Рисунок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64288" y="2775666"/>
            <a:ext cx="1979712" cy="2864655"/>
          </a:xfrm>
          <a:prstGeom prst="rect">
            <a:avLst/>
          </a:prstGeom>
        </p:spPr>
      </p:pic>
      <p:pic>
        <p:nvPicPr>
          <p:cNvPr id="10" name="Рисунок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81800" y="0"/>
            <a:ext cx="2362200" cy="2768600"/>
          </a:xfrm>
          <a:prstGeom prst="rect">
            <a:avLst/>
          </a:prstGeom>
        </p:spPr>
      </p:pic>
      <p:pic>
        <p:nvPicPr>
          <p:cNvPr id="13" name="Рисунок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00581" y="11832"/>
            <a:ext cx="2049016" cy="2049016"/>
          </a:xfrm>
          <a:prstGeom prst="rect">
            <a:avLst/>
          </a:prstGeom>
        </p:spPr>
      </p:pic>
      <p:pic>
        <p:nvPicPr>
          <p:cNvPr id="14" name="Рисунок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11831"/>
            <a:ext cx="1655676" cy="1986811"/>
          </a:xfrm>
          <a:prstGeom prst="rect">
            <a:avLst/>
          </a:prstGeom>
        </p:spPr>
      </p:pic>
      <p:pic>
        <p:nvPicPr>
          <p:cNvPr id="16" name="Рисунок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81944" y="4479913"/>
            <a:ext cx="2199926" cy="2380736"/>
          </a:xfrm>
          <a:prstGeom prst="rect">
            <a:avLst/>
          </a:prstGeom>
        </p:spPr>
      </p:pic>
      <p:pic>
        <p:nvPicPr>
          <p:cNvPr id="18" name="Рисунок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8520" y="1916831"/>
            <a:ext cx="2503165" cy="2503165"/>
          </a:xfrm>
          <a:prstGeom prst="rect">
            <a:avLst/>
          </a:prstGeom>
        </p:spPr>
      </p:pic>
      <p:pic>
        <p:nvPicPr>
          <p:cNvPr id="23" name="Рисунок 22"/>
          <p:cNvPicPr>
            <a:picLocks noChangeAspect="1"/>
          </p:cNvPicPr>
          <p:nvPr/>
        </p:nvPicPr>
        <p:blipFill rotWithShape="1">
          <a:blip r:embed="rId15">
            <a:extLst>
              <a:ext uri="{28A0092B-C50C-407E-A947-70E740481C1C}">
                <a14:useLocalDpi xmlns:a14="http://schemas.microsoft.com/office/drawing/2010/main" val="0"/>
              </a:ext>
            </a:extLst>
          </a:blip>
          <a:srcRect l="18396" r="6129"/>
          <a:stretch/>
        </p:blipFill>
        <p:spPr>
          <a:xfrm>
            <a:off x="6677891" y="4469438"/>
            <a:ext cx="2466109" cy="2391212"/>
          </a:xfrm>
          <a:prstGeom prst="rect">
            <a:avLst/>
          </a:prstGeom>
        </p:spPr>
      </p:pic>
      <p:sp>
        <p:nvSpPr>
          <p:cNvPr id="9" name="Прямоугольник 8"/>
          <p:cNvSpPr/>
          <p:nvPr/>
        </p:nvSpPr>
        <p:spPr>
          <a:xfrm>
            <a:off x="539552" y="11832"/>
            <a:ext cx="7920880" cy="6247864"/>
          </a:xfrm>
          <a:prstGeom prst="rect">
            <a:avLst/>
          </a:prstGeom>
        </p:spPr>
        <p:txBody>
          <a:bodyPr wrap="square">
            <a:spAutoFit/>
          </a:bodyPr>
          <a:lstStyle/>
          <a:p>
            <a:r>
              <a:rPr lang="en-US" sz="4000" dirty="0">
                <a:solidFill>
                  <a:srgbClr val="FF0000"/>
                </a:solidFill>
                <a:latin typeface="Edwardian Script ITC" pitchFamily="66" charset="0"/>
              </a:rPr>
              <a:t> The list of distinguished scholars at the University of Oxford is long and includes many who have made major contributions to British politics, the sciences, medicine, and literature. More than forty Nobel laureates and more than fifty world leaders have been affiliated with the University of Oxford</a:t>
            </a:r>
            <a:r>
              <a:rPr lang="en-US" sz="4000" dirty="0" smtClean="0">
                <a:solidFill>
                  <a:srgbClr val="FF0000"/>
                </a:solidFill>
                <a:latin typeface="Edwardian Script ITC" pitchFamily="66" charset="0"/>
              </a:rPr>
              <a:t>.</a:t>
            </a:r>
          </a:p>
          <a:p>
            <a:r>
              <a:rPr lang="en-US" sz="4000" dirty="0" smtClean="0">
                <a:solidFill>
                  <a:srgbClr val="FF0000"/>
                </a:solidFill>
                <a:latin typeface="Edwardian Script ITC" pitchFamily="66" charset="0"/>
              </a:rPr>
              <a:t>        4 </a:t>
            </a:r>
            <a:r>
              <a:rPr lang="en-US" sz="4000" dirty="0">
                <a:solidFill>
                  <a:srgbClr val="FF0000"/>
                </a:solidFill>
                <a:latin typeface="Edwardian Script ITC" pitchFamily="66" charset="0"/>
              </a:rPr>
              <a:t>British and 8 foreign kings</a:t>
            </a:r>
          </a:p>
          <a:p>
            <a:r>
              <a:rPr lang="en-US" sz="4000" dirty="0" smtClean="0">
                <a:solidFill>
                  <a:srgbClr val="FF0000"/>
                </a:solidFill>
                <a:latin typeface="Edwardian Script ITC" pitchFamily="66" charset="0"/>
              </a:rPr>
              <a:t>       47 </a:t>
            </a:r>
            <a:r>
              <a:rPr lang="en-US" sz="4000" dirty="0">
                <a:solidFill>
                  <a:srgbClr val="FF0000"/>
                </a:solidFill>
                <a:latin typeface="Edwardian Script ITC" pitchFamily="66" charset="0"/>
              </a:rPr>
              <a:t>Nobel-prize winners</a:t>
            </a:r>
          </a:p>
          <a:p>
            <a:r>
              <a:rPr lang="en-US" sz="4000" dirty="0" smtClean="0">
                <a:solidFill>
                  <a:srgbClr val="FF0000"/>
                </a:solidFill>
                <a:latin typeface="Edwardian Script ITC" pitchFamily="66" charset="0"/>
              </a:rPr>
              <a:t>       25 </a:t>
            </a:r>
            <a:r>
              <a:rPr lang="en-US" sz="4000" dirty="0">
                <a:solidFill>
                  <a:srgbClr val="FF0000"/>
                </a:solidFill>
                <a:latin typeface="Edwardian Script ITC" pitchFamily="66" charset="0"/>
              </a:rPr>
              <a:t>British Prime Ministers</a:t>
            </a:r>
          </a:p>
          <a:p>
            <a:r>
              <a:rPr lang="en-US" sz="4000" dirty="0" smtClean="0">
                <a:solidFill>
                  <a:srgbClr val="FF0000"/>
                </a:solidFill>
                <a:latin typeface="Edwardian Script ITC" pitchFamily="66" charset="0"/>
              </a:rPr>
              <a:t>       28 foreign </a:t>
            </a:r>
            <a:r>
              <a:rPr lang="en-US" sz="4000" dirty="0">
                <a:solidFill>
                  <a:srgbClr val="FF0000"/>
                </a:solidFill>
                <a:latin typeface="Edwardian Script ITC" pitchFamily="66" charset="0"/>
              </a:rPr>
              <a:t>presidents and prime ministers</a:t>
            </a:r>
          </a:p>
        </p:txBody>
      </p:sp>
    </p:spTree>
    <p:extLst>
      <p:ext uri="{BB962C8B-B14F-4D97-AF65-F5344CB8AC3E}">
        <p14:creationId xmlns:p14="http://schemas.microsoft.com/office/powerpoint/2010/main" val="2608618342"/>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54088" y="0"/>
            <a:ext cx="110537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771800" y="126864"/>
            <a:ext cx="6912768" cy="4154984"/>
          </a:xfrm>
          <a:prstGeom prst="rect">
            <a:avLst/>
          </a:prstGeom>
        </p:spPr>
        <p:txBody>
          <a:bodyPr wrap="square">
            <a:spAutoFit/>
          </a:bodyPr>
          <a:lstStyle/>
          <a:p>
            <a:r>
              <a:rPr lang="en-US" sz="8800" b="1" i="1" dirty="0">
                <a:ln w="900" cmpd="sng">
                  <a:solidFill>
                    <a:schemeClr val="accent1">
                      <a:satMod val="190000"/>
                      <a:alpha val="55000"/>
                    </a:schemeClr>
                  </a:solidFill>
                  <a:prstDash val="solid"/>
                </a:ln>
                <a:solidFill>
                  <a:schemeClr val="accent1">
                    <a:satMod val="200000"/>
                    <a:tint val="3000"/>
                  </a:schemeClr>
                </a:solidFill>
                <a:latin typeface="Script MT Bold" pitchFamily="66" charset="0"/>
              </a:rPr>
              <a:t>Thank you </a:t>
            </a:r>
            <a:br>
              <a:rPr lang="en-US" sz="8800" b="1" i="1" dirty="0">
                <a:ln w="900" cmpd="sng">
                  <a:solidFill>
                    <a:schemeClr val="accent1">
                      <a:satMod val="190000"/>
                      <a:alpha val="55000"/>
                    </a:schemeClr>
                  </a:solidFill>
                  <a:prstDash val="solid"/>
                </a:ln>
                <a:solidFill>
                  <a:schemeClr val="accent1">
                    <a:satMod val="200000"/>
                    <a:tint val="3000"/>
                  </a:schemeClr>
                </a:solidFill>
                <a:latin typeface="Script MT Bold" pitchFamily="66" charset="0"/>
              </a:rPr>
            </a:br>
            <a:r>
              <a:rPr lang="en-US" sz="8800" b="1" i="1" dirty="0">
                <a:ln w="900" cmpd="sng">
                  <a:solidFill>
                    <a:schemeClr val="accent1">
                      <a:satMod val="190000"/>
                      <a:alpha val="55000"/>
                    </a:schemeClr>
                  </a:solidFill>
                  <a:prstDash val="solid"/>
                </a:ln>
                <a:solidFill>
                  <a:schemeClr val="accent1">
                    <a:satMod val="200000"/>
                    <a:tint val="3000"/>
                  </a:schemeClr>
                </a:solidFill>
                <a:latin typeface="Script MT Bold" pitchFamily="66" charset="0"/>
              </a:rPr>
              <a:t>for your attention!!!</a:t>
            </a:r>
          </a:p>
        </p:txBody>
      </p:sp>
    </p:spTree>
    <p:extLst>
      <p:ext uri="{BB962C8B-B14F-4D97-AF65-F5344CB8AC3E}">
        <p14:creationId xmlns:p14="http://schemas.microsoft.com/office/powerpoint/2010/main" val="4992998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144000" cy="7171194"/>
          </a:xfrm>
          <a:prstGeom prst="rect">
            <a:avLst/>
          </a:prstGeom>
          <a:noFill/>
        </p:spPr>
        <p:txBody>
          <a:bodyPr wrap="square" rtlCol="0">
            <a:spAutoFit/>
          </a:bodyPr>
          <a:lstStyle/>
          <a:p>
            <a:r>
              <a:rPr lang="en-US" sz="1000" dirty="0">
                <a:latin typeface="Kunstler Script" pitchFamily="66" charset="0"/>
              </a:rPr>
              <a:t>The University of Oxford (commonly referred to as Oxford University or simply Oxford)—located in Oxford, England, United Kingdom—is the oldest university in the English-speaking world, and the second-oldest surviving university in the world. Although its exact date of foundation is unclear, there is evidence of teaching as far back as 1096. The University grew rapidly from 1167 when Henry II banned English students from attending the University of Paris. In post-</a:t>
            </a:r>
            <a:r>
              <a:rPr lang="en-US" sz="1000" dirty="0" err="1">
                <a:latin typeface="Kunstler Script" pitchFamily="66" charset="0"/>
              </a:rPr>
              <a:t>nominals</a:t>
            </a:r>
            <a:r>
              <a:rPr lang="en-US" sz="1000" dirty="0">
                <a:latin typeface="Kunstler Script" pitchFamily="66" charset="0"/>
              </a:rPr>
              <a:t> the University of Oxford is commonly abbreviated as Oxon., from the Latin </a:t>
            </a:r>
            <a:r>
              <a:rPr lang="en-US" sz="1000" dirty="0" err="1">
                <a:latin typeface="Kunstler Script" pitchFamily="66" charset="0"/>
              </a:rPr>
              <a:t>Universitas</a:t>
            </a:r>
            <a:r>
              <a:rPr lang="en-US" sz="1000" dirty="0">
                <a:latin typeface="Kunstler Script" pitchFamily="66" charset="0"/>
              </a:rPr>
              <a:t> </a:t>
            </a:r>
            <a:r>
              <a:rPr lang="en-US" sz="1000" dirty="0" err="1">
                <a:latin typeface="Kunstler Script" pitchFamily="66" charset="0"/>
              </a:rPr>
              <a:t>Oxoniensis</a:t>
            </a:r>
            <a:endParaRPr lang="en-US" sz="1000" dirty="0">
              <a:latin typeface="Kunstler Script" pitchFamily="66" charset="0"/>
            </a:endParaRPr>
          </a:p>
          <a:p>
            <a:endParaRPr lang="en-US" sz="1000" dirty="0">
              <a:latin typeface="Kunstler Script" pitchFamily="66" charset="0"/>
            </a:endParaRPr>
          </a:p>
          <a:p>
            <a:r>
              <a:rPr lang="en-US" sz="1000" dirty="0">
                <a:latin typeface="Kunstler Script" pitchFamily="66" charset="0"/>
              </a:rPr>
              <a:t>After disputes between students and Oxford townsfolk in 1209, some academics fled north-east to Cambridge, where they established what became the University of Cambridge. The two ancient English universities have many common features and are often jointly referred to as Oxbridge. In addition to their cultural and practical associations, as a historic part of British society, they have a long history of rivalry with each other.</a:t>
            </a:r>
          </a:p>
          <a:p>
            <a:r>
              <a:rPr lang="en-US" sz="1000" dirty="0">
                <a:latin typeface="Kunstler Script" pitchFamily="66" charset="0"/>
              </a:rPr>
              <a:t>Oxford regularly contends with Cambridge for first place in the UK league tables, and consistently ranks among the top five universities in the world, according to global rankings. For more than a century, it has served as the home of the Rhodes Scholarship, which brings students from a number of countries to study at Oxford as postgraduates</a:t>
            </a:r>
          </a:p>
          <a:p>
            <a:endParaRPr lang="en-US" sz="1000" dirty="0">
              <a:latin typeface="Kunstler Script" pitchFamily="66" charset="0"/>
            </a:endParaRPr>
          </a:p>
          <a:p>
            <a:r>
              <a:rPr lang="en-US" sz="1000" dirty="0">
                <a:latin typeface="Kunstler Script" pitchFamily="66" charset="0"/>
              </a:rPr>
              <a:t>Iconic university buildings include the </a:t>
            </a:r>
            <a:r>
              <a:rPr lang="en-US" sz="1000" dirty="0" err="1">
                <a:latin typeface="Kunstler Script" pitchFamily="66" charset="0"/>
              </a:rPr>
              <a:t>Sheldonian</a:t>
            </a:r>
            <a:r>
              <a:rPr lang="en-US" sz="1000" dirty="0">
                <a:latin typeface="Kunstler Script" pitchFamily="66" charset="0"/>
              </a:rPr>
              <a:t> Theatre used for music concerts, lectures and university ceremonies and Examination Schools where examinations and some lectures take place. The University Church of St Mary the Virgin was used for university ceremonies before the construction of the </a:t>
            </a:r>
            <a:r>
              <a:rPr lang="en-US" sz="1000" dirty="0" err="1">
                <a:latin typeface="Kunstler Script" pitchFamily="66" charset="0"/>
              </a:rPr>
              <a:t>Sheldonian</a:t>
            </a:r>
            <a:r>
              <a:rPr lang="en-US" sz="1000" dirty="0">
                <a:latin typeface="Kunstler Script" pitchFamily="66" charset="0"/>
              </a:rPr>
              <a:t>. Christ Church Cathedral uniquely serves as both a college chapel and as a cathedral.</a:t>
            </a:r>
          </a:p>
          <a:p>
            <a:endParaRPr lang="en-US" sz="1000" dirty="0">
              <a:latin typeface="Kunstler Script" pitchFamily="66" charset="0"/>
            </a:endParaRPr>
          </a:p>
          <a:p>
            <a:r>
              <a:rPr lang="en-US" sz="1000" dirty="0">
                <a:latin typeface="Kunstler Script" pitchFamily="66" charset="0"/>
              </a:rPr>
              <a:t>The University maintains the largest university library system in the UK and with over 11 million volumes housed on 120 miles (190 km) of shelving the Bodleian group is the second-largest library in the UK, after the British Library. The Bodleian is a legal deposit library, which means that it is entitled to request a free copy of every book published in the UK. As such, its collection is growing at a rate of over three miles (five </a:t>
            </a:r>
            <a:r>
              <a:rPr lang="en-US" sz="1000" dirty="0" err="1">
                <a:latin typeface="Kunstler Script" pitchFamily="66" charset="0"/>
              </a:rPr>
              <a:t>kilometres</a:t>
            </a:r>
            <a:r>
              <a:rPr lang="en-US" sz="1000" dirty="0">
                <a:latin typeface="Kunstler Script" pitchFamily="66" charset="0"/>
              </a:rPr>
              <a:t>) of shelving every year.</a:t>
            </a:r>
          </a:p>
          <a:p>
            <a:r>
              <a:rPr lang="en-US" sz="1000" dirty="0">
                <a:latin typeface="Kunstler Script" pitchFamily="66" charset="0"/>
              </a:rPr>
              <a:t>The buildings referred to as the University's main research library The Bodleian consist of the original Bodleian Library in the Old Schools Quadrangle, founded by Sir Thomas </a:t>
            </a:r>
            <a:r>
              <a:rPr lang="en-US" sz="1000" dirty="0" err="1">
                <a:latin typeface="Kunstler Script" pitchFamily="66" charset="0"/>
              </a:rPr>
              <a:t>Bodley</a:t>
            </a:r>
            <a:r>
              <a:rPr lang="en-US" sz="1000" dirty="0">
                <a:latin typeface="Kunstler Script" pitchFamily="66" charset="0"/>
              </a:rPr>
              <a:t> in 1598 and opened in 1602, the Radcliffe Camera, the Clarendon Building, and the New Bodleian Building. A tunnel underneath Broad Street connects these buildings, with the Gladstone Link connecting the Old Bodleian and Radcliffe Camera opening to readers in 2011.</a:t>
            </a:r>
          </a:p>
          <a:p>
            <a:endParaRPr lang="en-US" sz="1000" dirty="0">
              <a:latin typeface="Kunstler Script" pitchFamily="66" charset="0"/>
            </a:endParaRPr>
          </a:p>
          <a:p>
            <a:r>
              <a:rPr lang="en-US" sz="1000" dirty="0">
                <a:latin typeface="Kunstler Script" pitchFamily="66" charset="0"/>
              </a:rPr>
              <a:t>A new book depository opened in South Marston, </a:t>
            </a:r>
            <a:r>
              <a:rPr lang="en-US" sz="1000" dirty="0" err="1">
                <a:latin typeface="Kunstler Script" pitchFamily="66" charset="0"/>
              </a:rPr>
              <a:t>Swindon</a:t>
            </a:r>
            <a:r>
              <a:rPr lang="en-US" sz="1000" dirty="0">
                <a:latin typeface="Kunstler Script" pitchFamily="66" charset="0"/>
              </a:rPr>
              <a:t> in October 2010, and current building projects include the </a:t>
            </a:r>
            <a:r>
              <a:rPr lang="en-US" sz="1000" dirty="0" err="1">
                <a:latin typeface="Kunstler Script" pitchFamily="66" charset="0"/>
              </a:rPr>
              <a:t>remodelling</a:t>
            </a:r>
            <a:r>
              <a:rPr lang="en-US" sz="1000" dirty="0">
                <a:latin typeface="Kunstler Script" pitchFamily="66" charset="0"/>
              </a:rPr>
              <a:t> of the New Bodleian building, which will be renamed the Weston Library when it reopens in 2014-15. The renovation is designed to better showcase the library’s various treasures (which include a Shakespeare First Folio and a Gutenberg Bible) as well as temporary </a:t>
            </a:r>
            <a:r>
              <a:rPr lang="en-US" sz="1000" dirty="0" err="1">
                <a:latin typeface="Kunstler Script" pitchFamily="66" charset="0"/>
              </a:rPr>
              <a:t>exhibitions.The</a:t>
            </a:r>
            <a:r>
              <a:rPr lang="en-US" sz="1000" dirty="0">
                <a:latin typeface="Kunstler Script" pitchFamily="66" charset="0"/>
              </a:rPr>
              <a:t> Bodleian engaged in a mass-</a:t>
            </a:r>
            <a:r>
              <a:rPr lang="en-US" sz="1000" dirty="0" err="1">
                <a:latin typeface="Kunstler Script" pitchFamily="66" charset="0"/>
              </a:rPr>
              <a:t>digitisation</a:t>
            </a:r>
            <a:r>
              <a:rPr lang="en-US" sz="1000" dirty="0">
                <a:latin typeface="Kunstler Script" pitchFamily="66" charset="0"/>
              </a:rPr>
              <a:t> project with Google in 2004.</a:t>
            </a:r>
          </a:p>
          <a:p>
            <a:r>
              <a:rPr lang="en-US" sz="1000" dirty="0">
                <a:latin typeface="Kunstler Script" pitchFamily="66" charset="0"/>
              </a:rPr>
              <a:t>Oxford maintains a number of museums and galleries, open for free to the public. The </a:t>
            </a:r>
            <a:r>
              <a:rPr lang="en-US" sz="1000" dirty="0" err="1">
                <a:latin typeface="Kunstler Script" pitchFamily="66" charset="0"/>
              </a:rPr>
              <a:t>Ashmolean</a:t>
            </a:r>
            <a:r>
              <a:rPr lang="en-US" sz="1000" dirty="0">
                <a:latin typeface="Kunstler Script" pitchFamily="66" charset="0"/>
              </a:rPr>
              <a:t> Museum, founded in 1683, is the oldest museum in the UK, and the oldest university museum in the world. It holds significant collections of art and archaeology, including works by Michelangelo, Leonardo da Vinci, Turner, and Picasso, as well as treasures such as the Scorpion </a:t>
            </a:r>
            <a:r>
              <a:rPr lang="en-US" sz="1000" dirty="0" err="1">
                <a:latin typeface="Kunstler Script" pitchFamily="66" charset="0"/>
              </a:rPr>
              <a:t>Macehead</a:t>
            </a:r>
            <a:r>
              <a:rPr lang="en-US" sz="1000" dirty="0">
                <a:latin typeface="Kunstler Script" pitchFamily="66" charset="0"/>
              </a:rPr>
              <a:t>, the </a:t>
            </a:r>
            <a:r>
              <a:rPr lang="en-US" sz="1000" dirty="0" err="1">
                <a:latin typeface="Kunstler Script" pitchFamily="66" charset="0"/>
              </a:rPr>
              <a:t>Parian</a:t>
            </a:r>
            <a:r>
              <a:rPr lang="en-US" sz="1000" dirty="0">
                <a:latin typeface="Kunstler Script" pitchFamily="66" charset="0"/>
              </a:rPr>
              <a:t> Marble and the Alfred Jewel. It also contains "The Messiah", a pristine Stradivarius violin, regarded by some as one of the finest examples in existence.</a:t>
            </a:r>
          </a:p>
          <a:p>
            <a:r>
              <a:rPr lang="en-US" sz="1000" dirty="0">
                <a:latin typeface="Kunstler Script" pitchFamily="66" charset="0"/>
              </a:rPr>
              <a:t>The University Museum of Natural History holds the University’s zoological, entomological and geological specimens. It is housed in a large neo-Gothic building on Parks Road, in the University’s Science Area. Among its collection are the skeletons of a Tyrannosaurus </a:t>
            </a:r>
            <a:r>
              <a:rPr lang="en-US" sz="1000" dirty="0" err="1">
                <a:latin typeface="Kunstler Script" pitchFamily="66" charset="0"/>
              </a:rPr>
              <a:t>rex</a:t>
            </a:r>
            <a:r>
              <a:rPr lang="en-US" sz="1000" dirty="0">
                <a:latin typeface="Kunstler Script" pitchFamily="66" charset="0"/>
              </a:rPr>
              <a:t> and triceratops, and the most complete remains of a dodo found anywhere in the world. It also hosts the Simonyi Professorship of the Public Understanding of Science, currently held by Marcus du </a:t>
            </a:r>
            <a:r>
              <a:rPr lang="en-US" sz="1000" dirty="0" err="1">
                <a:latin typeface="Kunstler Script" pitchFamily="66" charset="0"/>
              </a:rPr>
              <a:t>Sautoy</a:t>
            </a:r>
            <a:r>
              <a:rPr lang="en-US" sz="1000" dirty="0">
                <a:latin typeface="Kunstler Script" pitchFamily="66" charset="0"/>
              </a:rPr>
              <a:t>.</a:t>
            </a:r>
          </a:p>
          <a:p>
            <a:r>
              <a:rPr lang="en-US" sz="1000" dirty="0">
                <a:latin typeface="Kunstler Script" pitchFamily="66" charset="0"/>
              </a:rPr>
              <a:t>Adjoining the Museum of Natural History is the Pitt Rivers Museum, founded in 1884, which displays the University’s archaeological and anthropological collections, currently holding over 500,000 items</a:t>
            </a:r>
          </a:p>
          <a:p>
            <a:r>
              <a:rPr lang="en-US" sz="1000" dirty="0">
                <a:latin typeface="Kunstler Script" pitchFamily="66" charset="0"/>
              </a:rPr>
              <a:t>To be a member of the university, all students, and most academic staff, must also be a member of a college or hall. There are thirty-eight colleges of the University of Oxford and six Permanent Private Halls, each controlling its membership and with its own internal structure and activities. Not all colleges offer all courses, but they generally cover a broad range of subjects.</a:t>
            </a:r>
          </a:p>
          <a:p>
            <a:r>
              <a:rPr lang="en-US" sz="1000" dirty="0">
                <a:latin typeface="Kunstler Script" pitchFamily="66" charset="0"/>
              </a:rPr>
              <a:t>The Permanent Private Halls were founded by different Christian denominations. One difference between a college and a PPH is that whereas the former are governed by the fellows of the college, the governance of a PPH resides, at least in part, with the corresponding Christian denomination. The six current PPHs are:</a:t>
            </a:r>
          </a:p>
          <a:p>
            <a:r>
              <a:rPr lang="en-US" sz="1000" dirty="0" err="1">
                <a:latin typeface="Kunstler Script" pitchFamily="66" charset="0"/>
              </a:rPr>
              <a:t>Blackfriars</a:t>
            </a:r>
            <a:r>
              <a:rPr lang="en-US" sz="1000" dirty="0">
                <a:latin typeface="Kunstler Script" pitchFamily="66" charset="0"/>
              </a:rPr>
              <a:t> Hall</a:t>
            </a:r>
          </a:p>
          <a:p>
            <a:r>
              <a:rPr lang="en-US" sz="1000" dirty="0">
                <a:latin typeface="Kunstler Script" pitchFamily="66" charset="0"/>
              </a:rPr>
              <a:t>Campion Hall</a:t>
            </a:r>
          </a:p>
          <a:p>
            <a:r>
              <a:rPr lang="en-US" sz="1000" dirty="0">
                <a:latin typeface="Kunstler Script" pitchFamily="66" charset="0"/>
              </a:rPr>
              <a:t>Regent's Park</a:t>
            </a:r>
          </a:p>
          <a:p>
            <a:r>
              <a:rPr lang="en-US" sz="1000" dirty="0">
                <a:latin typeface="Kunstler Script" pitchFamily="66" charset="0"/>
              </a:rPr>
              <a:t>St Benet's Hall</a:t>
            </a:r>
          </a:p>
          <a:p>
            <a:r>
              <a:rPr lang="en-US" sz="1000" dirty="0">
                <a:latin typeface="Kunstler Script" pitchFamily="66" charset="0"/>
              </a:rPr>
              <a:t>St Stephen's House</a:t>
            </a:r>
          </a:p>
          <a:p>
            <a:r>
              <a:rPr lang="en-US" sz="1000" dirty="0">
                <a:latin typeface="Kunstler Script" pitchFamily="66" charset="0"/>
              </a:rPr>
              <a:t>Wycliffe Hall</a:t>
            </a:r>
          </a:p>
          <a:p>
            <a:r>
              <a:rPr lang="en-US" sz="1000" dirty="0">
                <a:latin typeface="Kunstler Script" pitchFamily="66" charset="0"/>
              </a:rPr>
              <a:t>The PPHs and colleges join together as the Conference of Colleges, which represents the common concerns of the several colleges of the University, and to discuss policy and to deal with the central University administration. The Conference of Colleges was established as a recommendation of the Franks Commission in 1965.</a:t>
            </a:r>
          </a:p>
          <a:p>
            <a:endParaRPr lang="en-US" sz="1000" dirty="0">
              <a:latin typeface="Kunstler Script" pitchFamily="66" charset="0"/>
            </a:endParaRPr>
          </a:p>
          <a:p>
            <a:r>
              <a:rPr lang="en-US" sz="1000" dirty="0">
                <a:latin typeface="Kunstler Script" pitchFamily="66" charset="0"/>
              </a:rPr>
              <a:t>According to the 2012 Times Higher Education World Reputation Rankings – based on a survey of 17,554 academics over 149 countries – Oxford belongs to the elite group of six universities touted as the globally </a:t>
            </a:r>
            <a:r>
              <a:rPr lang="en-US" sz="1000" dirty="0" err="1">
                <a:latin typeface="Kunstler Script" pitchFamily="66" charset="0"/>
              </a:rPr>
              <a:t>recognised</a:t>
            </a:r>
            <a:r>
              <a:rPr lang="en-US" sz="1000" dirty="0">
                <a:latin typeface="Kunstler Script" pitchFamily="66" charset="0"/>
              </a:rPr>
              <a:t> 'super-brands'.</a:t>
            </a:r>
          </a:p>
          <a:p>
            <a:r>
              <a:rPr lang="en-US" sz="1000" dirty="0">
                <a:latin typeface="Kunstler Script" pitchFamily="66" charset="0"/>
              </a:rPr>
              <a:t>The list of distinguished scholars at the University of Oxford is long and includes many who have made major contributions to British politics, the sciences, medicine, and literature. More than forty Nobel laureates and more than fifty world leaders have been affiliated with the University of Oxford.</a:t>
            </a:r>
          </a:p>
          <a:p>
            <a:r>
              <a:rPr lang="en-US" sz="1000" dirty="0">
                <a:latin typeface="Kunstler Script" pitchFamily="66" charset="0"/>
              </a:rPr>
              <a:t>4 British and 8 foreign kings</a:t>
            </a:r>
          </a:p>
          <a:p>
            <a:r>
              <a:rPr lang="en-US" sz="1000" dirty="0">
                <a:latin typeface="Kunstler Script" pitchFamily="66" charset="0"/>
              </a:rPr>
              <a:t>           47 Nobel-prize winners</a:t>
            </a:r>
          </a:p>
          <a:p>
            <a:r>
              <a:rPr lang="en-US" sz="1000" dirty="0">
                <a:latin typeface="Kunstler Script" pitchFamily="66" charset="0"/>
              </a:rPr>
              <a:t>       25 British Prime Ministers</a:t>
            </a:r>
          </a:p>
          <a:p>
            <a:r>
              <a:rPr lang="en-US" sz="1000" dirty="0">
                <a:latin typeface="Kunstler Script" pitchFamily="66" charset="0"/>
              </a:rPr>
              <a:t>28 foreign presidents and prime ministers</a:t>
            </a:r>
          </a:p>
          <a:p>
            <a:endParaRPr lang="en-US" sz="1000" dirty="0">
              <a:latin typeface="Kunstler Script" pitchFamily="66" charset="0"/>
            </a:endParaRPr>
          </a:p>
          <a:p>
            <a:endParaRPr lang="en-US" sz="1000" dirty="0">
              <a:latin typeface="Kunstler Script" pitchFamily="66" charset="0"/>
            </a:endParaRPr>
          </a:p>
        </p:txBody>
      </p:sp>
    </p:spTree>
    <p:extLst>
      <p:ext uri="{BB962C8B-B14F-4D97-AF65-F5344CB8AC3E}">
        <p14:creationId xmlns:p14="http://schemas.microsoft.com/office/powerpoint/2010/main" val="1681575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255</TotalTime>
  <Words>2202</Words>
  <Application>Microsoft Office PowerPoint</Application>
  <PresentationFormat>Экран (4:3)</PresentationFormat>
  <Paragraphs>109</Paragraphs>
  <Slides>16</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Презентация PowerPoint</vt:lpstr>
      <vt:lpstr>Презентация PowerPoint</vt:lpstr>
      <vt:lpstr>Презентация PowerPoint</vt:lpstr>
      <vt:lpstr>Презентация PowerPoint</vt:lpstr>
      <vt:lpstr>Libraries</vt:lpstr>
      <vt:lpstr>Презентация PowerPoint</vt:lpstr>
      <vt:lpstr> Museums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Nurlan</dc:creator>
  <cp:lastModifiedBy>Nurlan</cp:lastModifiedBy>
  <cp:revision>23</cp:revision>
  <dcterms:created xsi:type="dcterms:W3CDTF">2013-03-31T01:57:28Z</dcterms:created>
  <dcterms:modified xsi:type="dcterms:W3CDTF">2013-05-04T13:01:57Z</dcterms:modified>
</cp:coreProperties>
</file>