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07" autoAdjust="0"/>
    <p:restoredTop sz="94660"/>
  </p:normalViewPr>
  <p:slideViewPr>
    <p:cSldViewPr>
      <p:cViewPr varScale="1">
        <p:scale>
          <a:sx n="78" d="100"/>
          <a:sy n="78" d="100"/>
        </p:scale>
        <p:origin x="-41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835AD-EE15-4060-BA41-CA6C377D508B}" type="datetimeFigureOut">
              <a:rPr lang="ru-RU" smtClean="0"/>
              <a:t>27.04.2014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5A75B-8FD5-457D-AB4B-FFFDB600A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4921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835AD-EE15-4060-BA41-CA6C377D508B}" type="datetimeFigureOut">
              <a:rPr lang="ru-RU" smtClean="0"/>
              <a:t>27.04.2014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5A75B-8FD5-457D-AB4B-FFFDB600A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0415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835AD-EE15-4060-BA41-CA6C377D508B}" type="datetimeFigureOut">
              <a:rPr lang="ru-RU" smtClean="0"/>
              <a:t>27.04.2014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5A75B-8FD5-457D-AB4B-FFFDB600A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9523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835AD-EE15-4060-BA41-CA6C377D508B}" type="datetimeFigureOut">
              <a:rPr lang="ru-RU" smtClean="0"/>
              <a:t>27.04.2014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5A75B-8FD5-457D-AB4B-FFFDB600A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0602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835AD-EE15-4060-BA41-CA6C377D508B}" type="datetimeFigureOut">
              <a:rPr lang="ru-RU" smtClean="0"/>
              <a:t>27.04.2014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5A75B-8FD5-457D-AB4B-FFFDB600A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0124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835AD-EE15-4060-BA41-CA6C377D508B}" type="datetimeFigureOut">
              <a:rPr lang="ru-RU" smtClean="0"/>
              <a:t>27.04.2014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5A75B-8FD5-457D-AB4B-FFFDB600A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3158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835AD-EE15-4060-BA41-CA6C377D508B}" type="datetimeFigureOut">
              <a:rPr lang="ru-RU" smtClean="0"/>
              <a:t>27.04.2014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5A75B-8FD5-457D-AB4B-FFFDB600A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1402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835AD-EE15-4060-BA41-CA6C377D508B}" type="datetimeFigureOut">
              <a:rPr lang="ru-RU" smtClean="0"/>
              <a:t>27.04.2014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5A75B-8FD5-457D-AB4B-FFFDB600A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0214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835AD-EE15-4060-BA41-CA6C377D508B}" type="datetimeFigureOut">
              <a:rPr lang="ru-RU" smtClean="0"/>
              <a:t>27.04.2014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5A75B-8FD5-457D-AB4B-FFFDB600A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2703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835AD-EE15-4060-BA41-CA6C377D508B}" type="datetimeFigureOut">
              <a:rPr lang="ru-RU" smtClean="0"/>
              <a:t>27.04.2014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5A75B-8FD5-457D-AB4B-FFFDB600A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8305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835AD-EE15-4060-BA41-CA6C377D508B}" type="datetimeFigureOut">
              <a:rPr lang="ru-RU" smtClean="0"/>
              <a:t>27.04.2014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5A75B-8FD5-457D-AB4B-FFFDB600A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2886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3835AD-EE15-4060-BA41-CA6C377D508B}" type="datetimeFigureOut">
              <a:rPr lang="ru-RU" smtClean="0"/>
              <a:t>27.04.2014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A5A75B-8FD5-457D-AB4B-FFFDB600A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1533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-36512" y="0"/>
            <a:ext cx="9234450" cy="6869188"/>
            <a:chOff x="-36512" y="0"/>
            <a:chExt cx="9234450" cy="6869188"/>
          </a:xfrm>
        </p:grpSpPr>
        <p:pic>
          <p:nvPicPr>
            <p:cNvPr id="1032" name="Picture 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95936" y="0"/>
              <a:ext cx="5184576" cy="38924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0" name="Picture 6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725" b="7083"/>
            <a:stretch/>
          </p:blipFill>
          <p:spPr bwMode="auto">
            <a:xfrm>
              <a:off x="-36512" y="3401321"/>
              <a:ext cx="4435651" cy="34678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07573" y="3408379"/>
              <a:ext cx="5390365" cy="34608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6512" y="0"/>
              <a:ext cx="5112568" cy="34083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Прямоугольник 6"/>
          <p:cNvSpPr/>
          <p:nvPr/>
        </p:nvSpPr>
        <p:spPr>
          <a:xfrm>
            <a:off x="2217510" y="1934689"/>
            <a:ext cx="4708980" cy="298862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С</a:t>
            </a:r>
            <a:r>
              <a:rPr lang="ru-RU" sz="4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ходства и различия лексики английского и немецкого языков</a:t>
            </a:r>
            <a:endParaRPr lang="ru-RU" sz="40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023009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9816"/>
            <a:ext cx="8229600" cy="1143000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</a:rPr>
              <a:t>История</a:t>
            </a:r>
            <a:endParaRPr lang="ru-RU" sz="54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484784"/>
            <a:ext cx="8496944" cy="496855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Словарный состав языка непосредственно отражает все изменения, происходящие в общественной, экономической и политической жизни народа. В XVI  веке активно развивались торговля и военное дело. В Англии началась активная разработка рудных месторождений и развитие металлургии.  Германия в это время являлась передовой страной горного дела и металлургической промышленности. Из Германии в Англию прибывали специалисты горного дела. Во время правления Елизаветы Тюдор были основаны две промышленные компании, руководимые немцами. В результате непосредственного общения  людей, говорящих на немецком и английском языках, происходило смешение языков. Все это привело к взаимному влиянию языков друг на друга.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-52251" y="-2"/>
            <a:ext cx="9259942" cy="836713"/>
            <a:chOff x="-52251" y="-1"/>
            <a:chExt cx="9259942" cy="696864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52251" y="0"/>
              <a:ext cx="4696259" cy="6968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4008" y="-1"/>
              <a:ext cx="4563683" cy="6968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64944536"/>
      </p:ext>
    </p:extLst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17848"/>
            <a:ext cx="8229600" cy="1143000"/>
          </a:xfrm>
        </p:spPr>
        <p:txBody>
          <a:bodyPr>
            <a:no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</a:rPr>
              <a:t>Особенности чтения в немецком и английском языках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2132856"/>
            <a:ext cx="8496944" cy="136815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В английском языке  гласная 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конце слова, как правило, не читается; в немецком языке такой непроизносимой гласной в конце слова нет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-52251" y="-2"/>
            <a:ext cx="9259942" cy="836713"/>
            <a:chOff x="-52251" y="-1"/>
            <a:chExt cx="9259942" cy="696864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52251" y="0"/>
              <a:ext cx="4696259" cy="6968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4008" y="-1"/>
              <a:ext cx="4563683" cy="6968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2080338"/>
              </p:ext>
            </p:extLst>
          </p:nvPr>
        </p:nvGraphicFramePr>
        <p:xfrm>
          <a:off x="539552" y="3717032"/>
          <a:ext cx="7992888" cy="252028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3996444"/>
                <a:gridCol w="3996444"/>
              </a:tblGrid>
              <a:tr h="630070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Английское слово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Немецкое</a:t>
                      </a:r>
                      <a:r>
                        <a:rPr lang="ru-RU" sz="2800" baseline="0" dirty="0" smtClean="0"/>
                        <a:t> слово</a:t>
                      </a:r>
                      <a:endParaRPr lang="ru-RU" sz="2800" dirty="0"/>
                    </a:p>
                  </a:txBody>
                  <a:tcPr/>
                </a:tc>
              </a:tr>
              <a:tr h="63007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machine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 smtClean="0"/>
                        <a:t>Maschine</a:t>
                      </a:r>
                      <a:endParaRPr lang="ru-RU" sz="2800" dirty="0"/>
                    </a:p>
                  </a:txBody>
                  <a:tcPr/>
                </a:tc>
              </a:tr>
              <a:tr h="63007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cigarette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 smtClean="0"/>
                        <a:t>Zigarette</a:t>
                      </a:r>
                      <a:endParaRPr lang="ru-RU" sz="2800" dirty="0"/>
                    </a:p>
                  </a:txBody>
                  <a:tcPr/>
                </a:tc>
              </a:tr>
              <a:tr h="63007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tribune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 smtClean="0"/>
                        <a:t>Tribüne</a:t>
                      </a:r>
                      <a:endParaRPr lang="ru-RU" sz="2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431873"/>
      </p:ext>
    </p:extLst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17848"/>
            <a:ext cx="8229600" cy="1143000"/>
          </a:xfrm>
        </p:spPr>
        <p:txBody>
          <a:bodyPr>
            <a:no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</a:rPr>
              <a:t>Особенности чтения в немецком и английском языках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2060848"/>
            <a:ext cx="8496944" cy="15121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В английском языке долгий гласный звук показывает удвоенная гласная буква  или сочетание гласных, а в немецком языке кроме удвоенной гласной, долгота обозначается также буквой 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стоящей после гласной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-52251" y="-2"/>
            <a:ext cx="9259942" cy="836713"/>
            <a:chOff x="-52251" y="-1"/>
            <a:chExt cx="9259942" cy="696864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52251" y="0"/>
              <a:ext cx="4696259" cy="6968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4008" y="-1"/>
              <a:ext cx="4563683" cy="6968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9502646"/>
              </p:ext>
            </p:extLst>
          </p:nvPr>
        </p:nvGraphicFramePr>
        <p:xfrm>
          <a:off x="539552" y="3861048"/>
          <a:ext cx="7992888" cy="189021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3996444"/>
                <a:gridCol w="3996444"/>
              </a:tblGrid>
              <a:tr h="630070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Английское слово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Немецкое</a:t>
                      </a:r>
                      <a:r>
                        <a:rPr lang="ru-RU" sz="2800" baseline="0" dirty="0" smtClean="0"/>
                        <a:t> слово</a:t>
                      </a:r>
                      <a:endParaRPr lang="ru-RU" sz="2800" dirty="0"/>
                    </a:p>
                  </a:txBody>
                  <a:tcPr/>
                </a:tc>
              </a:tr>
              <a:tr h="63007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see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 smtClean="0"/>
                        <a:t>sehen</a:t>
                      </a:r>
                      <a:endParaRPr lang="ru-RU" sz="2800" dirty="0"/>
                    </a:p>
                  </a:txBody>
                  <a:tcPr/>
                </a:tc>
              </a:tr>
              <a:tr h="63007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sheep</a:t>
                      </a:r>
                      <a:r>
                        <a:rPr lang="ru-RU" sz="2800" dirty="0" smtClean="0"/>
                        <a:t> (овцы)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 smtClean="0"/>
                        <a:t>geschehen</a:t>
                      </a:r>
                      <a:r>
                        <a:rPr lang="ru-RU" sz="2800" dirty="0" smtClean="0"/>
                        <a:t> (происходить)</a:t>
                      </a:r>
                      <a:endParaRPr lang="ru-RU" sz="2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237067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060" y="658069"/>
            <a:ext cx="7847013" cy="1474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5616" y="0"/>
            <a:ext cx="8964488" cy="854968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</a:rPr>
              <a:t>Сходства в произношении слов</a:t>
            </a:r>
            <a:endParaRPr lang="ru-RU" sz="48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5404527"/>
              </p:ext>
            </p:extLst>
          </p:nvPr>
        </p:nvGraphicFramePr>
        <p:xfrm>
          <a:off x="395536" y="2054851"/>
          <a:ext cx="8280921" cy="4686517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664296"/>
                <a:gridCol w="2880320"/>
                <a:gridCol w="2736305"/>
              </a:tblGrid>
              <a:tr h="426047"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/>
                        <a:t>antenna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err="1" smtClean="0"/>
                        <a:t>Antenne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/>
                        <a:t>антенна</a:t>
                      </a:r>
                      <a:endParaRPr lang="ru-RU" sz="2000" b="0" dirty="0"/>
                    </a:p>
                  </a:txBody>
                  <a:tcPr/>
                </a:tc>
              </a:tr>
              <a:tr h="42604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wine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/>
                        <a:t>Wein</a:t>
                      </a:r>
                      <a:r>
                        <a:rPr lang="ru-RU" sz="2000" dirty="0" smtClean="0"/>
                        <a:t> 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вино</a:t>
                      </a:r>
                      <a:endParaRPr lang="ru-RU" sz="2000" dirty="0"/>
                    </a:p>
                  </a:txBody>
                  <a:tcPr/>
                </a:tc>
              </a:tr>
              <a:tr h="42604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doctor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/>
                        <a:t>Doktor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доктор</a:t>
                      </a:r>
                      <a:endParaRPr lang="ru-RU" sz="2000" dirty="0"/>
                    </a:p>
                  </a:txBody>
                  <a:tcPr/>
                </a:tc>
              </a:tr>
              <a:tr h="42604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can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/>
                        <a:t>kann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мочь, уметь</a:t>
                      </a:r>
                      <a:endParaRPr lang="ru-RU" sz="2000" dirty="0"/>
                    </a:p>
                  </a:txBody>
                  <a:tcPr/>
                </a:tc>
              </a:tr>
              <a:tr h="42604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lamp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Lampe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лампа</a:t>
                      </a:r>
                      <a:endParaRPr lang="ru-RU" sz="2000" dirty="0"/>
                    </a:p>
                  </a:txBody>
                  <a:tcPr/>
                </a:tc>
              </a:tr>
              <a:tr h="42604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name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Name 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имя, название</a:t>
                      </a:r>
                      <a:endParaRPr lang="ru-RU" sz="2000" dirty="0"/>
                    </a:p>
                  </a:txBody>
                  <a:tcPr/>
                </a:tc>
              </a:tr>
              <a:tr h="42604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pause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Pause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пауза</a:t>
                      </a:r>
                      <a:endParaRPr lang="ru-RU" sz="2000" dirty="0"/>
                    </a:p>
                  </a:txBody>
                  <a:tcPr/>
                </a:tc>
              </a:tr>
              <a:tr h="42604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friend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Freund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друг</a:t>
                      </a:r>
                      <a:endParaRPr lang="ru-RU" sz="2000" dirty="0"/>
                    </a:p>
                  </a:txBody>
                  <a:tcPr/>
                </a:tc>
              </a:tr>
              <a:tr h="42604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gymnastics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/>
                        <a:t>Gymnastik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гимнастика</a:t>
                      </a:r>
                      <a:endParaRPr lang="ru-RU" sz="2000" dirty="0"/>
                    </a:p>
                  </a:txBody>
                  <a:tcPr/>
                </a:tc>
              </a:tr>
              <a:tr h="42604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intensive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/>
                        <a:t>Intensiv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интенсивный</a:t>
                      </a:r>
                      <a:endParaRPr lang="ru-RU" sz="2000" dirty="0"/>
                    </a:p>
                  </a:txBody>
                  <a:tcPr/>
                </a:tc>
              </a:tr>
              <a:tr h="42604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mineral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Mineral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минеральный</a:t>
                      </a:r>
                      <a:endParaRPr lang="ru-RU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1172799"/>
      </p:ext>
    </p:extLst>
  </p:cSld>
  <p:clrMapOvr>
    <a:masterClrMapping/>
  </p:clrMapOvr>
  <p:transition spd="slow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008" y="18704"/>
            <a:ext cx="8964488" cy="854968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</a:rPr>
              <a:t>Сходства в написании слов</a:t>
            </a:r>
            <a:endParaRPr lang="ru-RU" sz="48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8656657"/>
              </p:ext>
            </p:extLst>
          </p:nvPr>
        </p:nvGraphicFramePr>
        <p:xfrm>
          <a:off x="430745" y="2143075"/>
          <a:ext cx="8280921" cy="320040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664296"/>
                <a:gridCol w="2880320"/>
                <a:gridCol w="2736305"/>
              </a:tblGrid>
              <a:tr h="426047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/>
                        <a:t>museum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/>
                        <a:t>Museum</a:t>
                      </a:r>
                      <a:endParaRPr lang="ru-RU" sz="2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/>
                        <a:t>музей</a:t>
                      </a:r>
                      <a:endParaRPr lang="ru-RU" sz="2400" b="0" dirty="0"/>
                    </a:p>
                  </a:txBody>
                  <a:tcPr/>
                </a:tc>
              </a:tr>
              <a:tr h="42604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job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Job</a:t>
                      </a:r>
                      <a:r>
                        <a:rPr lang="ru-RU" sz="2400" dirty="0" smtClean="0"/>
                        <a:t> 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работа</a:t>
                      </a:r>
                      <a:endParaRPr lang="ru-RU" sz="2400" dirty="0"/>
                    </a:p>
                  </a:txBody>
                  <a:tcPr/>
                </a:tc>
              </a:tr>
              <a:tr h="42604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ball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Ball</a:t>
                      </a:r>
                      <a:r>
                        <a:rPr lang="ru-RU" sz="2400" dirty="0" smtClean="0"/>
                        <a:t> 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мяч</a:t>
                      </a:r>
                      <a:endParaRPr lang="ru-RU" sz="2400" dirty="0"/>
                    </a:p>
                  </a:txBody>
                  <a:tcPr/>
                </a:tc>
              </a:tr>
              <a:tr h="42604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synonym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Synonym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синоним</a:t>
                      </a:r>
                      <a:endParaRPr lang="ru-RU" sz="2400" dirty="0"/>
                    </a:p>
                  </a:txBody>
                  <a:tcPr/>
                </a:tc>
              </a:tr>
              <a:tr h="42604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doctor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 smtClean="0"/>
                        <a:t>Doktor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доктор</a:t>
                      </a:r>
                      <a:endParaRPr lang="ru-RU" sz="2400" dirty="0"/>
                    </a:p>
                  </a:txBody>
                  <a:tcPr/>
                </a:tc>
              </a:tr>
              <a:tr h="42604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name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Name 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имя, название</a:t>
                      </a:r>
                      <a:endParaRPr lang="ru-RU" sz="2400" dirty="0"/>
                    </a:p>
                  </a:txBody>
                  <a:tcPr/>
                </a:tc>
              </a:tr>
              <a:tr h="42604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pause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Pause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пауза</a:t>
                      </a:r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692696"/>
            <a:ext cx="7847013" cy="1474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587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827584" y="836712"/>
            <a:ext cx="7455044" cy="1084815"/>
            <a:chOff x="827584" y="904025"/>
            <a:chExt cx="7455044" cy="1084815"/>
          </a:xfrm>
        </p:grpSpPr>
        <p:pic>
          <p:nvPicPr>
            <p:cNvPr id="3076" name="Picture 4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00192" y="904025"/>
              <a:ext cx="1982436" cy="1081027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25668" y="907813"/>
              <a:ext cx="1982436" cy="1081027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584" y="907813"/>
              <a:ext cx="1982436" cy="1081027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008" y="-27384"/>
            <a:ext cx="8964488" cy="854968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</a:rPr>
              <a:t>Сходства в произношении</a:t>
            </a:r>
            <a:endParaRPr lang="ru-RU" sz="48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5090532"/>
              </p:ext>
            </p:extLst>
          </p:nvPr>
        </p:nvGraphicFramePr>
        <p:xfrm>
          <a:off x="395536" y="2054851"/>
          <a:ext cx="8280921" cy="4686517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664296"/>
                <a:gridCol w="2880320"/>
                <a:gridCol w="2736305"/>
              </a:tblGrid>
              <a:tr h="426047"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/>
                        <a:t>house</a:t>
                      </a:r>
                      <a:r>
                        <a:rPr lang="en-US" sz="2000" b="0" baseline="0" dirty="0" smtClean="0"/>
                        <a:t> </a:t>
                      </a:r>
                      <a:endParaRPr lang="en-US" sz="2000" b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/>
                        <a:t>das </a:t>
                      </a:r>
                      <a:r>
                        <a:rPr lang="en-US" sz="2000" b="0" dirty="0" err="1" smtClean="0"/>
                        <a:t>Haus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/>
                        <a:t>дом</a:t>
                      </a:r>
                      <a:endParaRPr lang="ru-RU" sz="2000" b="0" dirty="0"/>
                    </a:p>
                  </a:txBody>
                  <a:tcPr/>
                </a:tc>
              </a:tr>
              <a:tr h="42604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god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der </a:t>
                      </a:r>
                      <a:r>
                        <a:rPr lang="en-US" sz="2000" dirty="0" err="1" smtClean="0"/>
                        <a:t>Gott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бог</a:t>
                      </a:r>
                      <a:endParaRPr lang="ru-RU" sz="2000" dirty="0"/>
                    </a:p>
                  </a:txBody>
                  <a:tcPr/>
                </a:tc>
              </a:tr>
              <a:tr h="42604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gold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das Gold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доктор</a:t>
                      </a:r>
                      <a:endParaRPr lang="ru-RU" sz="2000" dirty="0"/>
                    </a:p>
                  </a:txBody>
                  <a:tcPr/>
                </a:tc>
              </a:tr>
              <a:tr h="42604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weather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das</a:t>
                      </a:r>
                      <a:r>
                        <a:rPr lang="en-US" sz="2000" baseline="0" dirty="0" smtClean="0"/>
                        <a:t> Wetter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погода</a:t>
                      </a:r>
                      <a:endParaRPr lang="ru-RU" sz="2000" dirty="0"/>
                    </a:p>
                  </a:txBody>
                  <a:tcPr/>
                </a:tc>
              </a:tr>
              <a:tr h="42604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bus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der</a:t>
                      </a:r>
                      <a:r>
                        <a:rPr lang="en-US" sz="2000" baseline="0" dirty="0" smtClean="0"/>
                        <a:t> Bus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автобус</a:t>
                      </a:r>
                      <a:endParaRPr lang="ru-RU" sz="2000" dirty="0"/>
                    </a:p>
                  </a:txBody>
                  <a:tcPr/>
                </a:tc>
              </a:tr>
              <a:tr h="42604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hand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die</a:t>
                      </a:r>
                      <a:r>
                        <a:rPr lang="en-US" sz="2000" baseline="0" dirty="0" smtClean="0"/>
                        <a:t> Hand</a:t>
                      </a:r>
                      <a:r>
                        <a:rPr lang="en-US" sz="2000" dirty="0" smtClean="0"/>
                        <a:t> 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рука</a:t>
                      </a:r>
                      <a:endParaRPr lang="ru-RU" sz="2000" dirty="0"/>
                    </a:p>
                  </a:txBody>
                  <a:tcPr/>
                </a:tc>
              </a:tr>
              <a:tr h="42604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garden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der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baseline="0" dirty="0" err="1" smtClean="0"/>
                        <a:t>Garten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сад</a:t>
                      </a:r>
                      <a:endParaRPr lang="ru-RU" sz="2000" dirty="0"/>
                    </a:p>
                  </a:txBody>
                  <a:tcPr/>
                </a:tc>
              </a:tr>
              <a:tr h="42604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family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die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baseline="0" dirty="0" err="1" smtClean="0"/>
                        <a:t>Familie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семья</a:t>
                      </a:r>
                      <a:endParaRPr lang="ru-RU" sz="2000" dirty="0"/>
                    </a:p>
                  </a:txBody>
                  <a:tcPr/>
                </a:tc>
              </a:tr>
              <a:tr h="42604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mouse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die</a:t>
                      </a:r>
                      <a:r>
                        <a:rPr lang="en-US" sz="2000" baseline="0" dirty="0" smtClean="0"/>
                        <a:t> Maus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мышь</a:t>
                      </a:r>
                      <a:endParaRPr lang="ru-RU" sz="2000" dirty="0"/>
                    </a:p>
                  </a:txBody>
                  <a:tcPr/>
                </a:tc>
              </a:tr>
              <a:tr h="42604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nine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/>
                        <a:t>neun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девять</a:t>
                      </a:r>
                      <a:endParaRPr lang="ru-RU" sz="2000" dirty="0"/>
                    </a:p>
                  </a:txBody>
                  <a:tcPr/>
                </a:tc>
              </a:tr>
              <a:tr h="42604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six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/>
                        <a:t>sechs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шесть</a:t>
                      </a:r>
                      <a:endParaRPr lang="ru-RU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0539901"/>
      </p:ext>
    </p:extLst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827584" y="836712"/>
            <a:ext cx="7455044" cy="1084815"/>
            <a:chOff x="827584" y="904025"/>
            <a:chExt cx="7455044" cy="1084815"/>
          </a:xfrm>
        </p:grpSpPr>
        <p:pic>
          <p:nvPicPr>
            <p:cNvPr id="3076" name="Picture 4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00192" y="904025"/>
              <a:ext cx="1982436" cy="1081027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25668" y="907813"/>
              <a:ext cx="1982436" cy="1081027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584" y="907813"/>
              <a:ext cx="1982436" cy="1081027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008" y="-27384"/>
            <a:ext cx="8964488" cy="854968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</a:rPr>
              <a:t>Сходства в произношении</a:t>
            </a:r>
            <a:endParaRPr lang="ru-RU" sz="48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2670286"/>
              </p:ext>
            </p:extLst>
          </p:nvPr>
        </p:nvGraphicFramePr>
        <p:xfrm>
          <a:off x="395536" y="2054851"/>
          <a:ext cx="8280921" cy="4686517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664296"/>
                <a:gridCol w="2880320"/>
                <a:gridCol w="2736305"/>
              </a:tblGrid>
              <a:tr h="426047"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/>
                        <a:t>young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err="1" smtClean="0"/>
                        <a:t>jung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/>
                        <a:t>молодой</a:t>
                      </a:r>
                      <a:endParaRPr lang="ru-RU" sz="2000" b="0" dirty="0"/>
                    </a:p>
                  </a:txBody>
                  <a:tcPr/>
                </a:tc>
              </a:tr>
              <a:tr h="42604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good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gut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хороший</a:t>
                      </a:r>
                      <a:endParaRPr lang="ru-RU" sz="2000" dirty="0"/>
                    </a:p>
                  </a:txBody>
                  <a:tcPr/>
                </a:tc>
              </a:tr>
              <a:tr h="42604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brown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/>
                        <a:t>braun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коричневый</a:t>
                      </a:r>
                      <a:endParaRPr lang="ru-RU" sz="2000" dirty="0"/>
                    </a:p>
                  </a:txBody>
                  <a:tcPr/>
                </a:tc>
              </a:tr>
              <a:tr h="42604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red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rot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красный</a:t>
                      </a:r>
                      <a:endParaRPr lang="ru-RU" sz="2000" dirty="0"/>
                    </a:p>
                  </a:txBody>
                  <a:tcPr/>
                </a:tc>
              </a:tr>
              <a:tr h="42604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hard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hart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тяжёлый</a:t>
                      </a:r>
                      <a:endParaRPr lang="ru-RU" sz="2000" dirty="0"/>
                    </a:p>
                  </a:txBody>
                  <a:tcPr/>
                </a:tc>
              </a:tr>
              <a:tr h="42604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thick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dick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толстый</a:t>
                      </a:r>
                      <a:endParaRPr lang="ru-RU" sz="2000" dirty="0"/>
                    </a:p>
                  </a:txBody>
                  <a:tcPr/>
                </a:tc>
              </a:tr>
              <a:tr h="42604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sing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/>
                        <a:t>singen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петь</a:t>
                      </a:r>
                      <a:endParaRPr lang="ru-RU" sz="2000" dirty="0"/>
                    </a:p>
                  </a:txBody>
                  <a:tcPr/>
                </a:tc>
              </a:tr>
              <a:tr h="42604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help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/>
                        <a:t>helfen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помогать</a:t>
                      </a:r>
                      <a:endParaRPr lang="ru-RU" sz="2000" dirty="0"/>
                    </a:p>
                  </a:txBody>
                  <a:tcPr/>
                </a:tc>
              </a:tr>
              <a:tr h="42604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come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/>
                        <a:t>kommen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прибывать</a:t>
                      </a:r>
                      <a:endParaRPr lang="ru-RU" sz="2000" dirty="0"/>
                    </a:p>
                  </a:txBody>
                  <a:tcPr/>
                </a:tc>
              </a:tr>
              <a:tr h="42604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learn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/>
                        <a:t>lernen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учить</a:t>
                      </a:r>
                      <a:endParaRPr lang="ru-RU" sz="2000" dirty="0"/>
                    </a:p>
                  </a:txBody>
                  <a:tcPr/>
                </a:tc>
              </a:tr>
              <a:tr h="42604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begin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/>
                        <a:t>beginnen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начинать</a:t>
                      </a:r>
                      <a:endParaRPr lang="ru-RU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46640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256</Words>
  <Application>Microsoft Office PowerPoint</Application>
  <PresentationFormat>Экран (4:3)</PresentationFormat>
  <Paragraphs>146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История</vt:lpstr>
      <vt:lpstr>Особенности чтения в немецком и английском языках</vt:lpstr>
      <vt:lpstr>Особенности чтения в немецком и английском языках</vt:lpstr>
      <vt:lpstr>Сходства в произношении слов</vt:lpstr>
      <vt:lpstr>Сходства в написании слов</vt:lpstr>
      <vt:lpstr>Сходства в произношении</vt:lpstr>
      <vt:lpstr>Сходства в произношении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Юля</dc:creator>
  <cp:lastModifiedBy>Юля</cp:lastModifiedBy>
  <cp:revision>10</cp:revision>
  <dcterms:created xsi:type="dcterms:W3CDTF">2014-04-27T13:56:32Z</dcterms:created>
  <dcterms:modified xsi:type="dcterms:W3CDTF">2014-04-27T15:47:20Z</dcterms:modified>
</cp:coreProperties>
</file>