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FAE9C6-CFFF-4260-81B9-35C006A69B0E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6823444-473F-4C05-AE3D-3FAE3639051E}">
      <dgm:prSet phldrT="[Текст]" custT="1"/>
      <dgm:spPr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ru-RU" sz="4400" dirty="0" smtClean="0"/>
            <a:t>пение</a:t>
          </a:r>
          <a:endParaRPr lang="ru-RU" sz="4400" dirty="0"/>
        </a:p>
      </dgm:t>
    </dgm:pt>
    <dgm:pt modelId="{BBD36564-42F8-4363-B450-CE32CBBD9E67}" type="parTrans" cxnId="{3C7252A6-670B-488F-97F9-0A06E1760B86}">
      <dgm:prSet/>
      <dgm:spPr/>
      <dgm:t>
        <a:bodyPr/>
        <a:lstStyle/>
        <a:p>
          <a:endParaRPr lang="ru-RU"/>
        </a:p>
      </dgm:t>
    </dgm:pt>
    <dgm:pt modelId="{852AA187-00F3-4B8A-91C4-EB2E4FC8D52D}" type="sibTrans" cxnId="{3C7252A6-670B-488F-97F9-0A06E1760B86}">
      <dgm:prSet/>
      <dgm:spPr/>
      <dgm:t>
        <a:bodyPr/>
        <a:lstStyle/>
        <a:p>
          <a:endParaRPr lang="ru-RU"/>
        </a:p>
      </dgm:t>
    </dgm:pt>
    <dgm:pt modelId="{5FE8D107-14F2-421C-BE69-0B88EE1483E7}">
      <dgm:prSet phldrT="[Текст]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ru-RU" dirty="0" smtClean="0"/>
            <a:t>основное средство музыкального воспитания</a:t>
          </a:r>
          <a:endParaRPr lang="ru-RU" dirty="0"/>
        </a:p>
      </dgm:t>
    </dgm:pt>
    <dgm:pt modelId="{E099F0AA-B8FC-40CC-A51D-ACC3989D8FFC}" type="parTrans" cxnId="{2115B891-D028-4CBB-AABB-305552DE2BEF}">
      <dgm:prSet/>
      <dgm:spPr/>
      <dgm:t>
        <a:bodyPr/>
        <a:lstStyle/>
        <a:p>
          <a:endParaRPr lang="ru-RU"/>
        </a:p>
      </dgm:t>
    </dgm:pt>
    <dgm:pt modelId="{6E6EEDE6-FA34-415D-85F4-8A2C488AE941}" type="sibTrans" cxnId="{2115B891-D028-4CBB-AABB-305552DE2BEF}">
      <dgm:prSet/>
      <dgm:spPr/>
      <dgm:t>
        <a:bodyPr/>
        <a:lstStyle/>
        <a:p>
          <a:endParaRPr lang="ru-RU"/>
        </a:p>
      </dgm:t>
    </dgm:pt>
    <dgm:pt modelId="{43A05A00-C71D-4A90-BE21-D28B0CF264DA}">
      <dgm:prSet phldrT="[Текст]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ru-RU" dirty="0" smtClean="0"/>
            <a:t>доступный исполнительский вид музыкальной деятельности</a:t>
          </a:r>
          <a:endParaRPr lang="ru-RU" dirty="0"/>
        </a:p>
      </dgm:t>
    </dgm:pt>
    <dgm:pt modelId="{17BCAC15-E809-4026-A169-502F852775E5}" type="parTrans" cxnId="{7B49D753-9DA9-48A9-9A80-42747B2B7E6F}">
      <dgm:prSet/>
      <dgm:spPr/>
      <dgm:t>
        <a:bodyPr/>
        <a:lstStyle/>
        <a:p>
          <a:endParaRPr lang="ru-RU"/>
        </a:p>
      </dgm:t>
    </dgm:pt>
    <dgm:pt modelId="{2B433318-A356-4FBC-B7E1-D0C95AE60B53}" type="sibTrans" cxnId="{7B49D753-9DA9-48A9-9A80-42747B2B7E6F}">
      <dgm:prSet/>
      <dgm:spPr/>
      <dgm:t>
        <a:bodyPr/>
        <a:lstStyle/>
        <a:p>
          <a:endParaRPr lang="ru-RU"/>
        </a:p>
      </dgm:t>
    </dgm:pt>
    <dgm:pt modelId="{C58D6272-0128-4B48-872E-A2FEF9452D09}" type="pres">
      <dgm:prSet presAssocID="{FDFAE9C6-CFFF-4260-81B9-35C006A69B0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1879E96-B3D7-4533-BB90-0158B8A4ED99}" type="pres">
      <dgm:prSet presAssocID="{36823444-473F-4C05-AE3D-3FAE3639051E}" presName="hierRoot1" presStyleCnt="0"/>
      <dgm:spPr/>
    </dgm:pt>
    <dgm:pt modelId="{720F450D-7D27-43C5-BEF3-C220829835E6}" type="pres">
      <dgm:prSet presAssocID="{36823444-473F-4C05-AE3D-3FAE3639051E}" presName="composite" presStyleCnt="0"/>
      <dgm:spPr/>
    </dgm:pt>
    <dgm:pt modelId="{AAE4B9A5-684F-4587-81FE-541EC0181E6C}" type="pres">
      <dgm:prSet presAssocID="{36823444-473F-4C05-AE3D-3FAE3639051E}" presName="background" presStyleLbl="node0" presStyleIdx="0" presStyleCnt="1"/>
      <dgm:spPr/>
    </dgm:pt>
    <dgm:pt modelId="{3236ACC0-8E60-4218-B05C-EBE54D338E08}" type="pres">
      <dgm:prSet presAssocID="{36823444-473F-4C05-AE3D-3FAE3639051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7DE524-7BC2-4D6B-81FF-3B67B823DE89}" type="pres">
      <dgm:prSet presAssocID="{36823444-473F-4C05-AE3D-3FAE3639051E}" presName="hierChild2" presStyleCnt="0"/>
      <dgm:spPr/>
    </dgm:pt>
    <dgm:pt modelId="{A7AAB2E4-7DC6-4D0B-B150-EEDEE084CC11}" type="pres">
      <dgm:prSet presAssocID="{E099F0AA-B8FC-40CC-A51D-ACC3989D8FF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7BBFC4A-ACEE-4A9A-9989-B5B195BD8F44}" type="pres">
      <dgm:prSet presAssocID="{5FE8D107-14F2-421C-BE69-0B88EE1483E7}" presName="hierRoot2" presStyleCnt="0"/>
      <dgm:spPr/>
    </dgm:pt>
    <dgm:pt modelId="{393289DE-FDE4-45C9-B5F1-19A54415AA59}" type="pres">
      <dgm:prSet presAssocID="{5FE8D107-14F2-421C-BE69-0B88EE1483E7}" presName="composite2" presStyleCnt="0"/>
      <dgm:spPr/>
    </dgm:pt>
    <dgm:pt modelId="{0611C863-654B-46ED-9733-1B53F2EC81A8}" type="pres">
      <dgm:prSet presAssocID="{5FE8D107-14F2-421C-BE69-0B88EE1483E7}" presName="background2" presStyleLbl="node2" presStyleIdx="0" presStyleCnt="2"/>
      <dgm:spPr/>
    </dgm:pt>
    <dgm:pt modelId="{BEB8AF96-34BE-4846-916E-ACBD455C829A}" type="pres">
      <dgm:prSet presAssocID="{5FE8D107-14F2-421C-BE69-0B88EE1483E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89B098-0FFF-4ADF-B0A3-BD76C12AE21C}" type="pres">
      <dgm:prSet presAssocID="{5FE8D107-14F2-421C-BE69-0B88EE1483E7}" presName="hierChild3" presStyleCnt="0"/>
      <dgm:spPr/>
    </dgm:pt>
    <dgm:pt modelId="{E5F44C3F-CFBC-4AB0-927C-3A6F884C7CAE}" type="pres">
      <dgm:prSet presAssocID="{17BCAC15-E809-4026-A169-502F852775E5}" presName="Name10" presStyleLbl="parChTrans1D2" presStyleIdx="1" presStyleCnt="2"/>
      <dgm:spPr/>
      <dgm:t>
        <a:bodyPr/>
        <a:lstStyle/>
        <a:p>
          <a:endParaRPr lang="ru-RU"/>
        </a:p>
      </dgm:t>
    </dgm:pt>
    <dgm:pt modelId="{8674DDEA-3E90-413A-8073-9FE4D4C3FA14}" type="pres">
      <dgm:prSet presAssocID="{43A05A00-C71D-4A90-BE21-D28B0CF264DA}" presName="hierRoot2" presStyleCnt="0"/>
      <dgm:spPr/>
    </dgm:pt>
    <dgm:pt modelId="{6D0FE32C-1A85-41F7-8518-AA43035F75D2}" type="pres">
      <dgm:prSet presAssocID="{43A05A00-C71D-4A90-BE21-D28B0CF264DA}" presName="composite2" presStyleCnt="0"/>
      <dgm:spPr/>
    </dgm:pt>
    <dgm:pt modelId="{674E326F-312E-4773-97D6-350C317B1E19}" type="pres">
      <dgm:prSet presAssocID="{43A05A00-C71D-4A90-BE21-D28B0CF264DA}" presName="background2" presStyleLbl="node2" presStyleIdx="1" presStyleCnt="2"/>
      <dgm:spPr/>
    </dgm:pt>
    <dgm:pt modelId="{78CBBE08-AC78-4AA4-B1EA-65D77A512066}" type="pres">
      <dgm:prSet presAssocID="{43A05A00-C71D-4A90-BE21-D28B0CF264D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29AC4A-B0BA-4B66-AD26-7F3EBE9E0075}" type="pres">
      <dgm:prSet presAssocID="{43A05A00-C71D-4A90-BE21-D28B0CF264DA}" presName="hierChild3" presStyleCnt="0"/>
      <dgm:spPr/>
    </dgm:pt>
  </dgm:ptLst>
  <dgm:cxnLst>
    <dgm:cxn modelId="{AC800822-C1C4-4839-8E74-F23593C633C4}" type="presOf" srcId="{43A05A00-C71D-4A90-BE21-D28B0CF264DA}" destId="{78CBBE08-AC78-4AA4-B1EA-65D77A512066}" srcOrd="0" destOrd="0" presId="urn:microsoft.com/office/officeart/2005/8/layout/hierarchy1"/>
    <dgm:cxn modelId="{3C7252A6-670B-488F-97F9-0A06E1760B86}" srcId="{FDFAE9C6-CFFF-4260-81B9-35C006A69B0E}" destId="{36823444-473F-4C05-AE3D-3FAE3639051E}" srcOrd="0" destOrd="0" parTransId="{BBD36564-42F8-4363-B450-CE32CBBD9E67}" sibTransId="{852AA187-00F3-4B8A-91C4-EB2E4FC8D52D}"/>
    <dgm:cxn modelId="{7D97AF18-B951-4BAC-B2D7-25D6E97A2395}" type="presOf" srcId="{FDFAE9C6-CFFF-4260-81B9-35C006A69B0E}" destId="{C58D6272-0128-4B48-872E-A2FEF9452D09}" srcOrd="0" destOrd="0" presId="urn:microsoft.com/office/officeart/2005/8/layout/hierarchy1"/>
    <dgm:cxn modelId="{21C2EED5-B635-4490-A835-FD6AD9E674FE}" type="presOf" srcId="{5FE8D107-14F2-421C-BE69-0B88EE1483E7}" destId="{BEB8AF96-34BE-4846-916E-ACBD455C829A}" srcOrd="0" destOrd="0" presId="urn:microsoft.com/office/officeart/2005/8/layout/hierarchy1"/>
    <dgm:cxn modelId="{009B1154-5A5B-4681-89CC-A611FC7B198E}" type="presOf" srcId="{E099F0AA-B8FC-40CC-A51D-ACC3989D8FFC}" destId="{A7AAB2E4-7DC6-4D0B-B150-EEDEE084CC11}" srcOrd="0" destOrd="0" presId="urn:microsoft.com/office/officeart/2005/8/layout/hierarchy1"/>
    <dgm:cxn modelId="{B1325E5C-1DD6-4195-90BA-1C0B44440D2E}" type="presOf" srcId="{17BCAC15-E809-4026-A169-502F852775E5}" destId="{E5F44C3F-CFBC-4AB0-927C-3A6F884C7CAE}" srcOrd="0" destOrd="0" presId="urn:microsoft.com/office/officeart/2005/8/layout/hierarchy1"/>
    <dgm:cxn modelId="{2115B891-D028-4CBB-AABB-305552DE2BEF}" srcId="{36823444-473F-4C05-AE3D-3FAE3639051E}" destId="{5FE8D107-14F2-421C-BE69-0B88EE1483E7}" srcOrd="0" destOrd="0" parTransId="{E099F0AA-B8FC-40CC-A51D-ACC3989D8FFC}" sibTransId="{6E6EEDE6-FA34-415D-85F4-8A2C488AE941}"/>
    <dgm:cxn modelId="{7B49D753-9DA9-48A9-9A80-42747B2B7E6F}" srcId="{36823444-473F-4C05-AE3D-3FAE3639051E}" destId="{43A05A00-C71D-4A90-BE21-D28B0CF264DA}" srcOrd="1" destOrd="0" parTransId="{17BCAC15-E809-4026-A169-502F852775E5}" sibTransId="{2B433318-A356-4FBC-B7E1-D0C95AE60B53}"/>
    <dgm:cxn modelId="{39EB37A6-66E0-4CD1-95C6-22982168035B}" type="presOf" srcId="{36823444-473F-4C05-AE3D-3FAE3639051E}" destId="{3236ACC0-8E60-4218-B05C-EBE54D338E08}" srcOrd="0" destOrd="0" presId="urn:microsoft.com/office/officeart/2005/8/layout/hierarchy1"/>
    <dgm:cxn modelId="{E606CD4E-F81B-404E-8310-75A709901C6D}" type="presParOf" srcId="{C58D6272-0128-4B48-872E-A2FEF9452D09}" destId="{B1879E96-B3D7-4533-BB90-0158B8A4ED99}" srcOrd="0" destOrd="0" presId="urn:microsoft.com/office/officeart/2005/8/layout/hierarchy1"/>
    <dgm:cxn modelId="{49A2C261-9ADB-4ED8-986B-88A6556AFDAB}" type="presParOf" srcId="{B1879E96-B3D7-4533-BB90-0158B8A4ED99}" destId="{720F450D-7D27-43C5-BEF3-C220829835E6}" srcOrd="0" destOrd="0" presId="urn:microsoft.com/office/officeart/2005/8/layout/hierarchy1"/>
    <dgm:cxn modelId="{1D9839D4-8A59-4E59-A351-623C265B046B}" type="presParOf" srcId="{720F450D-7D27-43C5-BEF3-C220829835E6}" destId="{AAE4B9A5-684F-4587-81FE-541EC0181E6C}" srcOrd="0" destOrd="0" presId="urn:microsoft.com/office/officeart/2005/8/layout/hierarchy1"/>
    <dgm:cxn modelId="{8B6A0418-507A-4A6C-84C9-FFA2A52D5D58}" type="presParOf" srcId="{720F450D-7D27-43C5-BEF3-C220829835E6}" destId="{3236ACC0-8E60-4218-B05C-EBE54D338E08}" srcOrd="1" destOrd="0" presId="urn:microsoft.com/office/officeart/2005/8/layout/hierarchy1"/>
    <dgm:cxn modelId="{5A023766-CE0A-468C-B3C3-A6438E384075}" type="presParOf" srcId="{B1879E96-B3D7-4533-BB90-0158B8A4ED99}" destId="{DE7DE524-7BC2-4D6B-81FF-3B67B823DE89}" srcOrd="1" destOrd="0" presId="urn:microsoft.com/office/officeart/2005/8/layout/hierarchy1"/>
    <dgm:cxn modelId="{BCBDEC4D-7E95-4F79-837B-911E375927EA}" type="presParOf" srcId="{DE7DE524-7BC2-4D6B-81FF-3B67B823DE89}" destId="{A7AAB2E4-7DC6-4D0B-B150-EEDEE084CC11}" srcOrd="0" destOrd="0" presId="urn:microsoft.com/office/officeart/2005/8/layout/hierarchy1"/>
    <dgm:cxn modelId="{CE8654EB-6590-4820-A4C2-5ACDB46B6B4A}" type="presParOf" srcId="{DE7DE524-7BC2-4D6B-81FF-3B67B823DE89}" destId="{F7BBFC4A-ACEE-4A9A-9989-B5B195BD8F44}" srcOrd="1" destOrd="0" presId="urn:microsoft.com/office/officeart/2005/8/layout/hierarchy1"/>
    <dgm:cxn modelId="{4D40AED7-599B-4CBE-90BE-3AD7C1327140}" type="presParOf" srcId="{F7BBFC4A-ACEE-4A9A-9989-B5B195BD8F44}" destId="{393289DE-FDE4-45C9-B5F1-19A54415AA59}" srcOrd="0" destOrd="0" presId="urn:microsoft.com/office/officeart/2005/8/layout/hierarchy1"/>
    <dgm:cxn modelId="{3003296C-2BF9-4EB0-A00C-7E822372FF9D}" type="presParOf" srcId="{393289DE-FDE4-45C9-B5F1-19A54415AA59}" destId="{0611C863-654B-46ED-9733-1B53F2EC81A8}" srcOrd="0" destOrd="0" presId="urn:microsoft.com/office/officeart/2005/8/layout/hierarchy1"/>
    <dgm:cxn modelId="{D1EA3FD2-8AD6-4C8B-B018-636C081C5EB9}" type="presParOf" srcId="{393289DE-FDE4-45C9-B5F1-19A54415AA59}" destId="{BEB8AF96-34BE-4846-916E-ACBD455C829A}" srcOrd="1" destOrd="0" presId="urn:microsoft.com/office/officeart/2005/8/layout/hierarchy1"/>
    <dgm:cxn modelId="{73414255-EB3B-4A72-833D-5F95B1737DCE}" type="presParOf" srcId="{F7BBFC4A-ACEE-4A9A-9989-B5B195BD8F44}" destId="{1189B098-0FFF-4ADF-B0A3-BD76C12AE21C}" srcOrd="1" destOrd="0" presId="urn:microsoft.com/office/officeart/2005/8/layout/hierarchy1"/>
    <dgm:cxn modelId="{C4F35DA1-3F7E-484A-956E-19E69A67625B}" type="presParOf" srcId="{DE7DE524-7BC2-4D6B-81FF-3B67B823DE89}" destId="{E5F44C3F-CFBC-4AB0-927C-3A6F884C7CAE}" srcOrd="2" destOrd="0" presId="urn:microsoft.com/office/officeart/2005/8/layout/hierarchy1"/>
    <dgm:cxn modelId="{C216ADC0-0D66-4E6C-B74B-B59C86D9FF87}" type="presParOf" srcId="{DE7DE524-7BC2-4D6B-81FF-3B67B823DE89}" destId="{8674DDEA-3E90-413A-8073-9FE4D4C3FA14}" srcOrd="3" destOrd="0" presId="urn:microsoft.com/office/officeart/2005/8/layout/hierarchy1"/>
    <dgm:cxn modelId="{D05DF607-38E5-41BD-A23A-6B7D8FC32C9B}" type="presParOf" srcId="{8674DDEA-3E90-413A-8073-9FE4D4C3FA14}" destId="{6D0FE32C-1A85-41F7-8518-AA43035F75D2}" srcOrd="0" destOrd="0" presId="urn:microsoft.com/office/officeart/2005/8/layout/hierarchy1"/>
    <dgm:cxn modelId="{2A23018B-AFE6-4525-A51D-AB27D12DB5DC}" type="presParOf" srcId="{6D0FE32C-1A85-41F7-8518-AA43035F75D2}" destId="{674E326F-312E-4773-97D6-350C317B1E19}" srcOrd="0" destOrd="0" presId="urn:microsoft.com/office/officeart/2005/8/layout/hierarchy1"/>
    <dgm:cxn modelId="{8BA65DD4-BAC2-4703-A817-7CCAA3F07D38}" type="presParOf" srcId="{6D0FE32C-1A85-41F7-8518-AA43035F75D2}" destId="{78CBBE08-AC78-4AA4-B1EA-65D77A512066}" srcOrd="1" destOrd="0" presId="urn:microsoft.com/office/officeart/2005/8/layout/hierarchy1"/>
    <dgm:cxn modelId="{9391AD2B-33D1-42B7-92B2-9B528F98CAB8}" type="presParOf" srcId="{8674DDEA-3E90-413A-8073-9FE4D4C3FA14}" destId="{7D29AC4A-B0BA-4B66-AD26-7F3EBE9E007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44C3F-CFBC-4AB0-927C-3A6F884C7CAE}">
      <dsp:nvSpPr>
        <dsp:cNvPr id="0" name=""/>
        <dsp:cNvSpPr/>
      </dsp:nvSpPr>
      <dsp:spPr>
        <a:xfrm>
          <a:off x="3245792" y="1905456"/>
          <a:ext cx="1784727" cy="849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819"/>
              </a:lnTo>
              <a:lnTo>
                <a:pt x="1784727" y="578819"/>
              </a:lnTo>
              <a:lnTo>
                <a:pt x="1784727" y="84936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AAB2E4-7DC6-4D0B-B150-EEDEE084CC11}">
      <dsp:nvSpPr>
        <dsp:cNvPr id="0" name=""/>
        <dsp:cNvSpPr/>
      </dsp:nvSpPr>
      <dsp:spPr>
        <a:xfrm>
          <a:off x="1461064" y="1905456"/>
          <a:ext cx="1784727" cy="849368"/>
        </a:xfrm>
        <a:custGeom>
          <a:avLst/>
          <a:gdLst/>
          <a:ahLst/>
          <a:cxnLst/>
          <a:rect l="0" t="0" r="0" b="0"/>
          <a:pathLst>
            <a:path>
              <a:moveTo>
                <a:pt x="1784727" y="0"/>
              </a:moveTo>
              <a:lnTo>
                <a:pt x="1784727" y="578819"/>
              </a:lnTo>
              <a:lnTo>
                <a:pt x="0" y="578819"/>
              </a:lnTo>
              <a:lnTo>
                <a:pt x="0" y="84936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E4B9A5-684F-4587-81FE-541EC0181E6C}">
      <dsp:nvSpPr>
        <dsp:cNvPr id="0" name=""/>
        <dsp:cNvSpPr/>
      </dsp:nvSpPr>
      <dsp:spPr>
        <a:xfrm>
          <a:off x="1785560" y="50961"/>
          <a:ext cx="2920463" cy="18544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6ACC0-8E60-4218-B05C-EBE54D338E08}">
      <dsp:nvSpPr>
        <dsp:cNvPr id="0" name=""/>
        <dsp:cNvSpPr/>
      </dsp:nvSpPr>
      <dsp:spPr>
        <a:xfrm>
          <a:off x="2110056" y="359232"/>
          <a:ext cx="2920463" cy="18544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пение</a:t>
          </a:r>
          <a:endParaRPr lang="ru-RU" sz="4400" kern="1200" dirty="0"/>
        </a:p>
      </dsp:txBody>
      <dsp:txXfrm>
        <a:off x="2164372" y="413548"/>
        <a:ext cx="2811831" cy="1745862"/>
      </dsp:txXfrm>
    </dsp:sp>
    <dsp:sp modelId="{0611C863-654B-46ED-9733-1B53F2EC81A8}">
      <dsp:nvSpPr>
        <dsp:cNvPr id="0" name=""/>
        <dsp:cNvSpPr/>
      </dsp:nvSpPr>
      <dsp:spPr>
        <a:xfrm>
          <a:off x="832" y="2754824"/>
          <a:ext cx="2920463" cy="185449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B8AF96-34BE-4846-916E-ACBD455C829A}">
      <dsp:nvSpPr>
        <dsp:cNvPr id="0" name=""/>
        <dsp:cNvSpPr/>
      </dsp:nvSpPr>
      <dsp:spPr>
        <a:xfrm>
          <a:off x="325328" y="3063095"/>
          <a:ext cx="2920463" cy="18544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основное средство музыкального воспитания</a:t>
          </a:r>
          <a:endParaRPr lang="ru-RU" sz="2700" kern="1200" dirty="0"/>
        </a:p>
      </dsp:txBody>
      <dsp:txXfrm>
        <a:off x="379644" y="3117411"/>
        <a:ext cx="2811831" cy="1745862"/>
      </dsp:txXfrm>
    </dsp:sp>
    <dsp:sp modelId="{674E326F-312E-4773-97D6-350C317B1E19}">
      <dsp:nvSpPr>
        <dsp:cNvPr id="0" name=""/>
        <dsp:cNvSpPr/>
      </dsp:nvSpPr>
      <dsp:spPr>
        <a:xfrm>
          <a:off x="3570287" y="2754824"/>
          <a:ext cx="2920463" cy="185449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CBBE08-AC78-4AA4-B1EA-65D77A512066}">
      <dsp:nvSpPr>
        <dsp:cNvPr id="0" name=""/>
        <dsp:cNvSpPr/>
      </dsp:nvSpPr>
      <dsp:spPr>
        <a:xfrm>
          <a:off x="3894783" y="3063095"/>
          <a:ext cx="2920463" cy="18544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доступный исполнительский вид музыкальной деятельности</a:t>
          </a:r>
          <a:endParaRPr lang="ru-RU" sz="2700" kern="1200" dirty="0"/>
        </a:p>
      </dsp:txBody>
      <dsp:txXfrm>
        <a:off x="3949099" y="3117411"/>
        <a:ext cx="2811831" cy="1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34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924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96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25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133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926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230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62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978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071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5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46226-DE13-45FF-9F4B-54405871A6B8}" type="datetimeFigureOut">
              <a:rPr lang="ru-RU" smtClean="0"/>
              <a:t>26.08.2014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988B7-FE73-4386-8467-74E09EA80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33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6600"/>
                </a:solidFill>
              </a:rPr>
              <a:t>Муниципальное казенное дошкольное </a:t>
            </a:r>
            <a:br>
              <a:rPr lang="ru-RU" sz="2000" dirty="0" smtClean="0">
                <a:solidFill>
                  <a:srgbClr val="006600"/>
                </a:solidFill>
              </a:rPr>
            </a:br>
            <a:r>
              <a:rPr lang="ru-RU" sz="2000" dirty="0" smtClean="0">
                <a:solidFill>
                  <a:srgbClr val="006600"/>
                </a:solidFill>
              </a:rPr>
              <a:t>образовательное  учреждение</a:t>
            </a:r>
            <a:br>
              <a:rPr lang="ru-RU" sz="2000" dirty="0" smtClean="0">
                <a:solidFill>
                  <a:srgbClr val="006600"/>
                </a:solidFill>
              </a:rPr>
            </a:br>
            <a:r>
              <a:rPr lang="ru-RU" sz="2000" dirty="0" smtClean="0">
                <a:solidFill>
                  <a:srgbClr val="006600"/>
                </a:solidFill>
              </a:rPr>
              <a:t>                  г. Новосибирска  «Детский сад №4 комбинированного вида» </a:t>
            </a:r>
            <a:endParaRPr lang="ru-RU" sz="2000" dirty="0">
              <a:solidFill>
                <a:srgbClr val="0066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1988840"/>
            <a:ext cx="4038600" cy="413732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Михайлова </a:t>
            </a:r>
          </a:p>
          <a:p>
            <a:pPr marL="0" indent="0" algn="ctr">
              <a:buNone/>
            </a:pPr>
            <a:r>
              <a:rPr lang="ru-RU" sz="3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Наталья </a:t>
            </a:r>
          </a:p>
          <a:p>
            <a:pPr marL="0" indent="0" algn="ctr">
              <a:buNone/>
            </a:pPr>
            <a:r>
              <a:rPr lang="ru-RU" sz="3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Александровна</a:t>
            </a:r>
          </a:p>
          <a:p>
            <a:pPr marL="0" indent="0" algn="ctr">
              <a:buNone/>
            </a:pPr>
            <a:endParaRPr lang="ru-RU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ctr">
              <a:buNone/>
            </a:pPr>
            <a:r>
              <a:rPr lang="ru-RU" i="1" dirty="0">
                <a:solidFill>
                  <a:srgbClr val="C00000"/>
                </a:solidFill>
              </a:rPr>
              <a:t>м</a:t>
            </a:r>
            <a:r>
              <a:rPr lang="ru-RU" i="1" dirty="0" smtClean="0">
                <a:solidFill>
                  <a:srgbClr val="C00000"/>
                </a:solidFill>
              </a:rPr>
              <a:t>узыкальный руководитель</a:t>
            </a:r>
          </a:p>
          <a:p>
            <a:pPr marL="0" indent="0" algn="ctr">
              <a:buNone/>
            </a:pPr>
            <a:endParaRPr lang="ru-RU" i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400" i="1" dirty="0">
                <a:solidFill>
                  <a:srgbClr val="C00000"/>
                </a:solidFill>
              </a:rPr>
              <a:t>п</a:t>
            </a:r>
            <a:r>
              <a:rPr lang="ru-RU" sz="2400" i="1" dirty="0" smtClean="0">
                <a:solidFill>
                  <a:srgbClr val="C00000"/>
                </a:solidFill>
              </a:rPr>
              <a:t>ервая квалификационная категория</a:t>
            </a:r>
            <a:endParaRPr lang="ru-RU" sz="2400" i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MBDOU\Desktop\день семьи 2014\Фотографии\Логотип и фасад\Лог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50" y="476672"/>
            <a:ext cx="1008112" cy="889900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4" b="14151"/>
          <a:stretch/>
        </p:blipFill>
        <p:spPr bwMode="auto">
          <a:xfrm>
            <a:off x="4427984" y="1772816"/>
            <a:ext cx="4396778" cy="322666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77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2952328"/>
          </a:xfrm>
          <a:ln w="127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Вокально-хоровая  работа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 с 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детьми  дошкольного возраста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7010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132856"/>
            <a:ext cx="7772400" cy="309634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cap="none" dirty="0" smtClean="0"/>
              <a:t/>
            </a:r>
            <a:br>
              <a:rPr lang="ru-RU" sz="3200" cap="none" dirty="0" smtClean="0"/>
            </a:br>
            <a:r>
              <a:rPr lang="ru-RU" sz="3200" cap="none" dirty="0" smtClean="0"/>
              <a:t>Формирование  певческих </a:t>
            </a:r>
            <a:r>
              <a:rPr lang="ru-RU" sz="3200" cap="none" dirty="0" smtClean="0"/>
              <a:t>навыков, </a:t>
            </a:r>
            <a:r>
              <a:rPr lang="ru-RU" sz="3200" cap="none" dirty="0" smtClean="0"/>
              <a:t/>
            </a:r>
            <a:br>
              <a:rPr lang="ru-RU" sz="3200" cap="none" dirty="0" smtClean="0"/>
            </a:br>
            <a:r>
              <a:rPr lang="ru-RU" sz="3200" cap="none" dirty="0" smtClean="0"/>
              <a:t>а также развитие умения выражать свои эмоции в непринуждённом </a:t>
            </a:r>
            <a:br>
              <a:rPr lang="ru-RU" sz="3200" cap="none" dirty="0" smtClean="0"/>
            </a:br>
            <a:r>
              <a:rPr lang="ru-RU" sz="3200" cap="none" dirty="0" smtClean="0"/>
              <a:t>естественном пении</a:t>
            </a:r>
            <a:endParaRPr lang="ru-RU" sz="3200" cap="none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908720"/>
            <a:ext cx="7772400" cy="86409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6600"/>
                </a:solidFill>
              </a:rPr>
              <a:t>Цель работы</a:t>
            </a:r>
          </a:p>
        </p:txBody>
      </p:sp>
    </p:spTree>
    <p:extLst>
      <p:ext uri="{BB962C8B-B14F-4D97-AF65-F5344CB8AC3E}">
        <p14:creationId xmlns:p14="http://schemas.microsoft.com/office/powerpoint/2010/main" val="64441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rgbClr val="006600"/>
                </a:solidFill>
              </a:rPr>
              <a:t>Задачи:</a:t>
            </a:r>
            <a:endParaRPr lang="ru-RU" sz="3600" b="1" dirty="0">
              <a:solidFill>
                <a:srgbClr val="00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ru-RU" sz="2400" dirty="0" smtClean="0">
                <a:solidFill>
                  <a:srgbClr val="7030A0"/>
                </a:solidFill>
              </a:rPr>
              <a:t>учить  выразительному, искреннему пению (ускоряя, замедляя и ослабляя звучание)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чисто  интонировать мелодию в пределах «до» первой октавы – «ре» второй октавы</a:t>
            </a:r>
          </a:p>
          <a:p>
            <a:r>
              <a:rPr lang="ru-RU" sz="2400" dirty="0">
                <a:solidFill>
                  <a:srgbClr val="7030A0"/>
                </a:solidFill>
              </a:rPr>
              <a:t>б</a:t>
            </a:r>
            <a:r>
              <a:rPr lang="ru-RU" sz="2400" dirty="0" smtClean="0">
                <a:solidFill>
                  <a:srgbClr val="7030A0"/>
                </a:solidFill>
              </a:rPr>
              <a:t>рать дыхание перед началом песни, между музыкальными фразами, удерживая его до конца фразы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учить  самостоятельно начинать и заканчивать песню</a:t>
            </a:r>
          </a:p>
          <a:p>
            <a:r>
              <a:rPr lang="ru-RU" sz="2400" dirty="0">
                <a:solidFill>
                  <a:srgbClr val="7030A0"/>
                </a:solidFill>
              </a:rPr>
              <a:t>р</a:t>
            </a:r>
            <a:r>
              <a:rPr lang="ru-RU" sz="2400" dirty="0" smtClean="0">
                <a:solidFill>
                  <a:srgbClr val="7030A0"/>
                </a:solidFill>
              </a:rPr>
              <a:t>азвивать стремление самостоятельно исполнять песни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0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58173754"/>
              </p:ext>
            </p:extLst>
          </p:nvPr>
        </p:nvGraphicFramePr>
        <p:xfrm>
          <a:off x="899592" y="548680"/>
          <a:ext cx="681608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65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9"/>
          <a:stretch/>
        </p:blipFill>
        <p:spPr bwMode="auto">
          <a:xfrm>
            <a:off x="3203847" y="0"/>
            <a:ext cx="4477845" cy="306151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2" r="12256" b="2272"/>
          <a:stretch/>
        </p:blipFill>
        <p:spPr bwMode="auto">
          <a:xfrm>
            <a:off x="2939818" y="2147083"/>
            <a:ext cx="2994809" cy="2939267"/>
          </a:xfrm>
          <a:prstGeom prst="rect">
            <a:avLst/>
          </a:prstGeom>
          <a:noFill/>
          <a:ln>
            <a:noFill/>
          </a:ln>
          <a:effectLst>
            <a:glow rad="1574800">
              <a:schemeClr val="accent3">
                <a:satMod val="175000"/>
                <a:alpha val="0"/>
              </a:schemeClr>
            </a:glo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93096"/>
            <a:ext cx="3264363" cy="244827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4365104"/>
            <a:ext cx="3899309" cy="23663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2" r="33111" b="19761"/>
          <a:stretch/>
        </p:blipFill>
        <p:spPr bwMode="auto">
          <a:xfrm>
            <a:off x="6574123" y="1693632"/>
            <a:ext cx="2215138" cy="2735759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99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           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Фонопедическое упражнение «Машинки»</a:t>
            </a:r>
            <a:b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Ц</a:t>
            </a:r>
            <a:r>
              <a:rPr lang="ru-RU" sz="3200" b="1" dirty="0" smtClean="0">
                <a:solidFill>
                  <a:srgbClr val="006600"/>
                </a:solidFill>
              </a:rPr>
              <a:t>ель: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700" dirty="0" smtClean="0">
                <a:solidFill>
                  <a:srgbClr val="006600"/>
                </a:solidFill>
              </a:rPr>
              <a:t>активизация фонационного выхода, то есть связь голоса с дыханием, отличающегося по энергетическим затратам речевого</a:t>
            </a:r>
            <a:br>
              <a:rPr lang="ru-RU" sz="2700" dirty="0" smtClean="0">
                <a:solidFill>
                  <a:srgbClr val="006600"/>
                </a:solidFill>
              </a:rPr>
            </a:br>
            <a:endParaRPr lang="ru-RU" sz="3200" dirty="0">
              <a:solidFill>
                <a:srgbClr val="0066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67"/>
          <a:stretch/>
        </p:blipFill>
        <p:spPr bwMode="auto">
          <a:xfrm>
            <a:off x="4716016" y="2996952"/>
            <a:ext cx="4057650" cy="3028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1"/>
          <a:stretch/>
        </p:blipFill>
        <p:spPr bwMode="auto">
          <a:xfrm>
            <a:off x="395536" y="2708920"/>
            <a:ext cx="4038600" cy="2494915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98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260648"/>
            <a:ext cx="4201353" cy="24482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31750"/>
          </a:effectLst>
          <a:ex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7"/>
          <a:stretch/>
        </p:blipFill>
        <p:spPr bwMode="auto">
          <a:xfrm>
            <a:off x="899592" y="2996952"/>
            <a:ext cx="3240360" cy="3591845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5626968" cy="2808312"/>
          </a:xfrm>
        </p:spPr>
        <p:txBody>
          <a:bodyPr anchor="t"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Дыхательная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гимнастика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/>
              <a:t> </a:t>
            </a:r>
            <a:r>
              <a:rPr lang="ru-RU" dirty="0" smtClean="0"/>
              <a:t>                   </a:t>
            </a:r>
            <a:r>
              <a:rPr lang="ru-RU" sz="2900" b="1" dirty="0" smtClean="0">
                <a:solidFill>
                  <a:schemeClr val="accent6">
                    <a:lumMod val="75000"/>
                  </a:schemeClr>
                </a:solidFill>
              </a:rPr>
              <a:t>упражнение «Пчёлка»</a:t>
            </a:r>
            <a:br>
              <a:rPr lang="ru-RU" sz="29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900" b="1" dirty="0" smtClean="0">
                <a:solidFill>
                  <a:srgbClr val="006600"/>
                </a:solidFill>
              </a:rPr>
              <a:t>Цель:</a:t>
            </a:r>
            <a:r>
              <a:rPr lang="ru-RU" sz="2900" dirty="0" smtClean="0">
                <a:solidFill>
                  <a:srgbClr val="C00000"/>
                </a:solidFill>
              </a:rPr>
              <a:t/>
            </a:r>
            <a:br>
              <a:rPr lang="ru-RU" sz="2900" dirty="0" smtClean="0">
                <a:solidFill>
                  <a:srgbClr val="C00000"/>
                </a:solidFill>
              </a:rPr>
            </a:br>
            <a:r>
              <a:rPr lang="ru-RU" sz="2200" dirty="0" smtClean="0">
                <a:solidFill>
                  <a:srgbClr val="006600"/>
                </a:solidFill>
              </a:rPr>
              <a:t>укрепление физиологического дыхания, </a:t>
            </a:r>
            <a:br>
              <a:rPr lang="ru-RU" sz="2200" dirty="0" smtClean="0">
                <a:solidFill>
                  <a:srgbClr val="006600"/>
                </a:solidFill>
              </a:rPr>
            </a:br>
            <a:r>
              <a:rPr lang="ru-RU" sz="2200" dirty="0" smtClean="0">
                <a:solidFill>
                  <a:srgbClr val="006600"/>
                </a:solidFill>
              </a:rPr>
              <a:t>положительное влияние на обменные </a:t>
            </a:r>
            <a:br>
              <a:rPr lang="ru-RU" sz="2200" dirty="0" smtClean="0">
                <a:solidFill>
                  <a:srgbClr val="006600"/>
                </a:solidFill>
              </a:rPr>
            </a:br>
            <a:r>
              <a:rPr lang="ru-RU" sz="2200" dirty="0" smtClean="0">
                <a:solidFill>
                  <a:srgbClr val="006600"/>
                </a:solidFill>
              </a:rPr>
              <a:t>процессы,   играющие важную роль в кровоснабжении головного мозга</a:t>
            </a:r>
            <a:endParaRPr lang="ru-RU" sz="2200" dirty="0">
              <a:solidFill>
                <a:srgbClr val="006600"/>
              </a:solidFill>
            </a:endParaRPr>
          </a:p>
        </p:txBody>
      </p:sp>
      <p:pic>
        <p:nvPicPr>
          <p:cNvPr id="307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068960"/>
            <a:ext cx="4416491" cy="3312368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07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006" y="2852936"/>
            <a:ext cx="4901058" cy="3600400"/>
          </a:xfrm>
        </p:spPr>
        <p:txBody>
          <a:bodyPr anchor="t"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Артикуляционная гимнастика </a:t>
            </a:r>
            <a:b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упражнение «Жаба – </a:t>
            </a:r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</a:rPr>
              <a:t>Квака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»</a:t>
            </a:r>
            <a:b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rgbClr val="006600"/>
                </a:solidFill>
              </a:rPr>
              <a:t>Цель: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700" dirty="0" smtClean="0">
                <a:solidFill>
                  <a:srgbClr val="006600"/>
                </a:solidFill>
              </a:rPr>
              <a:t>тренировка мышц речевого аппарата, совершенствование дикции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3326112" cy="249458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71"/>
          <a:stretch/>
        </p:blipFill>
        <p:spPr bwMode="auto">
          <a:xfrm>
            <a:off x="5364088" y="4149080"/>
            <a:ext cx="3489802" cy="24293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92696"/>
            <a:ext cx="3654557" cy="2740918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85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908720"/>
            <a:ext cx="3754760" cy="4896544"/>
          </a:xfrm>
        </p:spPr>
        <p:txBody>
          <a:bodyPr anchor="t">
            <a:normAutofit fontScale="90000"/>
          </a:bodyPr>
          <a:lstStyle/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Пальчиковая игра </a:t>
            </a:r>
            <a:b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«Две вороны»</a:t>
            </a:r>
            <a:r>
              <a:rPr lang="ru-RU" sz="29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9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900" b="1" dirty="0" smtClean="0">
                <a:solidFill>
                  <a:srgbClr val="006600"/>
                </a:solidFill>
              </a:rPr>
              <a:t>Цель:</a:t>
            </a:r>
            <a:br>
              <a:rPr lang="ru-RU" sz="2900" b="1" dirty="0" smtClean="0">
                <a:solidFill>
                  <a:srgbClr val="006600"/>
                </a:solidFill>
              </a:rPr>
            </a:br>
            <a:r>
              <a:rPr lang="ru-RU" sz="2700" dirty="0" smtClean="0">
                <a:solidFill>
                  <a:srgbClr val="006600"/>
                </a:solidFill>
              </a:rPr>
              <a:t>развитие двигательных качеств, повышение координационных пальцев рук, способствование соединению пальцевой пластики с выразительным мелодическим и речевым интонированием</a:t>
            </a:r>
            <a:r>
              <a:rPr lang="ru-RU" sz="27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332656"/>
            <a:ext cx="4038600" cy="3273227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75725">
            <a:off x="997446" y="3033176"/>
            <a:ext cx="2636463" cy="3515284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8623">
            <a:off x="755576" y="260648"/>
            <a:ext cx="4416490" cy="3312368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84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 anchor="t">
            <a:normAutofit fontScale="90000"/>
          </a:bodyPr>
          <a:lstStyle/>
          <a:p>
            <a:pPr algn="l"/>
            <a:r>
              <a:rPr lang="ru-RU" sz="2900" b="1" dirty="0" smtClean="0">
                <a:solidFill>
                  <a:schemeClr val="accent6">
                    <a:lumMod val="75000"/>
                  </a:schemeClr>
                </a:solidFill>
              </a:rPr>
              <a:t>             Фонопедическое  упражнение «Волк»</a:t>
            </a:r>
            <a:br>
              <a:rPr lang="ru-RU" sz="29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900" b="1" dirty="0" smtClean="0">
                <a:solidFill>
                  <a:srgbClr val="006600"/>
                </a:solidFill>
              </a:rPr>
              <a:t>Цель:</a:t>
            </a:r>
            <a:br>
              <a:rPr lang="ru-RU" sz="2900" b="1" dirty="0" smtClean="0">
                <a:solidFill>
                  <a:srgbClr val="006600"/>
                </a:solidFill>
              </a:rPr>
            </a:br>
            <a:r>
              <a:rPr lang="ru-RU" sz="2700" dirty="0">
                <a:solidFill>
                  <a:srgbClr val="006600"/>
                </a:solidFill>
              </a:rPr>
              <a:t>активизация фонационного выхода, то есть связь голоса с дыханием, отличающегося по энергетическим затратам речевого</a:t>
            </a:r>
            <a:br>
              <a:rPr lang="ru-RU" sz="2700" dirty="0">
                <a:solidFill>
                  <a:srgbClr val="006600"/>
                </a:solidFill>
              </a:rPr>
            </a:br>
            <a:r>
              <a:rPr lang="ru-RU" sz="29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9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9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9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900" b="1" dirty="0" smtClean="0">
                <a:solidFill>
                  <a:srgbClr val="006600"/>
                </a:solidFill>
              </a:rPr>
              <a:t/>
            </a:r>
            <a:br>
              <a:rPr lang="ru-RU" sz="2900" b="1" dirty="0" smtClean="0">
                <a:solidFill>
                  <a:srgbClr val="006600"/>
                </a:solidFill>
              </a:rPr>
            </a:br>
            <a:endParaRPr lang="ru-RU" sz="2900" b="1" dirty="0">
              <a:solidFill>
                <a:srgbClr val="0066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6" t="7803" r="30479" b="11367"/>
          <a:stretch/>
        </p:blipFill>
        <p:spPr bwMode="auto">
          <a:xfrm>
            <a:off x="5580112" y="2204864"/>
            <a:ext cx="3096344" cy="398654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36912"/>
            <a:ext cx="4460148" cy="3345111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06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3586410"/>
          </a:xfrm>
        </p:spPr>
        <p:txBody>
          <a:bodyPr anchor="t"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       Песенки-</a:t>
            </a:r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</a:rPr>
              <a:t>распевки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         «Зайка», «Лиса»</a:t>
            </a:r>
            <a:b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900" b="1" dirty="0" smtClean="0">
                <a:solidFill>
                  <a:srgbClr val="006600"/>
                </a:solidFill>
              </a:rPr>
              <a:t>Цель:</a:t>
            </a: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>
                <a:solidFill>
                  <a:srgbClr val="006600"/>
                </a:solidFill>
              </a:rPr>
              <a:t>подготовка голоса к пению, а также несложные тексты и мелодии положительно влияют на эмоциональное состояние</a:t>
            </a:r>
            <a:br>
              <a:rPr lang="ru-RU" sz="2900" dirty="0" smtClean="0">
                <a:solidFill>
                  <a:srgbClr val="006600"/>
                </a:solidFill>
              </a:rPr>
            </a:br>
            <a:endParaRPr lang="ru-RU" sz="2900" dirty="0">
              <a:solidFill>
                <a:srgbClr val="0066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86"/>
          <a:stretch/>
        </p:blipFill>
        <p:spPr bwMode="auto">
          <a:xfrm>
            <a:off x="971600" y="3356992"/>
            <a:ext cx="3086040" cy="3028950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19475"/>
            <a:ext cx="4038600" cy="3028950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олнце 4"/>
          <p:cNvSpPr/>
          <p:nvPr/>
        </p:nvSpPr>
        <p:spPr>
          <a:xfrm>
            <a:off x="4283968" y="-387424"/>
            <a:ext cx="5112568" cy="4824536"/>
          </a:xfrm>
          <a:prstGeom prst="sun">
            <a:avLst>
              <a:gd name="adj" fmla="val 2119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977" y="525450"/>
            <a:ext cx="2268537" cy="29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945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113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Муниципальное казенное дошкольное  образовательное  учреждение                   г. Новосибирска  «Детский сад №4 комбинированного вида» </vt:lpstr>
      <vt:lpstr>Вокально-хоровая  работа  с  детьми  дошкольного возраста</vt:lpstr>
      <vt:lpstr> Формирование  певческих навыков,  а также развитие умения выражать свои эмоции в непринуждённом  естественном пении</vt:lpstr>
      <vt:lpstr>Задачи:</vt:lpstr>
      <vt:lpstr>Презентация PowerPoint</vt:lpstr>
      <vt:lpstr>Презентация PowerPoint</vt:lpstr>
      <vt:lpstr>            Фонопедическое упражнение «Машинки» Цель:  активизация фонационного выхода, то есть связь голоса с дыханием, отличающегося по энергетическим затратам речевого </vt:lpstr>
      <vt:lpstr>Дыхательная гимнастика                     упражнение «Пчёлка» Цель: укрепление физиологического дыхания,  положительное влияние на обменные  процессы,   играющие важную роль в кровоснабжении головного мозга</vt:lpstr>
      <vt:lpstr>Артикуляционная гимнастика  упражнение «Жаба – Квака» Цель: тренировка мышц речевого аппарата, совершенствование дикции </vt:lpstr>
      <vt:lpstr>                           Пальчиковая игра  «Две вороны» Цель: развитие двигательных качеств, повышение координационных пальцев рук, способствование соединению пальцевой пластики с выразительным мелодическим и речевым интонированием </vt:lpstr>
      <vt:lpstr>             Фонопедическое  упражнение «Волк» Цель: активизация фонационного выхода, то есть связь голоса с дыханием, отличающегося по энергетическим затратам речевого    </vt:lpstr>
      <vt:lpstr>        Песенки-распевки          «Зайка», «Лиса» Цель: подготовка голоса к пению, а также несложные тексты и мелодии положительно влияют на эмоциональное состояние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казенное дошкольное  образовательное  учреждение  г. Новосибирска  «Детский сад №4 комбинированного вида»</dc:title>
  <dc:creator>MBDOU</dc:creator>
  <cp:lastModifiedBy>MBDOU</cp:lastModifiedBy>
  <cp:revision>37</cp:revision>
  <dcterms:created xsi:type="dcterms:W3CDTF">2014-08-16T03:18:52Z</dcterms:created>
  <dcterms:modified xsi:type="dcterms:W3CDTF">2014-08-26T04:31:21Z</dcterms:modified>
</cp:coreProperties>
</file>