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38" d="100"/>
          <a:sy n="38" d="100"/>
        </p:scale>
        <p:origin x="-55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74B5F1-1015-44A3-808D-2ADF4019873F}" type="datetimeFigureOut">
              <a:rPr lang="ru-RU" smtClean="0"/>
              <a:pPr/>
              <a:t>22.09.2015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E290D7-7839-4987-AE8A-31A4D886466E}"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2E290D7-7839-4987-AE8A-31A4D886466E}"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2E290D7-7839-4987-AE8A-31A4D886466E}" type="slidenum">
              <a:rPr lang="ru-RU" smtClean="0"/>
              <a:pPr/>
              <a:t>10</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2362200" y="4038600"/>
            <a:ext cx="6477000" cy="1828800"/>
          </a:xfrm>
        </p:spPr>
        <p:txBody>
          <a:bodyPr anchor="b"/>
          <a:lstStyle>
            <a:lvl1pPr>
              <a:defRPr cap="all" baseline="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06A71D23-0785-427F-BDBD-F36E70D2A533}" type="datetimeFigureOut">
              <a:rPr lang="ru-RU" smtClean="0"/>
              <a:pPr/>
              <a:t>22.09.2015</a:t>
            </a:fld>
            <a:endParaRPr lang="ru-RU"/>
          </a:p>
        </p:txBody>
      </p:sp>
      <p:sp>
        <p:nvSpPr>
          <p:cNvPr id="17" name="Нижний колонтитул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ru-RU"/>
          </a:p>
        </p:txBody>
      </p:sp>
      <p:sp>
        <p:nvSpPr>
          <p:cNvPr id="29" name="Номер слайда 28"/>
          <p:cNvSpPr>
            <a:spLocks noGrp="1"/>
          </p:cNvSpPr>
          <p:nvPr>
            <p:ph type="sldNum" sz="quarter" idx="12"/>
          </p:nvPr>
        </p:nvSpPr>
        <p:spPr>
          <a:xfrm>
            <a:off x="8001000" y="228600"/>
            <a:ext cx="838200" cy="381000"/>
          </a:xfrm>
        </p:spPr>
        <p:txBody>
          <a:bodyPr/>
          <a:lstStyle>
            <a:lvl1pPr>
              <a:defRPr>
                <a:solidFill>
                  <a:schemeClr val="tx2"/>
                </a:solidFill>
              </a:defRPr>
            </a:lvl1pPr>
          </a:lstStyle>
          <a:p>
            <a:fld id="{573E7212-A8A2-4C92-B826-F8493529291A}"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2648" y="228600"/>
            <a:ext cx="8153400" cy="990600"/>
          </a:xfrm>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06A71D23-0785-427F-BDBD-F36E70D2A533}" type="datetimeFigureOut">
              <a:rPr lang="ru-RU" smtClean="0"/>
              <a:pPr/>
              <a:t>22.09.2015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lvl1pPr>
              <a:defRPr>
                <a:solidFill>
                  <a:srgbClr val="FFFFFF"/>
                </a:solidFill>
              </a:defRPr>
            </a:lvl1pPr>
          </a:lstStyle>
          <a:p>
            <a:fld id="{573E7212-A8A2-4C92-B826-F8493529291A}" type="slidenum">
              <a:rPr lang="ru-RU" smtClean="0"/>
              <a:pPr/>
              <a:t>‹#›</a:t>
            </a:fld>
            <a:endParaRPr lang="ru-RU"/>
          </a:p>
        </p:txBody>
      </p:sp>
      <p:sp>
        <p:nvSpPr>
          <p:cNvPr id="8" name="Содержимое 7"/>
          <p:cNvSpPr>
            <a:spLocks noGrp="1"/>
          </p:cNvSpPr>
          <p:nvPr>
            <p:ph sz="quarter" idx="1"/>
          </p:nvPr>
        </p:nvSpPr>
        <p:spPr>
          <a:xfrm>
            <a:off x="612648" y="1600200"/>
            <a:ext cx="8153400" cy="44958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transition>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3" name="Текст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7" name="Прямоугольник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06A71D23-0785-427F-BDBD-F36E70D2A533}" type="datetimeFigureOut">
              <a:rPr lang="ru-RU" smtClean="0"/>
              <a:pPr/>
              <a:t>22.09.2015</a:t>
            </a:fld>
            <a:endParaRPr lang="ru-RU"/>
          </a:p>
        </p:txBody>
      </p:sp>
      <p:sp>
        <p:nvSpPr>
          <p:cNvPr id="13" name="Номер слайда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573E7212-A8A2-4C92-B826-F8493529291A}" type="slidenum">
              <a:rPr lang="ru-RU" smtClean="0"/>
              <a:pPr/>
              <a:t>‹#›</a:t>
            </a:fld>
            <a:endParaRPr lang="ru-RU"/>
          </a:p>
        </p:txBody>
      </p:sp>
      <p:sp>
        <p:nvSpPr>
          <p:cNvPr id="14" name="Нижний колонтитул 13"/>
          <p:cNvSpPr>
            <a:spLocks noGrp="1"/>
          </p:cNvSpPr>
          <p:nvPr>
            <p:ph type="ftr" sz="quarter" idx="12"/>
          </p:nvPr>
        </p:nvSpPr>
        <p:spPr/>
        <p:txBody>
          <a:bodyPr/>
          <a:lstStyle/>
          <a:p>
            <a:endParaRPr lang="ru-RU"/>
          </a:p>
        </p:txBody>
      </p:sp>
    </p:spTree>
  </p:cSld>
  <p:clrMapOvr>
    <a:overrideClrMapping bg1="lt1" tx1="dk1" bg2="lt2" tx2="dk2" accent1="accent1" accent2="accent2" accent3="accent3" accent4="accent4" accent5="accent5" accent6="accent6" hlink="hlink" folHlink="folHlink"/>
  </p:clrMapOvr>
  <p:transition>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9" name="Содержимое 8"/>
          <p:cNvSpPr>
            <a:spLocks noGrp="1"/>
          </p:cNvSpPr>
          <p:nvPr>
            <p:ph sz="quarter" idx="1"/>
          </p:nvPr>
        </p:nvSpPr>
        <p:spPr>
          <a:xfrm>
            <a:off x="609600"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844901"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8" name="Дата 7"/>
          <p:cNvSpPr>
            <a:spLocks noGrp="1"/>
          </p:cNvSpPr>
          <p:nvPr>
            <p:ph type="dt" sz="half" idx="15"/>
          </p:nvPr>
        </p:nvSpPr>
        <p:spPr/>
        <p:txBody>
          <a:bodyPr rtlCol="0"/>
          <a:lstStyle/>
          <a:p>
            <a:fld id="{06A71D23-0785-427F-BDBD-F36E70D2A533}" type="datetimeFigureOut">
              <a:rPr lang="ru-RU" smtClean="0"/>
              <a:pPr/>
              <a:t>22.09.2015</a:t>
            </a:fld>
            <a:endParaRPr lang="ru-RU"/>
          </a:p>
        </p:txBody>
      </p:sp>
      <p:sp>
        <p:nvSpPr>
          <p:cNvPr id="10" name="Номер слайда 9"/>
          <p:cNvSpPr>
            <a:spLocks noGrp="1"/>
          </p:cNvSpPr>
          <p:nvPr>
            <p:ph type="sldNum" sz="quarter" idx="16"/>
          </p:nvPr>
        </p:nvSpPr>
        <p:spPr/>
        <p:txBody>
          <a:bodyPr rtlCol="0"/>
          <a:lstStyle/>
          <a:p>
            <a:fld id="{573E7212-A8A2-4C92-B826-F8493529291A}" type="slidenum">
              <a:rPr lang="ru-RU" smtClean="0"/>
              <a:pPr/>
              <a:t>‹#›</a:t>
            </a:fld>
            <a:endParaRPr lang="ru-RU"/>
          </a:p>
        </p:txBody>
      </p:sp>
      <p:sp>
        <p:nvSpPr>
          <p:cNvPr id="12" name="Нижний колонтитул 11"/>
          <p:cNvSpPr>
            <a:spLocks noGrp="1"/>
          </p:cNvSpPr>
          <p:nvPr>
            <p:ph type="ftr" sz="quarter" idx="17"/>
          </p:nvPr>
        </p:nvSpPr>
        <p:spPr/>
        <p:txBody>
          <a:bodyPr rtlCol="0"/>
          <a:lstStyle/>
          <a:p>
            <a:endParaRPr lang="ru-RU"/>
          </a:p>
        </p:txBody>
      </p:sp>
    </p:spTree>
  </p:cSld>
  <p:clrMapOvr>
    <a:masterClrMapping/>
  </p:clrMapOvr>
  <p:transition>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273050"/>
            <a:ext cx="8153400" cy="869950"/>
          </a:xfrm>
        </p:spPr>
        <p:txBody>
          <a:bodyPr anchor="ctr"/>
          <a:lstStyle>
            <a:lvl1pPr>
              <a:defRPr/>
            </a:lvl1pPr>
          </a:lstStyle>
          <a:p>
            <a:r>
              <a:rPr kumimoji="0" lang="ru-RU" smtClean="0"/>
              <a:t>Образец заголовка</a:t>
            </a:r>
            <a:endParaRPr kumimoji="0" lang="en-US"/>
          </a:p>
        </p:txBody>
      </p:sp>
      <p:sp>
        <p:nvSpPr>
          <p:cNvPr id="11" name="Содержимое 10"/>
          <p:cNvSpPr>
            <a:spLocks noGrp="1"/>
          </p:cNvSpPr>
          <p:nvPr>
            <p:ph sz="quarter" idx="2"/>
          </p:nvPr>
        </p:nvSpPr>
        <p:spPr>
          <a:xfrm>
            <a:off x="609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800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5"/>
          </p:nvPr>
        </p:nvSpPr>
        <p:spPr/>
        <p:txBody>
          <a:bodyPr rtlCol="0"/>
          <a:lstStyle/>
          <a:p>
            <a:fld id="{06A71D23-0785-427F-BDBD-F36E70D2A533}" type="datetimeFigureOut">
              <a:rPr lang="ru-RU" smtClean="0"/>
              <a:pPr/>
              <a:t>22.09.2015</a:t>
            </a:fld>
            <a:endParaRPr lang="ru-RU"/>
          </a:p>
        </p:txBody>
      </p:sp>
      <p:sp>
        <p:nvSpPr>
          <p:cNvPr id="12" name="Номер слайда 11"/>
          <p:cNvSpPr>
            <a:spLocks noGrp="1"/>
          </p:cNvSpPr>
          <p:nvPr>
            <p:ph type="sldNum" sz="quarter" idx="16"/>
          </p:nvPr>
        </p:nvSpPr>
        <p:spPr/>
        <p:txBody>
          <a:bodyPr rtlCol="0"/>
          <a:lstStyle/>
          <a:p>
            <a:fld id="{573E7212-A8A2-4C92-B826-F8493529291A}" type="slidenum">
              <a:rPr lang="ru-RU" smtClean="0"/>
              <a:pPr/>
              <a:t>‹#›</a:t>
            </a:fld>
            <a:endParaRPr lang="ru-RU"/>
          </a:p>
        </p:txBody>
      </p:sp>
      <p:sp>
        <p:nvSpPr>
          <p:cNvPr id="14" name="Нижний колонтитул 13"/>
          <p:cNvSpPr>
            <a:spLocks noGrp="1"/>
          </p:cNvSpPr>
          <p:nvPr>
            <p:ph type="ftr" sz="quarter" idx="17"/>
          </p:nvPr>
        </p:nvSpPr>
        <p:spPr/>
        <p:txBody>
          <a:bodyPr rtlCol="0"/>
          <a:lstStyle/>
          <a:p>
            <a:endParaRPr lang="ru-RU"/>
          </a:p>
        </p:txBody>
      </p:sp>
      <p:sp>
        <p:nvSpPr>
          <p:cNvPr id="16" name="Текст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5" name="Текст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transition>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06A71D23-0785-427F-BDBD-F36E70D2A533}" type="datetimeFigureOut">
              <a:rPr lang="ru-RU" smtClean="0"/>
              <a:pPr/>
              <a:t>22.09.2015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lvl1pPr>
              <a:defRPr>
                <a:solidFill>
                  <a:srgbClr val="FFFFFF"/>
                </a:solidFill>
              </a:defRPr>
            </a:lvl1pPr>
          </a:lstStyle>
          <a:p>
            <a:fld id="{573E7212-A8A2-4C92-B826-F8493529291A}" type="slidenum">
              <a:rPr lang="ru-RU" smtClean="0"/>
              <a:pPr/>
              <a:t>‹#›</a:t>
            </a:fld>
            <a:endParaRPr lang="ru-RU"/>
          </a:p>
        </p:txBody>
      </p:sp>
    </p:spTree>
  </p:cSld>
  <p:clrMapOvr>
    <a:masterClrMapping/>
  </p:clrMapOvr>
  <p:transition>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6A71D23-0785-427F-BDBD-F36E70D2A533}" type="datetimeFigureOut">
              <a:rPr lang="ru-RU" smtClean="0"/>
              <a:pPr/>
              <a:t>22.09.2015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0" y="6248400"/>
            <a:ext cx="533400" cy="381000"/>
          </a:xfrm>
        </p:spPr>
        <p:txBody>
          <a:bodyPr/>
          <a:lstStyle>
            <a:lvl1pPr>
              <a:defRPr>
                <a:solidFill>
                  <a:schemeClr val="tx2"/>
                </a:solidFill>
              </a:defRPr>
            </a:lvl1pPr>
          </a:lstStyle>
          <a:p>
            <a:fld id="{573E7212-A8A2-4C92-B826-F8493529291A}" type="slidenum">
              <a:rPr lang="ru-RU" smtClean="0"/>
              <a:pPr/>
              <a:t>‹#›</a:t>
            </a:fld>
            <a:endParaRPr lang="ru-RU"/>
          </a:p>
        </p:txBody>
      </p:sp>
    </p:spTree>
  </p:cSld>
  <p:clrMapOvr>
    <a:masterClrMapping/>
  </p:clrMapOvr>
  <p:transition>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3050"/>
            <a:ext cx="8077200" cy="869950"/>
          </a:xfrm>
        </p:spPr>
        <p:txBody>
          <a:bodyPr anchor="ctr"/>
          <a:lstStyle>
            <a:lvl1pPr algn="l">
              <a:buNone/>
              <a:defRPr sz="4400" b="0"/>
            </a:lvl1p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06A71D23-0785-427F-BDBD-F36E70D2A533}" type="datetimeFigureOut">
              <a:rPr lang="ru-RU" smtClean="0"/>
              <a:pPr/>
              <a:t>22.09.2015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lvl1pPr>
              <a:defRPr>
                <a:solidFill>
                  <a:srgbClr val="FFFFFF"/>
                </a:solidFill>
              </a:defRPr>
            </a:lvl1pPr>
          </a:lstStyle>
          <a:p>
            <a:fld id="{573E7212-A8A2-4C92-B826-F8493529291A}" type="slidenum">
              <a:rPr lang="ru-RU" smtClean="0"/>
              <a:pPr/>
              <a:t>‹#›</a:t>
            </a:fld>
            <a:endParaRPr lang="ru-RU"/>
          </a:p>
        </p:txBody>
      </p:sp>
      <p:sp>
        <p:nvSpPr>
          <p:cNvPr id="3" name="Текст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9" name="Содержимое 8"/>
          <p:cNvSpPr>
            <a:spLocks noGrp="1"/>
          </p:cNvSpPr>
          <p:nvPr>
            <p:ph sz="quarter" idx="1"/>
          </p:nvPr>
        </p:nvSpPr>
        <p:spPr>
          <a:xfrm>
            <a:off x="2362200" y="1752600"/>
            <a:ext cx="6400800" cy="4419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transition>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3">
        <a:schemeClr val="bg2"/>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8" name="Прямоугольник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ru-RU" smtClean="0"/>
              <a:t>Образец заголовка</a:t>
            </a:r>
            <a:endParaRPr kumimoji="0" lang="en-US"/>
          </a:p>
        </p:txBody>
      </p:sp>
      <p:sp>
        <p:nvSpPr>
          <p:cNvPr id="11" name="Прямоугольник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Дата 11"/>
          <p:cNvSpPr>
            <a:spLocks noGrp="1"/>
          </p:cNvSpPr>
          <p:nvPr>
            <p:ph type="dt" sz="half" idx="10"/>
          </p:nvPr>
        </p:nvSpPr>
        <p:spPr>
          <a:xfrm>
            <a:off x="6248400" y="6248400"/>
            <a:ext cx="2667000" cy="365125"/>
          </a:xfrm>
        </p:spPr>
        <p:txBody>
          <a:bodyPr rtlCol="0"/>
          <a:lstStyle/>
          <a:p>
            <a:fld id="{06A71D23-0785-427F-BDBD-F36E70D2A533}" type="datetimeFigureOut">
              <a:rPr lang="ru-RU" smtClean="0"/>
              <a:pPr/>
              <a:t>22.09.2015</a:t>
            </a:fld>
            <a:endParaRPr lang="ru-RU"/>
          </a:p>
        </p:txBody>
      </p:sp>
      <p:sp>
        <p:nvSpPr>
          <p:cNvPr id="13" name="Номер слайда 12"/>
          <p:cNvSpPr>
            <a:spLocks noGrp="1"/>
          </p:cNvSpPr>
          <p:nvPr>
            <p:ph type="sldNum" sz="quarter" idx="11"/>
          </p:nvPr>
        </p:nvSpPr>
        <p:spPr>
          <a:xfrm>
            <a:off x="0" y="4667249"/>
            <a:ext cx="1447800" cy="663578"/>
          </a:xfrm>
        </p:spPr>
        <p:txBody>
          <a:bodyPr rtlCol="0"/>
          <a:lstStyle>
            <a:lvl1pPr>
              <a:defRPr sz="2800"/>
            </a:lvl1pPr>
          </a:lstStyle>
          <a:p>
            <a:fld id="{573E7212-A8A2-4C92-B826-F8493529291A}" type="slidenum">
              <a:rPr lang="ru-RU" smtClean="0"/>
              <a:pPr/>
              <a:t>‹#›</a:t>
            </a:fld>
            <a:endParaRPr lang="ru-RU"/>
          </a:p>
        </p:txBody>
      </p:sp>
      <p:sp>
        <p:nvSpPr>
          <p:cNvPr id="14" name="Нижний колонтитул 13"/>
          <p:cNvSpPr>
            <a:spLocks noGrp="1"/>
          </p:cNvSpPr>
          <p:nvPr>
            <p:ph type="ftr" sz="quarter" idx="12"/>
          </p:nvPr>
        </p:nvSpPr>
        <p:spPr>
          <a:xfrm>
            <a:off x="1600200" y="6248206"/>
            <a:ext cx="4572000" cy="365125"/>
          </a:xfrm>
        </p:spPr>
        <p:txBody>
          <a:bodyPr rtlCol="0"/>
          <a:lstStyle/>
          <a:p>
            <a:endParaRPr lang="ru-RU"/>
          </a:p>
        </p:txBody>
      </p:sp>
      <p:sp>
        <p:nvSpPr>
          <p:cNvPr id="3" name="Рисунок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ru-RU" smtClean="0"/>
              <a:t>Вставка рисунка</a:t>
            </a:r>
            <a:endParaRPr kumimoji="0" lang="en-US" dirty="0"/>
          </a:p>
        </p:txBody>
      </p:sp>
    </p:spTree>
  </p:cSld>
  <p:clrMapOvr>
    <a:overrideClrMapping bg1="lt1" tx1="dk1" bg2="lt2" tx2="dk2" accent1="accent1" accent2="accent2" accent3="accent3" accent4="accent4" accent5="accent5" accent6="accent6" hlink="hlink" folHlink="folHlink"/>
  </p:clrMapOvr>
  <p:transition>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6A71D23-0785-427F-BDBD-F36E70D2A533}" type="datetimeFigureOut">
              <a:rPr lang="ru-RU" smtClean="0"/>
              <a:pPr/>
              <a:t>22.09.2015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73E7212-A8A2-4C92-B826-F8493529291A}" type="slidenum">
              <a:rPr lang="ru-RU" smtClean="0"/>
              <a:pPr/>
              <a:t>‹#›</a:t>
            </a:fld>
            <a:endParaRPr lang="ru-RU"/>
          </a:p>
        </p:txBody>
      </p:sp>
    </p:spTree>
  </p:cSld>
  <p:clrMapOvr>
    <a:masterClrMapping/>
  </p:clrMapOvr>
  <p:transition>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1"/>
      </p:bgRef>
    </p:bg>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609600"/>
            <a:ext cx="2057400" cy="55165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609600"/>
            <a:ext cx="5562600" cy="5516564"/>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6553200" y="6248402"/>
            <a:ext cx="2209800" cy="365125"/>
          </a:xfrm>
        </p:spPr>
        <p:txBody>
          <a:bodyPr/>
          <a:lstStyle/>
          <a:p>
            <a:fld id="{06A71D23-0785-427F-BDBD-F36E70D2A533}" type="datetimeFigureOut">
              <a:rPr lang="ru-RU" smtClean="0"/>
              <a:pPr/>
              <a:t>22.09.2015</a:t>
            </a:fld>
            <a:endParaRPr lang="ru-RU"/>
          </a:p>
        </p:txBody>
      </p:sp>
      <p:sp>
        <p:nvSpPr>
          <p:cNvPr id="5" name="Нижний колонтитул 4"/>
          <p:cNvSpPr>
            <a:spLocks noGrp="1"/>
          </p:cNvSpPr>
          <p:nvPr>
            <p:ph type="ftr" sz="quarter" idx="11"/>
          </p:nvPr>
        </p:nvSpPr>
        <p:spPr>
          <a:xfrm>
            <a:off x="457201" y="6248207"/>
            <a:ext cx="5573483" cy="365125"/>
          </a:xfrm>
        </p:spPr>
        <p:txBody>
          <a:bodyPr/>
          <a:lstStyle/>
          <a:p>
            <a:endParaRPr lang="ru-RU"/>
          </a:p>
        </p:txBody>
      </p:sp>
      <p:sp>
        <p:nvSpPr>
          <p:cNvPr id="7" name="Прямоугольник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Прямоугольник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Номер слайда 5"/>
          <p:cNvSpPr>
            <a:spLocks noGrp="1"/>
          </p:cNvSpPr>
          <p:nvPr>
            <p:ph type="sldNum" sz="quarter" idx="12"/>
          </p:nvPr>
        </p:nvSpPr>
        <p:spPr>
          <a:xfrm rot="5400000">
            <a:off x="5989638" y="144462"/>
            <a:ext cx="533400" cy="244476"/>
          </a:xfrm>
        </p:spPr>
        <p:txBody>
          <a:bodyPr/>
          <a:lstStyle/>
          <a:p>
            <a:fld id="{573E7212-A8A2-4C92-B826-F8493529291A}"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transition>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609600" y="228600"/>
            <a:ext cx="8153400" cy="9906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06A71D23-0785-427F-BDBD-F36E70D2A533}" type="datetimeFigureOut">
              <a:rPr lang="ru-RU" smtClean="0"/>
              <a:pPr/>
              <a:t>22.09.2015</a:t>
            </a:fld>
            <a:endParaRPr lang="ru-RU"/>
          </a:p>
        </p:txBody>
      </p:sp>
      <p:sp>
        <p:nvSpPr>
          <p:cNvPr id="3" name="Нижний колонтитул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ru-RU"/>
          </a:p>
        </p:txBody>
      </p:sp>
      <p:sp>
        <p:nvSpPr>
          <p:cNvPr id="7" name="Прямоугольник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573E7212-A8A2-4C92-B826-F8493529291A}"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pull/>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000496" y="285728"/>
            <a:ext cx="4838704" cy="2428892"/>
          </a:xfrm>
        </p:spPr>
        <p:txBody>
          <a:bodyPr>
            <a:normAutofit/>
          </a:bodyPr>
          <a:lstStyle/>
          <a:p>
            <a:r>
              <a:rPr lang="en-US" sz="5000" b="1" cap="none"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Thanksgiving Day</a:t>
            </a:r>
            <a:endParaRPr lang="ru-RU" b="1" cap="none"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
        <p:nvSpPr>
          <p:cNvPr id="3" name="Подзаголовок 2"/>
          <p:cNvSpPr>
            <a:spLocks noGrp="1"/>
          </p:cNvSpPr>
          <p:nvPr>
            <p:ph type="subTitle" idx="1"/>
          </p:nvPr>
        </p:nvSpPr>
        <p:spPr>
          <a:xfrm>
            <a:off x="3929058" y="2285992"/>
            <a:ext cx="5138742" cy="4449845"/>
          </a:xfrm>
        </p:spPr>
        <p:txBody>
          <a:bodyPr>
            <a:normAutofit/>
          </a:bodyPr>
          <a:lstStyle/>
          <a:p>
            <a:r>
              <a:rPr lang="en-US" b="1"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Thanksgiving Day is a national holiday celebrated primarily in the United States and Canada as a day of giving thanks for the blessing of the harvest and of the preceding year.</a:t>
            </a:r>
            <a:endParaRPr lang="ru-RU"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pic>
        <p:nvPicPr>
          <p:cNvPr id="4" name="Рисунок 3" descr="img0.jpg"/>
          <p:cNvPicPr>
            <a:picLocks noChangeAspect="1"/>
          </p:cNvPicPr>
          <p:nvPr/>
        </p:nvPicPr>
        <p:blipFill>
          <a:blip r:embed="rId3"/>
          <a:srcRect l="14453" r="10547"/>
          <a:stretch>
            <a:fillRect/>
          </a:stretch>
        </p:blipFill>
        <p:spPr>
          <a:xfrm>
            <a:off x="0" y="1285860"/>
            <a:ext cx="3929087" cy="4572032"/>
          </a:xfrm>
          <a:prstGeom prst="rect">
            <a:avLst/>
          </a:prstGeom>
        </p:spPr>
      </p:pic>
    </p:spTree>
  </p:cSld>
  <p:clrMapOvr>
    <a:masterClrMapping/>
  </p:clrMapOvr>
  <p:transition>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500034" y="2743200"/>
            <a:ext cx="7994679" cy="2114560"/>
          </a:xfrm>
        </p:spPr>
        <p:txBody>
          <a:bodyPr>
            <a:normAutofit/>
          </a:bodyPr>
          <a:lstStyle/>
          <a:p>
            <a:endParaRPr lang="ru-RU" sz="5400" dirty="0" smtClean="0"/>
          </a:p>
          <a:p>
            <a:endParaRPr lang="ru-RU" dirty="0"/>
          </a:p>
        </p:txBody>
      </p:sp>
      <p:sp>
        <p:nvSpPr>
          <p:cNvPr id="4" name="Заголовок 3"/>
          <p:cNvSpPr>
            <a:spLocks noGrp="1"/>
          </p:cNvSpPr>
          <p:nvPr>
            <p:ph type="title"/>
          </p:nvPr>
        </p:nvSpPr>
        <p:spPr/>
        <p:txBody>
          <a:bodyPr>
            <a:normAutofit/>
          </a:bodyPr>
          <a:lstStyle/>
          <a:p>
            <a:endParaRPr lang="ru-RU" dirty="0"/>
          </a:p>
        </p:txBody>
      </p:sp>
      <p:pic>
        <p:nvPicPr>
          <p:cNvPr id="7" name="Рисунок 6" descr="41fp111124c444.jpg"/>
          <p:cNvPicPr>
            <a:picLocks noChangeAspect="1"/>
          </p:cNvPicPr>
          <p:nvPr/>
        </p:nvPicPr>
        <p:blipFill>
          <a:blip r:embed="rId2"/>
          <a:srcRect t="22557" r="1376"/>
          <a:stretch>
            <a:fillRect/>
          </a:stretch>
        </p:blipFill>
        <p:spPr>
          <a:xfrm>
            <a:off x="0" y="1571612"/>
            <a:ext cx="9144000" cy="5286388"/>
          </a:xfrm>
          <a:prstGeom prst="rect">
            <a:avLst/>
          </a:prstGeom>
        </p:spPr>
      </p:pic>
      <p:sp>
        <p:nvSpPr>
          <p:cNvPr id="6" name="Прямоугольник 5"/>
          <p:cNvSpPr/>
          <p:nvPr/>
        </p:nvSpPr>
        <p:spPr>
          <a:xfrm>
            <a:off x="285720" y="0"/>
            <a:ext cx="8501122" cy="175432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10 Interesting Facts About Thanksgiving Day</a:t>
            </a:r>
            <a:endParaRPr lang="ru-RU"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5000628" y="2743200"/>
            <a:ext cx="3494085" cy="4114800"/>
          </a:xfrm>
        </p:spPr>
        <p:txBody>
          <a:bodyPr>
            <a:normAutofit/>
          </a:bodyPr>
          <a:lstStyle/>
          <a:p>
            <a:r>
              <a:rPr lang="en-US" dirty="0" smtClean="0">
                <a:solidFill>
                  <a:schemeClr val="accent2">
                    <a:lumMod val="75000"/>
                  </a:schemeClr>
                </a:solidFill>
              </a:rPr>
              <a:t>In 1863 Lincoln was the first president of the USA who proclaimed an official holiday when people give thanks.</a:t>
            </a:r>
            <a:endParaRPr lang="ru-RU" dirty="0">
              <a:solidFill>
                <a:schemeClr val="accent2">
                  <a:lumMod val="75000"/>
                </a:schemeClr>
              </a:solidFill>
            </a:endParaRPr>
          </a:p>
        </p:txBody>
      </p:sp>
      <p:sp>
        <p:nvSpPr>
          <p:cNvPr id="3" name="Заголовок 2"/>
          <p:cNvSpPr>
            <a:spLocks noGrp="1"/>
          </p:cNvSpPr>
          <p:nvPr>
            <p:ph type="title"/>
          </p:nvPr>
        </p:nvSpPr>
        <p:spPr>
          <a:xfrm>
            <a:off x="0" y="214290"/>
            <a:ext cx="9144000" cy="1428760"/>
          </a:xfrm>
        </p:spPr>
        <p:txBody>
          <a:bodyPr>
            <a:normAutofit fontScale="90000"/>
          </a:bodyPr>
          <a:lstStyle/>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 Abraham Lincoln announced it to be an official holiday</a:t>
            </a:r>
            <a:b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endPar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Рисунок 3" descr="AbeLincoln.png"/>
          <p:cNvPicPr>
            <a:picLocks noChangeAspect="1"/>
          </p:cNvPicPr>
          <p:nvPr/>
        </p:nvPicPr>
        <p:blipFill>
          <a:blip r:embed="rId2"/>
          <a:stretch>
            <a:fillRect/>
          </a:stretch>
        </p:blipFill>
        <p:spPr>
          <a:xfrm>
            <a:off x="0" y="2618889"/>
            <a:ext cx="5000628" cy="4239111"/>
          </a:xfrm>
          <a:prstGeom prst="rect">
            <a:avLst/>
          </a:prstGeom>
        </p:spPr>
      </p:pic>
    </p:spTree>
  </p:cSld>
  <p:clrMapOvr>
    <a:masterClrMapping/>
  </p:clrMapOvr>
  <p:transition>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3929058" y="2571744"/>
            <a:ext cx="5214942" cy="4286256"/>
          </a:xfrm>
        </p:spPr>
        <p:txBody>
          <a:bodyPr>
            <a:normAutofit fontScale="92500" lnSpcReduction="20000"/>
          </a:bodyPr>
          <a:lstStyle/>
          <a:p>
            <a:r>
              <a:rPr lang="en-US" dirty="0" smtClean="0">
                <a:solidFill>
                  <a:schemeClr val="accent2">
                    <a:lumMod val="75000"/>
                  </a:schemeClr>
                </a:solidFill>
              </a:rPr>
              <a:t>First time people celebrated Thanksgiving in 1621. It lasted for 3 days. It was some kind of the harvest feast. People who celebrated that holiday were Pilgrims, the English Protestant settlers and the tribe of the Wampanoag. The menu that they had during that celebration differed greatly from the modern one. Their meals consisted of corn, shellfish and deer meat.</a:t>
            </a:r>
            <a:endParaRPr lang="ru-RU" dirty="0">
              <a:solidFill>
                <a:schemeClr val="accent2">
                  <a:lumMod val="75000"/>
                </a:schemeClr>
              </a:solidFill>
            </a:endParaRPr>
          </a:p>
        </p:txBody>
      </p:sp>
      <p:sp>
        <p:nvSpPr>
          <p:cNvPr id="3" name="Заголовок 2"/>
          <p:cNvSpPr>
            <a:spLocks noGrp="1"/>
          </p:cNvSpPr>
          <p:nvPr>
            <p:ph type="title"/>
          </p:nvPr>
        </p:nvSpPr>
        <p:spPr>
          <a:xfrm>
            <a:off x="0" y="357166"/>
            <a:ext cx="9144000" cy="1214446"/>
          </a:xfrm>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9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 There was no turkey on the first Thanksgiving Day</a:t>
            </a: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4" name="Рисунок 3" descr="1049230__thanksgiving-tasty-dinner-wallpaper-image-updated_p.jpg"/>
          <p:cNvPicPr>
            <a:picLocks noChangeAspect="1"/>
          </p:cNvPicPr>
          <p:nvPr/>
        </p:nvPicPr>
        <p:blipFill>
          <a:blip r:embed="rId2"/>
          <a:srcRect l="19531" r="22656"/>
          <a:stretch>
            <a:fillRect/>
          </a:stretch>
        </p:blipFill>
        <p:spPr>
          <a:xfrm>
            <a:off x="0" y="2607770"/>
            <a:ext cx="3929058" cy="4250230"/>
          </a:xfrm>
          <a:prstGeom prst="rect">
            <a:avLst/>
          </a:prstGeom>
        </p:spPr>
      </p:pic>
    </p:spTree>
  </p:cSld>
  <p:clrMapOvr>
    <a:masterClrMapping/>
  </p:clrMapOvr>
  <p:transition>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5000628" y="2571744"/>
            <a:ext cx="4143372" cy="4286256"/>
          </a:xfrm>
        </p:spPr>
        <p:txBody>
          <a:bodyPr>
            <a:normAutofit lnSpcReduction="10000"/>
          </a:bodyPr>
          <a:lstStyle/>
          <a:p>
            <a:r>
              <a:rPr lang="en-US" dirty="0" smtClean="0">
                <a:solidFill>
                  <a:schemeClr val="accent2">
                    <a:lumMod val="75000"/>
                  </a:schemeClr>
                </a:solidFill>
              </a:rPr>
              <a:t>Every year people in North America can witness the most popular parade which takes place on Thanksgiving Day. About 3.5 million people can observe this show in New York City. Others usually watch at home.</a:t>
            </a:r>
            <a:endParaRPr lang="ru-RU" dirty="0">
              <a:solidFill>
                <a:schemeClr val="accent2">
                  <a:lumMod val="75000"/>
                </a:schemeClr>
              </a:solidFill>
            </a:endParaRPr>
          </a:p>
        </p:txBody>
      </p:sp>
      <p:sp>
        <p:nvSpPr>
          <p:cNvPr id="3" name="Заголовок 2"/>
          <p:cNvSpPr>
            <a:spLocks noGrp="1"/>
          </p:cNvSpPr>
          <p:nvPr>
            <p:ph type="title"/>
          </p:nvPr>
        </p:nvSpPr>
        <p:spPr>
          <a:xfrm>
            <a:off x="0" y="357166"/>
            <a:ext cx="9144000" cy="1214446"/>
          </a:xfrm>
        </p:spPr>
        <p:txBody>
          <a:bodyPr>
            <a:normAutofit fontScale="90000"/>
          </a:bodyPr>
          <a:lstStyle/>
          <a:p>
            <a:r>
              <a:rPr lang="en-US" sz="39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 Popular parade which takes place in North America on Thanksgiving Day</a:t>
            </a: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endPar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Рисунок 3" descr="Macys-Parade.jpg"/>
          <p:cNvPicPr>
            <a:picLocks noChangeAspect="1"/>
          </p:cNvPicPr>
          <p:nvPr/>
        </p:nvPicPr>
        <p:blipFill>
          <a:blip r:embed="rId2"/>
          <a:stretch>
            <a:fillRect/>
          </a:stretch>
        </p:blipFill>
        <p:spPr>
          <a:xfrm>
            <a:off x="0" y="2643182"/>
            <a:ext cx="4937451" cy="3286148"/>
          </a:xfrm>
          <a:prstGeom prst="rect">
            <a:avLst/>
          </a:prstGeom>
        </p:spPr>
      </p:pic>
    </p:spTree>
  </p:cSld>
  <p:clrMapOvr>
    <a:masterClrMapping/>
  </p:clrMapOvr>
  <p:transition>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0" y="5000636"/>
            <a:ext cx="9144000" cy="1857364"/>
          </a:xfrm>
        </p:spPr>
        <p:txBody>
          <a:bodyPr>
            <a:normAutofit/>
          </a:bodyPr>
          <a:lstStyle/>
          <a:p>
            <a:r>
              <a:rPr lang="en-US" dirty="0" smtClean="0">
                <a:solidFill>
                  <a:schemeClr val="accent2">
                    <a:lumMod val="75000"/>
                  </a:schemeClr>
                </a:solidFill>
              </a:rPr>
              <a:t>Definitely watching football is the most popular activity among Americans on Thanksgiving. The history of this tradition began in 1934.</a:t>
            </a:r>
            <a:endParaRPr lang="ru-RU" dirty="0">
              <a:solidFill>
                <a:schemeClr val="accent2">
                  <a:lumMod val="75000"/>
                </a:schemeClr>
              </a:solidFill>
            </a:endParaRPr>
          </a:p>
        </p:txBody>
      </p:sp>
      <p:sp>
        <p:nvSpPr>
          <p:cNvPr id="3" name="Заголовок 2"/>
          <p:cNvSpPr>
            <a:spLocks noGrp="1"/>
          </p:cNvSpPr>
          <p:nvPr>
            <p:ph type="title"/>
          </p:nvPr>
        </p:nvSpPr>
        <p:spPr>
          <a:xfrm>
            <a:off x="0" y="0"/>
            <a:ext cx="9144000" cy="1571612"/>
          </a:xfrm>
        </p:spPr>
        <p:txBody>
          <a:bodyPr>
            <a:normAutofit/>
          </a:bodyPr>
          <a:lstStyle/>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4. Football is the major entertainment of the day</a:t>
            </a:r>
            <a:endPar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Рисунок 3" descr="nfl-thanksgiving-games-schedule-1024x379.jpg"/>
          <p:cNvPicPr>
            <a:picLocks noChangeAspect="1"/>
          </p:cNvPicPr>
          <p:nvPr/>
        </p:nvPicPr>
        <p:blipFill>
          <a:blip r:embed="rId2"/>
          <a:stretch>
            <a:fillRect/>
          </a:stretch>
        </p:blipFill>
        <p:spPr>
          <a:xfrm>
            <a:off x="0" y="1571612"/>
            <a:ext cx="9144000" cy="3384352"/>
          </a:xfrm>
          <a:prstGeom prst="rect">
            <a:avLst/>
          </a:prstGeom>
        </p:spPr>
      </p:pic>
    </p:spTree>
  </p:cSld>
  <p:clrMapOvr>
    <a:masterClrMapping/>
  </p:clrMapOvr>
  <p:transition>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3143240" y="2743200"/>
            <a:ext cx="6000760" cy="4114800"/>
          </a:xfrm>
        </p:spPr>
        <p:txBody>
          <a:bodyPr>
            <a:normAutofit/>
          </a:bodyPr>
          <a:lstStyle/>
          <a:p>
            <a:r>
              <a:rPr lang="en-US" dirty="0" smtClean="0">
                <a:solidFill>
                  <a:schemeClr val="accent2">
                    <a:lumMod val="75000"/>
                  </a:schemeClr>
                </a:solidFill>
              </a:rPr>
              <a:t>During the night before Thanksgiving Day so many people visit different bars and cafes that it makes it the most profitable night for bar sales. The reason is that everybody meets with friends and relatives on this day. And the most popular place for that is a local bar.</a:t>
            </a:r>
            <a:endParaRPr lang="ru-RU" dirty="0">
              <a:solidFill>
                <a:schemeClr val="accent2">
                  <a:lumMod val="75000"/>
                </a:schemeClr>
              </a:solidFill>
            </a:endParaRPr>
          </a:p>
        </p:txBody>
      </p:sp>
      <p:sp>
        <p:nvSpPr>
          <p:cNvPr id="3" name="Заголовок 2"/>
          <p:cNvSpPr>
            <a:spLocks noGrp="1"/>
          </p:cNvSpPr>
          <p:nvPr>
            <p:ph type="title"/>
          </p:nvPr>
        </p:nvSpPr>
        <p:spPr>
          <a:xfrm>
            <a:off x="0" y="0"/>
            <a:ext cx="9144000" cy="1571612"/>
          </a:xfrm>
        </p:spPr>
        <p:txBody>
          <a:bodyPr>
            <a:normAutofit/>
          </a:bodyPr>
          <a:lstStyle/>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5. The most profitable night of the year for bar sales</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Рисунок 3" descr="ZC782218_429long.jpg"/>
          <p:cNvPicPr>
            <a:picLocks noChangeAspect="1"/>
          </p:cNvPicPr>
          <p:nvPr/>
        </p:nvPicPr>
        <p:blipFill>
          <a:blip r:embed="rId2"/>
          <a:stretch>
            <a:fillRect/>
          </a:stretch>
        </p:blipFill>
        <p:spPr>
          <a:xfrm>
            <a:off x="1" y="2771776"/>
            <a:ext cx="3143239" cy="3143239"/>
          </a:xfrm>
          <a:prstGeom prst="rect">
            <a:avLst/>
          </a:prstGeom>
        </p:spPr>
      </p:pic>
    </p:spTree>
  </p:cSld>
  <p:clrMapOvr>
    <a:masterClrMapping/>
  </p:clrMapOvr>
  <p:transition>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4500562" y="2743200"/>
            <a:ext cx="4643438" cy="4114800"/>
          </a:xfrm>
        </p:spPr>
        <p:txBody>
          <a:bodyPr>
            <a:normAutofit fontScale="92500" lnSpcReduction="20000"/>
          </a:bodyPr>
          <a:lstStyle/>
          <a:p>
            <a:r>
              <a:rPr lang="en-US" dirty="0" smtClean="0">
                <a:solidFill>
                  <a:schemeClr val="accent2">
                    <a:lumMod val="75000"/>
                  </a:schemeClr>
                </a:solidFill>
              </a:rPr>
              <a:t>Maybe some people will be greatly surprised with the fact that Thanksgiving is celebrated even by astronauts in space, even when they are apart from their families and friends. Their Thanksgiving menu consisted of rehydrated mash potatoes, turkey smoked in foil pouches and rehydrated green beans with mushrooms.</a:t>
            </a:r>
            <a:endParaRPr lang="ru-RU" dirty="0">
              <a:solidFill>
                <a:schemeClr val="accent2">
                  <a:lumMod val="75000"/>
                </a:schemeClr>
              </a:solidFill>
            </a:endParaRPr>
          </a:p>
        </p:txBody>
      </p:sp>
      <p:sp>
        <p:nvSpPr>
          <p:cNvPr id="3" name="Заголовок 2"/>
          <p:cNvSpPr>
            <a:spLocks noGrp="1"/>
          </p:cNvSpPr>
          <p:nvPr>
            <p:ph type="title"/>
          </p:nvPr>
        </p:nvSpPr>
        <p:spPr>
          <a:xfrm>
            <a:off x="0" y="0"/>
            <a:ext cx="9144000" cy="1571612"/>
          </a:xfrm>
        </p:spPr>
        <p:txBody>
          <a:bodyPr>
            <a:normAutofit/>
          </a:bodyPr>
          <a:lstStyle/>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6. Astronauts celebrate Thanksgiving</a:t>
            </a:r>
            <a:endPar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Рисунок 3" descr="space_thanksgiving.jpg"/>
          <p:cNvPicPr>
            <a:picLocks noChangeAspect="1"/>
          </p:cNvPicPr>
          <p:nvPr/>
        </p:nvPicPr>
        <p:blipFill>
          <a:blip r:embed="rId2"/>
          <a:srcRect l="41990"/>
          <a:stretch>
            <a:fillRect/>
          </a:stretch>
        </p:blipFill>
        <p:spPr>
          <a:xfrm>
            <a:off x="0" y="2638491"/>
            <a:ext cx="4357686" cy="4219507"/>
          </a:xfrm>
          <a:prstGeom prst="rect">
            <a:avLst/>
          </a:prstGeom>
        </p:spPr>
      </p:pic>
    </p:spTree>
  </p:cSld>
  <p:clrMapOvr>
    <a:masterClrMapping/>
  </p:clrMapOvr>
  <p:transition>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0" y="4929198"/>
            <a:ext cx="9144000" cy="1928802"/>
          </a:xfrm>
        </p:spPr>
        <p:txBody>
          <a:bodyPr>
            <a:normAutofit fontScale="92500" lnSpcReduction="10000"/>
          </a:bodyPr>
          <a:lstStyle/>
          <a:p>
            <a:r>
              <a:rPr lang="en-US" dirty="0" smtClean="0">
                <a:solidFill>
                  <a:schemeClr val="accent2">
                    <a:lumMod val="75000"/>
                  </a:schemeClr>
                </a:solidFill>
              </a:rPr>
              <a:t>Scientists say that turkey meat has a special amino acid Tryptophan. It can make you feel sleepy. But it doesn’t mean that if you eat a usual portion of turkey during Thanksgiving dinner you will fall asleep at once. There is not enough amount of tryptophan in it.</a:t>
            </a:r>
            <a:endParaRPr lang="ru-RU" dirty="0">
              <a:solidFill>
                <a:schemeClr val="accent2">
                  <a:lumMod val="75000"/>
                </a:schemeClr>
              </a:solidFill>
            </a:endParaRPr>
          </a:p>
        </p:txBody>
      </p:sp>
      <p:sp>
        <p:nvSpPr>
          <p:cNvPr id="3" name="Заголовок 2"/>
          <p:cNvSpPr>
            <a:spLocks noGrp="1"/>
          </p:cNvSpPr>
          <p:nvPr>
            <p:ph type="title"/>
          </p:nvPr>
        </p:nvSpPr>
        <p:spPr>
          <a:xfrm>
            <a:off x="0" y="0"/>
            <a:ext cx="9144000" cy="1571612"/>
          </a:xfrm>
        </p:spPr>
        <p:txBody>
          <a:bodyPr>
            <a:normAutofit/>
          </a:bodyPr>
          <a:lstStyle/>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7. The Tryptophan doesn’t make you sleepy</a:t>
            </a:r>
            <a:endPar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Рисунок 3" descr="ImageCache.jpg"/>
          <p:cNvPicPr>
            <a:picLocks noChangeAspect="1"/>
          </p:cNvPicPr>
          <p:nvPr/>
        </p:nvPicPr>
        <p:blipFill>
          <a:blip r:embed="rId2"/>
          <a:stretch>
            <a:fillRect/>
          </a:stretch>
        </p:blipFill>
        <p:spPr>
          <a:xfrm>
            <a:off x="2143108" y="2786058"/>
            <a:ext cx="4500594" cy="2030893"/>
          </a:xfrm>
          <a:prstGeom prst="rect">
            <a:avLst/>
          </a:prstGeom>
        </p:spPr>
      </p:pic>
    </p:spTree>
  </p:cSld>
  <p:clrMapOvr>
    <a:masterClrMapping/>
  </p:clrMapOvr>
  <p:transition>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4786314" y="2643182"/>
            <a:ext cx="4357686" cy="4214818"/>
          </a:xfrm>
        </p:spPr>
        <p:txBody>
          <a:bodyPr>
            <a:normAutofit fontScale="85000" lnSpcReduction="20000"/>
          </a:bodyPr>
          <a:lstStyle/>
          <a:p>
            <a:r>
              <a:rPr lang="en-US" dirty="0" smtClean="0">
                <a:solidFill>
                  <a:schemeClr val="accent2">
                    <a:lumMod val="75000"/>
                  </a:schemeClr>
                </a:solidFill>
              </a:rPr>
              <a:t>Once the president Truman chose a turkey on Thanksgiving Day and sent it to the farm. In such way he showed that the turkey was gifted a peaceful life. That happened in 1947. Since that time it has become a tradition. Nowadays the President selects two turkeys and Americans vote for their names. After that people can observe a public pardon of the President.</a:t>
            </a:r>
            <a:endParaRPr lang="ru-RU" dirty="0">
              <a:solidFill>
                <a:schemeClr val="accent2">
                  <a:lumMod val="75000"/>
                </a:schemeClr>
              </a:solidFill>
            </a:endParaRPr>
          </a:p>
        </p:txBody>
      </p:sp>
      <p:sp>
        <p:nvSpPr>
          <p:cNvPr id="3" name="Заголовок 2"/>
          <p:cNvSpPr>
            <a:spLocks noGrp="1"/>
          </p:cNvSpPr>
          <p:nvPr>
            <p:ph type="title"/>
          </p:nvPr>
        </p:nvSpPr>
        <p:spPr>
          <a:xfrm>
            <a:off x="0" y="0"/>
            <a:ext cx="9144000" cy="1571612"/>
          </a:xfrm>
        </p:spPr>
        <p:txBody>
          <a:bodyPr>
            <a:normAutofit/>
          </a:bodyPr>
          <a:lstStyle/>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8. Every year the president pardons two turkeys</a:t>
            </a:r>
            <a:endPar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Рисунок 3" descr="ObamaTurkey_2.jpg"/>
          <p:cNvPicPr>
            <a:picLocks noChangeAspect="1"/>
          </p:cNvPicPr>
          <p:nvPr/>
        </p:nvPicPr>
        <p:blipFill>
          <a:blip r:embed="rId3"/>
          <a:srcRect l="13721" t="5359" r="11718"/>
          <a:stretch>
            <a:fillRect/>
          </a:stretch>
        </p:blipFill>
        <p:spPr>
          <a:xfrm>
            <a:off x="0" y="2714620"/>
            <a:ext cx="4786314" cy="4143381"/>
          </a:xfrm>
          <a:prstGeom prst="rect">
            <a:avLst/>
          </a:prstGeom>
        </p:spPr>
      </p:pic>
    </p:spTree>
  </p:cSld>
  <p:clrMapOvr>
    <a:masterClrMapping/>
  </p:clrMapOvr>
  <p:transition>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5786446" y="2743200"/>
            <a:ext cx="3357554" cy="4114800"/>
          </a:xfrm>
        </p:spPr>
        <p:txBody>
          <a:bodyPr>
            <a:normAutofit fontScale="92500" lnSpcReduction="10000"/>
          </a:bodyPr>
          <a:lstStyle/>
          <a:p>
            <a:r>
              <a:rPr lang="en-US" dirty="0" smtClean="0">
                <a:solidFill>
                  <a:schemeClr val="accent2">
                    <a:lumMod val="75000"/>
                  </a:schemeClr>
                </a:solidFill>
              </a:rPr>
              <a:t>The Americans call the day after Thanksgiving “Black Friday”. At first it got such name in 1960 in Philadelphia. Traditionally “Black Friday” is the beginning of the shopping season during holidays.</a:t>
            </a:r>
            <a:endParaRPr lang="ru-RU" dirty="0">
              <a:solidFill>
                <a:schemeClr val="accent2">
                  <a:lumMod val="75000"/>
                </a:schemeClr>
              </a:solidFill>
            </a:endParaRPr>
          </a:p>
        </p:txBody>
      </p:sp>
      <p:sp>
        <p:nvSpPr>
          <p:cNvPr id="3" name="Заголовок 2"/>
          <p:cNvSpPr>
            <a:spLocks noGrp="1"/>
          </p:cNvSpPr>
          <p:nvPr>
            <p:ph type="title"/>
          </p:nvPr>
        </p:nvSpPr>
        <p:spPr>
          <a:xfrm>
            <a:off x="0" y="0"/>
            <a:ext cx="9144000" cy="1571612"/>
          </a:xfrm>
        </p:spPr>
        <p:txBody>
          <a:bodyPr>
            <a:normAutofit/>
          </a:bodyPr>
          <a:lstStyle/>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9. The day after Thanksgiving</a:t>
            </a:r>
            <a:endPar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Рисунок 3" descr="420dde55638c.jpg"/>
          <p:cNvPicPr>
            <a:picLocks noChangeAspect="1"/>
          </p:cNvPicPr>
          <p:nvPr/>
        </p:nvPicPr>
        <p:blipFill>
          <a:blip r:embed="rId2"/>
          <a:stretch>
            <a:fillRect/>
          </a:stretch>
        </p:blipFill>
        <p:spPr>
          <a:xfrm>
            <a:off x="0" y="2609016"/>
            <a:ext cx="5643570" cy="4049262"/>
          </a:xfrm>
          <a:prstGeom prst="rect">
            <a:avLst/>
          </a:prstGeom>
        </p:spPr>
      </p:pic>
    </p:spTree>
  </p:cSld>
  <p:clrMapOvr>
    <a:masterClrMapping/>
  </p:clrMapOvr>
  <p:transition>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4357686" y="2743200"/>
            <a:ext cx="4786314" cy="4114800"/>
          </a:xfrm>
        </p:spPr>
        <p:txBody>
          <a:bodyPr>
            <a:normAutofit fontScale="92500" lnSpcReduction="10000"/>
          </a:bodyPr>
          <a:lstStyle/>
          <a:p>
            <a:r>
              <a:rPr lang="en-US" dirty="0" smtClean="0">
                <a:solidFill>
                  <a:schemeClr val="accent2">
                    <a:lumMod val="75000"/>
                  </a:schemeClr>
                </a:solidFill>
              </a:rPr>
              <a:t>Annually people in the U.S. eat tremendous amounts of food. Researches show that about 45 million turkeys are consumed during Thanksgiving dinner. If Americans follow the same tendency this year they will spend about five billion dollars buying turkeys and trying to make their Thanksgiving menus perfect.</a:t>
            </a:r>
            <a:endParaRPr lang="ru-RU" dirty="0">
              <a:solidFill>
                <a:schemeClr val="accent2">
                  <a:lumMod val="75000"/>
                </a:schemeClr>
              </a:solidFill>
            </a:endParaRPr>
          </a:p>
        </p:txBody>
      </p:sp>
      <p:sp>
        <p:nvSpPr>
          <p:cNvPr id="3" name="Заголовок 2"/>
          <p:cNvSpPr>
            <a:spLocks noGrp="1"/>
          </p:cNvSpPr>
          <p:nvPr>
            <p:ph type="title"/>
          </p:nvPr>
        </p:nvSpPr>
        <p:spPr>
          <a:xfrm>
            <a:off x="0" y="0"/>
            <a:ext cx="9144000" cy="1571612"/>
          </a:xfrm>
        </p:spPr>
        <p:txBody>
          <a:bodyPr>
            <a:normAutofit/>
          </a:bodyPr>
          <a:lstStyle/>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10. Every year 45 million turkeys are eaten on Thanksgiving</a:t>
            </a:r>
            <a:endParaRPr lang="ru-RU" dirty="0"/>
          </a:p>
        </p:txBody>
      </p:sp>
      <p:pic>
        <p:nvPicPr>
          <p:cNvPr id="4" name="Рисунок 3" descr="dinde-un-plat-incontournable-de-thanksgiving.jpg"/>
          <p:cNvPicPr>
            <a:picLocks noChangeAspect="1"/>
          </p:cNvPicPr>
          <p:nvPr/>
        </p:nvPicPr>
        <p:blipFill>
          <a:blip r:embed="rId2"/>
          <a:srcRect l="2531" t="3750" r="2532" b="5182"/>
          <a:stretch>
            <a:fillRect/>
          </a:stretch>
        </p:blipFill>
        <p:spPr>
          <a:xfrm>
            <a:off x="-1" y="2643182"/>
            <a:ext cx="4312417" cy="2357454"/>
          </a:xfrm>
          <a:prstGeom prst="rect">
            <a:avLst/>
          </a:prstGeom>
        </p:spPr>
      </p:pic>
    </p:spTree>
  </p:cSld>
  <p:clrMapOvr>
    <a:masterClrMapping/>
  </p:clrMapOvr>
  <p:transition>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0"/>
            <a:ext cx="9144000" cy="6858000"/>
          </a:xfrm>
        </p:spPr>
        <p:style>
          <a:lnRef idx="3">
            <a:schemeClr val="lt1"/>
          </a:lnRef>
          <a:fillRef idx="1">
            <a:schemeClr val="accent3"/>
          </a:fillRef>
          <a:effectRef idx="1">
            <a:schemeClr val="accent3"/>
          </a:effectRef>
          <a:fontRef idx="minor">
            <a:schemeClr val="lt1"/>
          </a:fontRef>
        </p:style>
        <p:txBody>
          <a:bodyPr/>
          <a:lstStyle/>
          <a:p>
            <a:pPr algn="ctr"/>
            <a:r>
              <a:rPr lang="en-US"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60007" dist="200025" dir="15000000" sy="30000" kx="-1800000" algn="bl" rotWithShape="0">
                    <a:prstClr val="black">
                      <a:alpha val="32000"/>
                    </a:prstClr>
                  </a:outerShdw>
                </a:effectLst>
              </a:rPr>
              <a:t>Thank you for your attention</a:t>
            </a:r>
            <a:br>
              <a:rPr lang="en-US"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60007" dist="200025" dir="15000000" sy="30000" kx="-1800000" algn="bl" rotWithShape="0">
                    <a:prstClr val="black">
                      <a:alpha val="32000"/>
                    </a:prstClr>
                  </a:outerShdw>
                </a:effectLst>
              </a:rPr>
            </a:br>
            <a:r>
              <a:rPr lang="en-US"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60007" dist="200025" dir="15000000" sy="30000" kx="-1800000" algn="bl" rotWithShape="0">
                    <a:prstClr val="black">
                      <a:alpha val="32000"/>
                    </a:prstClr>
                  </a:outerShdw>
                </a:effectLst>
              </a:rPr>
              <a:t/>
            </a:r>
            <a:br>
              <a:rPr lang="en-US"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60007" dist="200025" dir="15000000" sy="30000" kx="-1800000" algn="bl" rotWithShape="0">
                    <a:prstClr val="black">
                      <a:alpha val="32000"/>
                    </a:prstClr>
                  </a:outerShdw>
                </a:effectLst>
              </a:rPr>
            </a:br>
            <a:r>
              <a:rPr lang="en-US"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60007" dist="200025" dir="15000000" sy="30000" kx="-1800000" algn="bl" rotWithShape="0">
                    <a:prstClr val="black">
                      <a:alpha val="32000"/>
                    </a:prstClr>
                  </a:outerShdw>
                </a:effectLst>
              </a:rPr>
              <a:t/>
            </a:r>
            <a:br>
              <a:rPr lang="en-US"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60007" dist="200025" dir="15000000" sy="30000" kx="-1800000" algn="bl" rotWithShape="0">
                    <a:prstClr val="black">
                      <a:alpha val="32000"/>
                    </a:prstClr>
                  </a:outerShdw>
                </a:effectLst>
              </a:rPr>
            </a:br>
            <a:r>
              <a:rPr lang="en-US"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60007" dist="200025" dir="15000000" sy="30000" kx="-1800000" algn="bl" rotWithShape="0">
                    <a:prstClr val="black">
                      <a:alpha val="32000"/>
                    </a:prstClr>
                  </a:outerShdw>
                </a:effectLst>
              </a:rPr>
              <a:t/>
            </a:r>
            <a:br>
              <a:rPr lang="en-US"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60007" dist="200025" dir="15000000" sy="30000" kx="-1800000" algn="bl" rotWithShape="0">
                    <a:prstClr val="black">
                      <a:alpha val="32000"/>
                    </a:prstClr>
                  </a:outerShdw>
                </a:effectLst>
              </a:rPr>
            </a:br>
            <a:r>
              <a:rPr lang="en-US"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60007" dist="200025" dir="15000000" sy="30000" kx="-1800000" algn="bl" rotWithShape="0">
                    <a:prstClr val="black">
                      <a:alpha val="32000"/>
                    </a:prstClr>
                  </a:outerShdw>
                </a:effectLst>
              </a:rPr>
              <a:t/>
            </a:r>
            <a:br>
              <a:rPr lang="en-US"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60007" dist="200025" dir="15000000" sy="30000" kx="-1800000" algn="bl" rotWithShape="0">
                    <a:prstClr val="black">
                      <a:alpha val="32000"/>
                    </a:prstClr>
                  </a:outerShdw>
                </a:effectLst>
              </a:rPr>
            </a:br>
            <a:r>
              <a:rPr lang="en-US"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60007" dist="200025" dir="15000000" sy="30000" kx="-1800000" algn="bl" rotWithShape="0">
                    <a:prstClr val="black">
                      <a:alpha val="32000"/>
                    </a:prstClr>
                  </a:outerShdw>
                </a:effectLst>
              </a:rPr>
              <a:t/>
            </a:r>
            <a:br>
              <a:rPr lang="en-US"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60007" dist="200025" dir="15000000" sy="30000" kx="-1800000" algn="bl" rotWithShape="0">
                    <a:prstClr val="black">
                      <a:alpha val="32000"/>
                    </a:prstClr>
                  </a:outerShdw>
                </a:effectLst>
              </a:rPr>
            </a:br>
            <a:r>
              <a:rPr lang="en-US"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60007" dist="200025" dir="15000000" sy="30000" kx="-1800000" algn="bl" rotWithShape="0">
                    <a:prstClr val="black">
                      <a:alpha val="32000"/>
                    </a:prstClr>
                  </a:outerShdw>
                </a:effectLst>
              </a:rPr>
              <a:t/>
            </a:r>
            <a:br>
              <a:rPr lang="en-US"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60007" dist="200025" dir="15000000" sy="30000" kx="-1800000" algn="bl" rotWithShape="0">
                    <a:prstClr val="black">
                      <a:alpha val="32000"/>
                    </a:prstClr>
                  </a:outerShdw>
                </a:effectLst>
              </a:rPr>
            </a:br>
            <a:endParaRPr lang="ru-RU"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60007" dist="200025" dir="15000000" sy="30000" kx="-1800000" algn="bl" rotWithShape="0">
                  <a:prstClr val="black">
                    <a:alpha val="32000"/>
                  </a:prstClr>
                </a:outerShdw>
              </a:effectLst>
            </a:endParaRPr>
          </a:p>
        </p:txBody>
      </p:sp>
      <p:pic>
        <p:nvPicPr>
          <p:cNvPr id="5" name="Рисунок 4" descr="Etc_ThanksGivingDay_062.jpg"/>
          <p:cNvPicPr>
            <a:picLocks noChangeAspect="1"/>
          </p:cNvPicPr>
          <p:nvPr/>
        </p:nvPicPr>
        <p:blipFill>
          <a:blip r:embed="rId2"/>
          <a:stretch>
            <a:fillRect/>
          </a:stretch>
        </p:blipFill>
        <p:spPr>
          <a:xfrm>
            <a:off x="785786" y="1500174"/>
            <a:ext cx="7643866" cy="5119863"/>
          </a:xfrm>
          <a:prstGeom prst="rect">
            <a:avLst/>
          </a:prstGeom>
        </p:spPr>
      </p:pic>
    </p:spTree>
  </p:cSld>
  <p:clrMapOvr>
    <a:masterClrMapping/>
  </p:clrMapOvr>
  <p:transition>
    <p:pull/>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бычная">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Обычная">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Обычная">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111</TotalTime>
  <Words>575</Words>
  <Application>Microsoft Office PowerPoint</Application>
  <PresentationFormat>Экран (4:3)</PresentationFormat>
  <Paragraphs>26</Paragraphs>
  <Slides>13</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Обычная</vt:lpstr>
      <vt:lpstr>Thanksgiving Day</vt:lpstr>
      <vt:lpstr>Слайд 2</vt:lpstr>
      <vt:lpstr>1. Abraham Lincoln announced it to be an official holiday </vt:lpstr>
      <vt:lpstr>2. There was no turkey on the first Thanksgiving Day </vt:lpstr>
      <vt:lpstr>3. Popular parade which takes place in North America on Thanksgiving Day </vt:lpstr>
      <vt:lpstr>4. Football is the major entertainment of the day</vt:lpstr>
      <vt:lpstr>5. The most profitable night of the year for bar sales</vt:lpstr>
      <vt:lpstr>6. Astronauts celebrate Thanksgiving</vt:lpstr>
      <vt:lpstr>7. The Tryptophan doesn’t make you sleepy</vt:lpstr>
      <vt:lpstr>8. Every year the president pardons two turkeys</vt:lpstr>
      <vt:lpstr>9. The day after Thanksgiving</vt:lpstr>
      <vt:lpstr>10. Every year 45 million turkeys are eaten on Thanksgiving</vt:lpstr>
      <vt:lpstr>Thank you for your attention       </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Thanksgiving Day</dc:title>
  <dc:creator>admin</dc:creator>
  <cp:lastModifiedBy>admin</cp:lastModifiedBy>
  <cp:revision>2</cp:revision>
  <dcterms:created xsi:type="dcterms:W3CDTF">2015-09-21T19:05:09Z</dcterms:created>
  <dcterms:modified xsi:type="dcterms:W3CDTF">2015-09-21T21:05:01Z</dcterms:modified>
</cp:coreProperties>
</file>