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169AF-8AC7-4972-8AF1-B36FF9E4A124}" type="datetimeFigureOut">
              <a:rPr lang="ru-RU" smtClean="0"/>
              <a:t>21.02.2014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87C38E-C154-4FA1-961D-73CDF4E48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294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7C38E-C154-4FA1-961D-73CDF4E4868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701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DCC32-3B83-426D-AF8B-A52B4205663A}" type="datetimeFigureOut">
              <a:rPr lang="ru-RU" smtClean="0"/>
              <a:t>21.02.2014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87ABC1-49A1-40B4-9D58-3F83D167B1E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DCC32-3B83-426D-AF8B-A52B4205663A}" type="datetimeFigureOut">
              <a:rPr lang="ru-RU" smtClean="0"/>
              <a:t>21.02.2014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ABC1-49A1-40B4-9D58-3F83D167B1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DCC32-3B83-426D-AF8B-A52B4205663A}" type="datetimeFigureOut">
              <a:rPr lang="ru-RU" smtClean="0"/>
              <a:t>21.02.2014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ABC1-49A1-40B4-9D58-3F83D167B1E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DCC32-3B83-426D-AF8B-A52B4205663A}" type="datetimeFigureOut">
              <a:rPr lang="ru-RU" smtClean="0"/>
              <a:t>21.02.2014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ABC1-49A1-40B4-9D58-3F83D167B1E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DCC32-3B83-426D-AF8B-A52B4205663A}" type="datetimeFigureOut">
              <a:rPr lang="ru-RU" smtClean="0"/>
              <a:t>21.02.2014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ABC1-49A1-40B4-9D58-3F83D167B1E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DCC32-3B83-426D-AF8B-A52B4205663A}" type="datetimeFigureOut">
              <a:rPr lang="ru-RU" smtClean="0"/>
              <a:t>21.02.2014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ABC1-49A1-40B4-9D58-3F83D167B1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DCC32-3B83-426D-AF8B-A52B4205663A}" type="datetimeFigureOut">
              <a:rPr lang="ru-RU" smtClean="0"/>
              <a:t>21.02.2014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ABC1-49A1-40B4-9D58-3F83D167B1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DCC32-3B83-426D-AF8B-A52B4205663A}" type="datetimeFigureOut">
              <a:rPr lang="ru-RU" smtClean="0"/>
              <a:t>21.02.2014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ABC1-49A1-40B4-9D58-3F83D167B1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DCC32-3B83-426D-AF8B-A52B4205663A}" type="datetimeFigureOut">
              <a:rPr lang="ru-RU" smtClean="0"/>
              <a:t>21.02.2014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ABC1-49A1-40B4-9D58-3F83D167B1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DCC32-3B83-426D-AF8B-A52B4205663A}" type="datetimeFigureOut">
              <a:rPr lang="ru-RU" smtClean="0"/>
              <a:t>21.02.2014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ABC1-49A1-40B4-9D58-3F83D167B1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DCC32-3B83-426D-AF8B-A52B4205663A}" type="datetimeFigureOut">
              <a:rPr lang="ru-RU" smtClean="0"/>
              <a:t>21.02.2014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ABC1-49A1-40B4-9D58-3F83D167B1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5EDCC32-3B83-426D-AF8B-A52B4205663A}" type="datetimeFigureOut">
              <a:rPr lang="ru-RU" smtClean="0"/>
              <a:t>21.02.2014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C87ABC1-49A1-40B4-9D58-3F83D167B1E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064" y="1568024"/>
            <a:ext cx="3744416" cy="1752600"/>
          </a:xfrm>
        </p:spPr>
        <p:txBody>
          <a:bodyPr>
            <a:noAutofit/>
          </a:bodyPr>
          <a:lstStyle/>
          <a:p>
            <a:r>
              <a:rPr lang="de-DE" sz="4000" dirty="0">
                <a:latin typeface="+mj-lt"/>
              </a:rPr>
              <a:t>Johann Wolfgang von </a:t>
            </a:r>
            <a:r>
              <a:rPr lang="de-DE" sz="4000" dirty="0" smtClean="0">
                <a:latin typeface="+mj-lt"/>
              </a:rPr>
              <a:t>Goethe</a:t>
            </a:r>
            <a:endParaRPr lang="ru-RU" sz="4000" dirty="0" smtClean="0">
              <a:latin typeface="+mj-lt"/>
            </a:endParaRPr>
          </a:p>
          <a:p>
            <a:r>
              <a:rPr lang="ru-RU" sz="4000" dirty="0" smtClean="0">
                <a:latin typeface="+mj-lt"/>
              </a:rPr>
              <a:t>(1749 – 1832)</a:t>
            </a:r>
            <a:endParaRPr lang="ru-RU" sz="4000"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0688"/>
            <a:ext cx="4608512" cy="539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98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2204864"/>
            <a:ext cx="4989240" cy="2592288"/>
          </a:xfrm>
        </p:spPr>
        <p:txBody>
          <a:bodyPr/>
          <a:lstStyle/>
          <a:p>
            <a:r>
              <a:rPr lang="en-US" sz="4400" dirty="0" err="1" smtClean="0">
                <a:effectLst/>
              </a:rPr>
              <a:t>Er</a:t>
            </a:r>
            <a:r>
              <a:rPr lang="en-US" sz="4400" dirty="0" smtClean="0">
                <a:effectLst/>
              </a:rPr>
              <a:t> </a:t>
            </a:r>
            <a:r>
              <a:rPr lang="uk-UA" sz="4400" dirty="0" err="1" smtClean="0">
                <a:effectLst/>
              </a:rPr>
              <a:t>wurde</a:t>
            </a:r>
            <a:r>
              <a:rPr lang="uk-UA" sz="4400" dirty="0" smtClean="0">
                <a:effectLst/>
              </a:rPr>
              <a:t> </a:t>
            </a:r>
            <a:r>
              <a:rPr lang="uk-UA" sz="4400" dirty="0" err="1">
                <a:effectLst/>
              </a:rPr>
              <a:t>am</a:t>
            </a:r>
            <a:r>
              <a:rPr lang="uk-UA" sz="4400" dirty="0">
                <a:effectLst/>
              </a:rPr>
              <a:t>  28. </a:t>
            </a:r>
            <a:r>
              <a:rPr lang="uk-UA" sz="4400" dirty="0" err="1">
                <a:effectLst/>
              </a:rPr>
              <a:t>August</a:t>
            </a:r>
            <a:r>
              <a:rPr lang="uk-UA" sz="4400" dirty="0">
                <a:effectLst/>
              </a:rPr>
              <a:t> 1749 </a:t>
            </a:r>
            <a:r>
              <a:rPr lang="uk-UA" sz="4400" dirty="0" err="1">
                <a:effectLst/>
              </a:rPr>
              <a:t>in</a:t>
            </a:r>
            <a:r>
              <a:rPr lang="uk-UA" sz="4400" dirty="0">
                <a:effectLst/>
              </a:rPr>
              <a:t> </a:t>
            </a:r>
            <a:r>
              <a:rPr lang="uk-UA" sz="4400" dirty="0" err="1">
                <a:effectLst/>
              </a:rPr>
              <a:t>Frankfur</a:t>
            </a:r>
            <a:r>
              <a:rPr lang="en-US" sz="4400" dirty="0">
                <a:effectLst/>
              </a:rPr>
              <a:t>t </a:t>
            </a:r>
            <a:r>
              <a:rPr lang="uk-UA" sz="4400" dirty="0">
                <a:effectLst/>
              </a:rPr>
              <a:t> </a:t>
            </a:r>
            <a:r>
              <a:rPr lang="uk-UA" sz="4400" dirty="0" err="1">
                <a:effectLst/>
              </a:rPr>
              <a:t>am</a:t>
            </a:r>
            <a:r>
              <a:rPr lang="uk-UA" sz="4400" dirty="0">
                <a:effectLst/>
              </a:rPr>
              <a:t> </a:t>
            </a:r>
            <a:r>
              <a:rPr lang="uk-UA" sz="4400" dirty="0" err="1">
                <a:effectLst/>
              </a:rPr>
              <a:t>Main</a:t>
            </a:r>
            <a:r>
              <a:rPr lang="uk-UA" sz="4400" dirty="0">
                <a:effectLst/>
              </a:rPr>
              <a:t>  </a:t>
            </a:r>
            <a:r>
              <a:rPr lang="uk-UA" sz="4400" dirty="0" err="1">
                <a:effectLst/>
              </a:rPr>
              <a:t>geboren</a:t>
            </a:r>
            <a:endParaRPr lang="ru-RU" sz="4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04664"/>
            <a:ext cx="3960440" cy="5620713"/>
          </a:xfrm>
        </p:spPr>
      </p:pic>
    </p:spTree>
    <p:extLst>
      <p:ext uri="{BB962C8B-B14F-4D97-AF65-F5344CB8AC3E}">
        <p14:creationId xmlns:p14="http://schemas.microsoft.com/office/powerpoint/2010/main" val="136021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5589240"/>
            <a:ext cx="4320480" cy="504056"/>
          </a:xfrm>
        </p:spPr>
        <p:txBody>
          <a:bodyPr/>
          <a:lstStyle/>
          <a:p>
            <a:r>
              <a:rPr lang="de-DE" dirty="0"/>
              <a:t>	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4000" dirty="0" smtClean="0"/>
              <a:t>Der </a:t>
            </a:r>
            <a:r>
              <a:rPr lang="de-DE" sz="4000" dirty="0"/>
              <a:t>Vater Johann Caspar Goethe (1710–1782) war Jurist. Er war vielseitig interessiert und gebildet, jedoch auch streng.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64704"/>
            <a:ext cx="3881964" cy="5523269"/>
          </a:xfrm>
        </p:spPr>
      </p:pic>
    </p:spTree>
    <p:extLst>
      <p:ext uri="{BB962C8B-B14F-4D97-AF65-F5344CB8AC3E}">
        <p14:creationId xmlns:p14="http://schemas.microsoft.com/office/powerpoint/2010/main" val="69046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4365104"/>
            <a:ext cx="4557192" cy="1600200"/>
          </a:xfrm>
        </p:spPr>
        <p:txBody>
          <a:bodyPr/>
          <a:lstStyle/>
          <a:p>
            <a:r>
              <a:rPr lang="de-DE" sz="3600" dirty="0"/>
              <a:t>Goethes Mutter, Catharina Elisabeth </a:t>
            </a:r>
            <a:r>
              <a:rPr lang="de-DE" sz="3600" dirty="0" smtClean="0"/>
              <a:t>Goethe (</a:t>
            </a:r>
            <a:r>
              <a:rPr lang="de-DE" sz="3600" dirty="0"/>
              <a:t>1731–1808), entstammte einer wohlhabenden und angesehenen Frankfurter Familie.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64704"/>
            <a:ext cx="3888432" cy="5013596"/>
          </a:xfrm>
        </p:spPr>
      </p:pic>
    </p:spTree>
    <p:extLst>
      <p:ext uri="{BB962C8B-B14F-4D97-AF65-F5344CB8AC3E}">
        <p14:creationId xmlns:p14="http://schemas.microsoft.com/office/powerpoint/2010/main" val="421353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3961048"/>
            <a:ext cx="5328592" cy="1600200"/>
          </a:xfrm>
        </p:spPr>
        <p:txBody>
          <a:bodyPr/>
          <a:lstStyle/>
          <a:p>
            <a:r>
              <a:rPr lang="de-DE" sz="4000" dirty="0" smtClean="0"/>
              <a:t>Goethe  </a:t>
            </a:r>
            <a:r>
              <a:rPr lang="de-DE" sz="4000" dirty="0"/>
              <a:t>studierte Latein, Griechisch  und   auch viele  neue Sprachen: Italienisch,  Englisch  und Französisch.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0772">
            <a:off x="379837" y="908720"/>
            <a:ext cx="3312368" cy="414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59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085184"/>
            <a:ext cx="8352928" cy="1368152"/>
          </a:xfrm>
        </p:spPr>
        <p:txBody>
          <a:bodyPr/>
          <a:lstStyle/>
          <a:p>
            <a:r>
              <a:rPr lang="de-DE" sz="3600" dirty="0"/>
              <a:t>Als Sechzehnjähriger (1765)  konnte Goethe schon die Universität Leipzig beziehen, um auf Wunsch des Vaters Rechtswissenschaft zu studieren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0"/>
            <a:ext cx="5544616" cy="3501008"/>
          </a:xfrm>
        </p:spPr>
      </p:pic>
    </p:spTree>
    <p:extLst>
      <p:ext uri="{BB962C8B-B14F-4D97-AF65-F5344CB8AC3E}">
        <p14:creationId xmlns:p14="http://schemas.microsoft.com/office/powerpoint/2010/main" val="145393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6084" y="3933056"/>
            <a:ext cx="5493296" cy="1600200"/>
          </a:xfrm>
        </p:spPr>
        <p:txBody>
          <a:bodyPr/>
          <a:lstStyle/>
          <a:p>
            <a:r>
              <a:rPr lang="de-DE" sz="3200" dirty="0"/>
              <a:t>Der Jüngling ging aber seine eigenen Wege: er beschäftigte sich viel und ernst mit den </a:t>
            </a:r>
            <a:r>
              <a:rPr lang="de-DE" sz="3200" dirty="0" smtClean="0"/>
              <a:t>Naturwissenschaften</a:t>
            </a:r>
            <a:r>
              <a:rPr lang="de-DE" sz="3200" dirty="0"/>
              <a:t>, der Malerei, </a:t>
            </a:r>
            <a:r>
              <a:rPr lang="de-DE" sz="3200" dirty="0" smtClean="0"/>
              <a:t>schrieb </a:t>
            </a:r>
            <a:r>
              <a:rPr lang="de-DE" sz="3200" dirty="0"/>
              <a:t>Gedichte.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9419">
            <a:off x="412238" y="693039"/>
            <a:ext cx="3366184" cy="4525963"/>
          </a:xfrm>
        </p:spPr>
      </p:pic>
    </p:spTree>
    <p:extLst>
      <p:ext uri="{BB962C8B-B14F-4D97-AF65-F5344CB8AC3E}">
        <p14:creationId xmlns:p14="http://schemas.microsoft.com/office/powerpoint/2010/main" val="317286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509120"/>
            <a:ext cx="4752528" cy="1600200"/>
          </a:xfrm>
        </p:spPr>
        <p:txBody>
          <a:bodyPr/>
          <a:lstStyle/>
          <a:p>
            <a:r>
              <a:rPr lang="de-DE" sz="4000" dirty="0"/>
              <a:t>Im August 1771 wurde </a:t>
            </a:r>
            <a:r>
              <a:rPr lang="de-DE" sz="4000" dirty="0" smtClean="0"/>
              <a:t>Goethe </a:t>
            </a:r>
            <a:r>
              <a:rPr lang="de-DE" sz="4000" dirty="0"/>
              <a:t>der wissenschaftliche Grad eines Doktors der Rechtwissenschaft zugesprochen.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8168">
            <a:off x="5432313" y="1120961"/>
            <a:ext cx="3810000" cy="3810000"/>
          </a:xfrm>
        </p:spPr>
      </p:pic>
    </p:spTree>
    <p:extLst>
      <p:ext uri="{BB962C8B-B14F-4D97-AF65-F5344CB8AC3E}">
        <p14:creationId xmlns:p14="http://schemas.microsoft.com/office/powerpoint/2010/main" val="90153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9922" y="3645024"/>
            <a:ext cx="5349280" cy="1600200"/>
          </a:xfrm>
        </p:spPr>
        <p:txBody>
          <a:bodyPr/>
          <a:lstStyle/>
          <a:p>
            <a:r>
              <a:rPr lang="de-DE" sz="3600" dirty="0" smtClean="0"/>
              <a:t>In </a:t>
            </a:r>
            <a:r>
              <a:rPr lang="de-DE" sz="3600" dirty="0"/>
              <a:t>dieser Zeit schrieb Goethe seine schönen   Gedichte  „Heidenröslein",  „</a:t>
            </a:r>
            <a:r>
              <a:rPr lang="de-DE" sz="3600" dirty="0" err="1"/>
              <a:t>Mailied</a:t>
            </a:r>
            <a:r>
              <a:rPr lang="de-DE" sz="3600" dirty="0"/>
              <a:t>",  „Willkommen  und  Abschied"  und  andere. 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539">
            <a:off x="284217" y="673098"/>
            <a:ext cx="3844624" cy="5346828"/>
          </a:xfrm>
        </p:spPr>
      </p:pic>
    </p:spTree>
    <p:extLst>
      <p:ext uri="{BB962C8B-B14F-4D97-AF65-F5344CB8AC3E}">
        <p14:creationId xmlns:p14="http://schemas.microsoft.com/office/powerpoint/2010/main" val="156413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3573016"/>
            <a:ext cx="5626968" cy="1600200"/>
          </a:xfrm>
        </p:spPr>
        <p:txBody>
          <a:bodyPr/>
          <a:lstStyle/>
          <a:p>
            <a:r>
              <a:rPr lang="de-DE" sz="4000" dirty="0"/>
              <a:t>Im Jahre  1775  </a:t>
            </a:r>
            <a:r>
              <a:rPr lang="de-DE" sz="4000" dirty="0" smtClean="0"/>
              <a:t>wurde Goethe in Weimar </a:t>
            </a:r>
            <a:r>
              <a:rPr lang="de-DE" sz="4000" dirty="0"/>
              <a:t>Minister und widmete sich in den ersten Jahren Regierungsgeschäften.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3672408" cy="5063334"/>
          </a:xfrm>
        </p:spPr>
      </p:pic>
    </p:spTree>
    <p:extLst>
      <p:ext uri="{BB962C8B-B14F-4D97-AF65-F5344CB8AC3E}">
        <p14:creationId xmlns:p14="http://schemas.microsoft.com/office/powerpoint/2010/main" val="140787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5445224"/>
            <a:ext cx="4258816" cy="1168152"/>
          </a:xfrm>
        </p:spPr>
        <p:txBody>
          <a:bodyPr/>
          <a:lstStyle/>
          <a:p>
            <a:r>
              <a:rPr lang="de-DE" sz="3200" dirty="0" err="1"/>
              <a:t>Аber</a:t>
            </a:r>
            <a:r>
              <a:rPr lang="de-DE" sz="3200" dirty="0"/>
              <a:t> die Reformpläne des Ministers Goethe fanden den Widerstand  des Hofes. </a:t>
            </a:r>
            <a:r>
              <a:rPr lang="de-DE" sz="3200" dirty="0" smtClean="0"/>
              <a:t/>
            </a:r>
            <a:br>
              <a:rPr lang="de-DE" sz="3200" dirty="0" smtClean="0"/>
            </a:br>
            <a:r>
              <a:rPr lang="de-DE" sz="3200" dirty="0" smtClean="0"/>
              <a:t>Deshalb </a:t>
            </a:r>
            <a:r>
              <a:rPr lang="de-DE" sz="3200" dirty="0"/>
              <a:t>verließ  er bald Weimar  und  lebte zwei  Jahre  in Italien.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5510">
            <a:off x="731881" y="1047063"/>
            <a:ext cx="3510629" cy="3918113"/>
          </a:xfrm>
        </p:spPr>
      </p:pic>
    </p:spTree>
    <p:extLst>
      <p:ext uri="{BB962C8B-B14F-4D97-AF65-F5344CB8AC3E}">
        <p14:creationId xmlns:p14="http://schemas.microsoft.com/office/powerpoint/2010/main" val="99555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589240"/>
            <a:ext cx="8291264" cy="880120"/>
          </a:xfrm>
        </p:spPr>
        <p:txBody>
          <a:bodyPr/>
          <a:lstStyle/>
          <a:p>
            <a:r>
              <a:rPr lang="de-DE" sz="3200" dirty="0"/>
              <a:t>1788 kehrte Goethe  nach Weimar zurück  und wurde  Leiter des Hoftheaters. Seit dieser Zeit  blieb er in Weimar für sein ganzes Leben</a:t>
            </a:r>
            <a:r>
              <a:rPr lang="de-DE" dirty="0"/>
              <a:t>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32655"/>
            <a:ext cx="6840760" cy="3223783"/>
          </a:xfrm>
        </p:spPr>
      </p:pic>
    </p:spTree>
    <p:extLst>
      <p:ext uri="{BB962C8B-B14F-4D97-AF65-F5344CB8AC3E}">
        <p14:creationId xmlns:p14="http://schemas.microsoft.com/office/powerpoint/2010/main" val="365315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8695" y="3645024"/>
            <a:ext cx="4255305" cy="1600200"/>
          </a:xfrm>
        </p:spPr>
        <p:txBody>
          <a:bodyPr/>
          <a:lstStyle/>
          <a:p>
            <a:r>
              <a:rPr lang="de-DE" sz="3200" dirty="0"/>
              <a:t>In  dieser Zeit entstanden Gedichte,  Balladen, Dramen und  </a:t>
            </a:r>
            <a:r>
              <a:rPr lang="de-DE" sz="3200" dirty="0" smtClean="0"/>
              <a:t>Romane und Goethes </a:t>
            </a:r>
            <a:r>
              <a:rPr lang="de-DE" sz="3200" dirty="0"/>
              <a:t>größte  Dichtung </a:t>
            </a:r>
            <a:r>
              <a:rPr lang="de-DE" sz="3200" dirty="0" smtClean="0"/>
              <a:t>„</a:t>
            </a:r>
            <a:r>
              <a:rPr lang="de-DE" sz="3200" dirty="0"/>
              <a:t>Faust".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4392488" cy="5708005"/>
          </a:xfrm>
        </p:spPr>
      </p:pic>
    </p:spTree>
    <p:extLst>
      <p:ext uri="{BB962C8B-B14F-4D97-AF65-F5344CB8AC3E}">
        <p14:creationId xmlns:p14="http://schemas.microsoft.com/office/powerpoint/2010/main" val="320850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774" y="4365104"/>
            <a:ext cx="4470804" cy="1024136"/>
          </a:xfrm>
        </p:spPr>
        <p:txBody>
          <a:bodyPr/>
          <a:lstStyle/>
          <a:p>
            <a:r>
              <a:rPr lang="de-DE" sz="3200" dirty="0"/>
              <a:t>1794 schreibt Friedrich Schiller, ein anderer berühmter deutscher Dichter, einen Brief an Goethe. So beginnt eine große </a:t>
            </a:r>
            <a:r>
              <a:rPr lang="de-DE" sz="3200" dirty="0" smtClean="0"/>
              <a:t>Freundschaft.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0989">
            <a:off x="-40807" y="760408"/>
            <a:ext cx="42862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21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37112"/>
            <a:ext cx="8229600" cy="1600200"/>
          </a:xfrm>
        </p:spPr>
        <p:txBody>
          <a:bodyPr/>
          <a:lstStyle/>
          <a:p>
            <a:r>
              <a:rPr lang="de-DE" sz="3600" dirty="0"/>
              <a:t>Am 22. März 1832 starb Goethe, vermutlich an einem </a:t>
            </a:r>
            <a:r>
              <a:rPr lang="de-DE" sz="3600" dirty="0" smtClean="0"/>
              <a:t>Herzinfarkt.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32656"/>
            <a:ext cx="6120680" cy="3543552"/>
          </a:xfrm>
        </p:spPr>
      </p:pic>
    </p:spTree>
    <p:extLst>
      <p:ext uri="{BB962C8B-B14F-4D97-AF65-F5344CB8AC3E}">
        <p14:creationId xmlns:p14="http://schemas.microsoft.com/office/powerpoint/2010/main" val="160508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Seine </a:t>
            </a:r>
            <a:r>
              <a:rPr lang="en-US" dirty="0" err="1" smtClean="0"/>
              <a:t>berühmten</a:t>
            </a:r>
            <a:r>
              <a:rPr lang="en-US" dirty="0" smtClean="0"/>
              <a:t> </a:t>
            </a:r>
            <a:r>
              <a:rPr lang="en-US" dirty="0" err="1" smtClean="0"/>
              <a:t>Werke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Dramen</a:t>
            </a:r>
            <a:r>
              <a:rPr lang="en-US" dirty="0" smtClean="0"/>
              <a:t>:</a:t>
            </a:r>
          </a:p>
          <a:p>
            <a:r>
              <a:rPr lang="en-US" dirty="0" smtClean="0"/>
              <a:t>Die Laune des </a:t>
            </a:r>
            <a:r>
              <a:rPr lang="en-US" dirty="0" err="1" smtClean="0"/>
              <a:t>Verliebten</a:t>
            </a:r>
            <a:endParaRPr lang="en-US" dirty="0" smtClean="0"/>
          </a:p>
          <a:p>
            <a:r>
              <a:rPr lang="en-US" dirty="0" err="1" smtClean="0"/>
              <a:t>Edmont</a:t>
            </a:r>
            <a:endParaRPr lang="en-US" dirty="0" smtClean="0"/>
          </a:p>
          <a:p>
            <a:r>
              <a:rPr lang="en-US" dirty="0" smtClean="0"/>
              <a:t>Faust. </a:t>
            </a:r>
            <a:r>
              <a:rPr lang="en-US" dirty="0" err="1" smtClean="0"/>
              <a:t>Eine</a:t>
            </a:r>
            <a:r>
              <a:rPr lang="en-US" dirty="0" smtClean="0"/>
              <a:t> </a:t>
            </a:r>
            <a:r>
              <a:rPr lang="en-US" dirty="0" err="1" smtClean="0"/>
              <a:t>Tragödie</a:t>
            </a:r>
            <a:endParaRPr lang="en-US" dirty="0" smtClean="0"/>
          </a:p>
          <a:p>
            <a:r>
              <a:rPr lang="en-US" dirty="0" smtClean="0"/>
              <a:t>Pandora</a:t>
            </a:r>
          </a:p>
          <a:p>
            <a:pPr marL="0" indent="0">
              <a:buNone/>
            </a:pPr>
            <a:r>
              <a:rPr lang="en-US" dirty="0" err="1" smtClean="0"/>
              <a:t>Romane</a:t>
            </a:r>
            <a:r>
              <a:rPr lang="en-US" dirty="0" smtClean="0"/>
              <a:t> und </a:t>
            </a:r>
            <a:r>
              <a:rPr lang="en-US" dirty="0" err="1" smtClean="0"/>
              <a:t>Novellen</a:t>
            </a:r>
            <a:r>
              <a:rPr lang="en-US" dirty="0" smtClean="0"/>
              <a:t>:</a:t>
            </a:r>
          </a:p>
          <a:p>
            <a:r>
              <a:rPr lang="en-US" dirty="0" smtClean="0"/>
              <a:t>Die Leiden des </a:t>
            </a:r>
            <a:r>
              <a:rPr lang="en-US" dirty="0" err="1" smtClean="0"/>
              <a:t>jungen</a:t>
            </a:r>
            <a:r>
              <a:rPr lang="en-US" dirty="0" smtClean="0"/>
              <a:t> </a:t>
            </a:r>
            <a:r>
              <a:rPr lang="en-US" dirty="0" err="1" smtClean="0"/>
              <a:t>Werthers</a:t>
            </a:r>
            <a:endParaRPr lang="en-US" dirty="0" smtClean="0"/>
          </a:p>
          <a:p>
            <a:r>
              <a:rPr lang="en-US" dirty="0" smtClean="0"/>
              <a:t>Wilhelm </a:t>
            </a:r>
            <a:r>
              <a:rPr lang="en-US" dirty="0" err="1" smtClean="0"/>
              <a:t>Meisters</a:t>
            </a:r>
            <a:r>
              <a:rPr lang="en-US" dirty="0" smtClean="0"/>
              <a:t> </a:t>
            </a:r>
            <a:r>
              <a:rPr lang="en-US" dirty="0" err="1" smtClean="0"/>
              <a:t>theatralische</a:t>
            </a:r>
            <a:r>
              <a:rPr lang="en-US" dirty="0" smtClean="0"/>
              <a:t> </a:t>
            </a:r>
            <a:r>
              <a:rPr lang="en-US" dirty="0" err="1" smtClean="0"/>
              <a:t>Sendung</a:t>
            </a:r>
            <a:endParaRPr lang="en-US" dirty="0" smtClean="0"/>
          </a:p>
          <a:p>
            <a:r>
              <a:rPr lang="en-US" dirty="0" err="1" smtClean="0"/>
              <a:t>Novelle</a:t>
            </a:r>
            <a:endParaRPr lang="en-US" dirty="0" smtClean="0"/>
          </a:p>
          <a:p>
            <a:r>
              <a:rPr lang="en-US" dirty="0" smtClean="0"/>
              <a:t>Die </a:t>
            </a:r>
            <a:r>
              <a:rPr lang="en-US" dirty="0" err="1" smtClean="0"/>
              <a:t>Wahlverwandschaften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956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62</TotalTime>
  <Words>275</Words>
  <Application>Microsoft Office PowerPoint</Application>
  <PresentationFormat>Экран (4:3)</PresentationFormat>
  <Paragraphs>28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Исполнительная</vt:lpstr>
      <vt:lpstr>Презентация PowerPoint</vt:lpstr>
      <vt:lpstr>Er wurde am  28. August 1749 in Frankfurt  am Main  geboren</vt:lpstr>
      <vt:lpstr>  Der Vater Johann Caspar Goethe (1710–1782) war Jurist. Er war vielseitig interessiert und gebildet, jedoch auch streng.</vt:lpstr>
      <vt:lpstr>Goethes Mutter, Catharina Elisabeth Goethe (1731–1808), entstammte einer wohlhabenden und angesehenen Frankfurter Familie.</vt:lpstr>
      <vt:lpstr>Goethe  studierte Latein, Griechisch  und   auch viele  neue Sprachen: Italienisch,  Englisch  und Französisch.</vt:lpstr>
      <vt:lpstr>Als Sechzehnjähriger (1765)  konnte Goethe schon die Universität Leipzig beziehen, um auf Wunsch des Vaters Rechtswissenschaft zu studieren</vt:lpstr>
      <vt:lpstr>Der Jüngling ging aber seine eigenen Wege: er beschäftigte sich viel und ernst mit den Naturwissenschaften, der Malerei, schrieb Gedichte.</vt:lpstr>
      <vt:lpstr>Im August 1771 wurde Goethe der wissenschaftliche Grad eines Doktors der Rechtwissenschaft zugesprochen.</vt:lpstr>
      <vt:lpstr>In dieser Zeit schrieb Goethe seine schönen   Gedichte  „Heidenröslein",  „Mailied",  „Willkommen  und  Abschied"  und  andere. </vt:lpstr>
      <vt:lpstr>Im Jahre  1775  wurde Goethe in Weimar Minister und widmete sich in den ersten Jahren Regierungsgeschäften.</vt:lpstr>
      <vt:lpstr>Аber die Reformpläne des Ministers Goethe fanden den Widerstand  des Hofes.  Deshalb verließ  er bald Weimar  und  lebte zwei  Jahre  in Italien.</vt:lpstr>
      <vt:lpstr>1788 kehrte Goethe  nach Weimar zurück  und wurde  Leiter des Hoftheaters. Seit dieser Zeit  blieb er in Weimar für sein ganzes Leben.</vt:lpstr>
      <vt:lpstr>In  dieser Zeit entstanden Gedichte,  Balladen, Dramen und  Romane und Goethes größte  Dichtung „Faust".</vt:lpstr>
      <vt:lpstr>1794 schreibt Friedrich Schiller, ein anderer berühmter deutscher Dichter, einen Brief an Goethe. So beginnt eine große Freundschaft.</vt:lpstr>
      <vt:lpstr>Am 22. März 1832 starb Goethe, vermutlich an einem Herzinfarkt.</vt:lpstr>
      <vt:lpstr>Seine berühmten Werke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7</cp:revision>
  <dcterms:created xsi:type="dcterms:W3CDTF">2014-02-21T15:48:05Z</dcterms:created>
  <dcterms:modified xsi:type="dcterms:W3CDTF">2014-02-21T16:50:21Z</dcterms:modified>
</cp:coreProperties>
</file>