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324" r:id="rId2"/>
    <p:sldId id="320" r:id="rId3"/>
    <p:sldId id="289" r:id="rId4"/>
    <p:sldId id="322" r:id="rId5"/>
    <p:sldId id="321" r:id="rId6"/>
    <p:sldId id="323" r:id="rId7"/>
    <p:sldId id="334" r:id="rId8"/>
    <p:sldId id="335" r:id="rId9"/>
    <p:sldId id="330" r:id="rId10"/>
    <p:sldId id="333" r:id="rId11"/>
    <p:sldId id="331" r:id="rId12"/>
    <p:sldId id="332" r:id="rId13"/>
    <p:sldId id="316" r:id="rId14"/>
    <p:sldId id="342" r:id="rId15"/>
    <p:sldId id="343" r:id="rId16"/>
    <p:sldId id="341" r:id="rId17"/>
    <p:sldId id="319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CC"/>
    <a:srgbClr val="CC9900"/>
    <a:srgbClr val="FF9933"/>
    <a:srgbClr val="B8188A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/>
    <p:restoredTop sz="94673" autoAdjust="0"/>
  </p:normalViewPr>
  <p:slideViewPr>
    <p:cSldViewPr>
      <p:cViewPr varScale="1">
        <p:scale>
          <a:sx n="126" d="100"/>
          <a:sy n="126" d="100"/>
        </p:scale>
        <p:origin x="-118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50AD8-17B7-4EBF-AA15-DB6651CB5E79}" type="datetimeFigureOut">
              <a:rPr lang="ru-RU" smtClean="0"/>
              <a:pPr/>
              <a:t>10.10.2015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9A9C0-2EDA-4BAA-BA2A-3B59D538C95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50AD8-17B7-4EBF-AA15-DB6651CB5E79}" type="datetimeFigureOut">
              <a:rPr lang="ru-RU" smtClean="0"/>
              <a:pPr/>
              <a:t>10.10.2015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9A9C0-2EDA-4BAA-BA2A-3B59D538C95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50AD8-17B7-4EBF-AA15-DB6651CB5E79}" type="datetimeFigureOut">
              <a:rPr lang="ru-RU" smtClean="0"/>
              <a:pPr/>
              <a:t>10.10.2015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9A9C0-2EDA-4BAA-BA2A-3B59D538C95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50AD8-17B7-4EBF-AA15-DB6651CB5E79}" type="datetimeFigureOut">
              <a:rPr lang="ru-RU" smtClean="0"/>
              <a:pPr/>
              <a:t>10.10.2015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9A9C0-2EDA-4BAA-BA2A-3B59D538C95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50AD8-17B7-4EBF-AA15-DB6651CB5E79}" type="datetimeFigureOut">
              <a:rPr lang="ru-RU" smtClean="0"/>
              <a:pPr/>
              <a:t>10.10.2015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9A9C0-2EDA-4BAA-BA2A-3B59D538C95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50AD8-17B7-4EBF-AA15-DB6651CB5E79}" type="datetimeFigureOut">
              <a:rPr lang="ru-RU" smtClean="0"/>
              <a:pPr/>
              <a:t>10.10.2015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9A9C0-2EDA-4BAA-BA2A-3B59D538C95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50AD8-17B7-4EBF-AA15-DB6651CB5E79}" type="datetimeFigureOut">
              <a:rPr lang="ru-RU" smtClean="0"/>
              <a:pPr/>
              <a:t>10.10.2015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9A9C0-2EDA-4BAA-BA2A-3B59D538C95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50AD8-17B7-4EBF-AA15-DB6651CB5E79}" type="datetimeFigureOut">
              <a:rPr lang="ru-RU" smtClean="0"/>
              <a:pPr/>
              <a:t>10.10.2015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9A9C0-2EDA-4BAA-BA2A-3B59D538C95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50AD8-17B7-4EBF-AA15-DB6651CB5E79}" type="datetimeFigureOut">
              <a:rPr lang="ru-RU" smtClean="0"/>
              <a:pPr/>
              <a:t>10.10.2015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9A9C0-2EDA-4BAA-BA2A-3B59D538C95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50AD8-17B7-4EBF-AA15-DB6651CB5E79}" type="datetimeFigureOut">
              <a:rPr lang="ru-RU" smtClean="0"/>
              <a:pPr/>
              <a:t>10.10.2015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9A9C0-2EDA-4BAA-BA2A-3B59D538C95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50AD8-17B7-4EBF-AA15-DB6651CB5E79}" type="datetimeFigureOut">
              <a:rPr lang="ru-RU" smtClean="0"/>
              <a:pPr/>
              <a:t>10.10.2015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9A9C0-2EDA-4BAA-BA2A-3B59D538C95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350AD8-17B7-4EBF-AA15-DB6651CB5E79}" type="datetimeFigureOut">
              <a:rPr lang="ru-RU" smtClean="0"/>
              <a:pPr/>
              <a:t>10.10.2015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A9A9C0-2EDA-4BAA-BA2A-3B59D538C95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gif"/><Relationship Id="rId4" Type="http://schemas.openxmlformats.org/officeDocument/2006/relationships/image" Target="../media/image3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gif"/><Relationship Id="rId13" Type="http://schemas.openxmlformats.org/officeDocument/2006/relationships/image" Target="../media/image17.jpeg"/><Relationship Id="rId18" Type="http://schemas.openxmlformats.org/officeDocument/2006/relationships/image" Target="../media/image22.jpeg"/><Relationship Id="rId3" Type="http://schemas.openxmlformats.org/officeDocument/2006/relationships/image" Target="../media/image8.jpeg"/><Relationship Id="rId21" Type="http://schemas.openxmlformats.org/officeDocument/2006/relationships/image" Target="../media/image25.jpeg"/><Relationship Id="rId7" Type="http://schemas.openxmlformats.org/officeDocument/2006/relationships/image" Target="../media/image12.jpeg"/><Relationship Id="rId12" Type="http://schemas.openxmlformats.org/officeDocument/2006/relationships/image" Target="../media/image16.jpeg"/><Relationship Id="rId17" Type="http://schemas.openxmlformats.org/officeDocument/2006/relationships/image" Target="../media/image21.jpeg"/><Relationship Id="rId2" Type="http://schemas.openxmlformats.org/officeDocument/2006/relationships/image" Target="../media/image7.jpeg"/><Relationship Id="rId16" Type="http://schemas.openxmlformats.org/officeDocument/2006/relationships/image" Target="../media/image20.jpeg"/><Relationship Id="rId20" Type="http://schemas.openxmlformats.org/officeDocument/2006/relationships/image" Target="../media/image2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eg"/><Relationship Id="rId11" Type="http://schemas.openxmlformats.org/officeDocument/2006/relationships/image" Target="../media/image15.jpeg"/><Relationship Id="rId5" Type="http://schemas.openxmlformats.org/officeDocument/2006/relationships/image" Target="../media/image10.jpeg"/><Relationship Id="rId15" Type="http://schemas.openxmlformats.org/officeDocument/2006/relationships/image" Target="../media/image19.jpeg"/><Relationship Id="rId10" Type="http://schemas.openxmlformats.org/officeDocument/2006/relationships/image" Target="../media/image14.jpg"/><Relationship Id="rId19" Type="http://schemas.openxmlformats.org/officeDocument/2006/relationships/image" Target="../media/image23.jpeg"/><Relationship Id="rId4" Type="http://schemas.openxmlformats.org/officeDocument/2006/relationships/image" Target="../media/image9.jpeg"/><Relationship Id="rId9" Type="http://schemas.openxmlformats.org/officeDocument/2006/relationships/image" Target="../media/image13.jpeg"/><Relationship Id="rId14" Type="http://schemas.openxmlformats.org/officeDocument/2006/relationships/image" Target="../media/image18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image" Target="../media/image26.jpeg"/><Relationship Id="rId7" Type="http://schemas.openxmlformats.org/officeDocument/2006/relationships/image" Target="../media/image3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jpeg"/><Relationship Id="rId5" Type="http://schemas.openxmlformats.org/officeDocument/2006/relationships/image" Target="../media/image28.png"/><Relationship Id="rId10" Type="http://schemas.openxmlformats.org/officeDocument/2006/relationships/image" Target="../media/image33.png"/><Relationship Id="rId4" Type="http://schemas.openxmlformats.org/officeDocument/2006/relationships/image" Target="../media/image27.jpeg"/><Relationship Id="rId9" Type="http://schemas.openxmlformats.org/officeDocument/2006/relationships/image" Target="../media/image3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34.jpeg"/><Relationship Id="rId7" Type="http://schemas.openxmlformats.org/officeDocument/2006/relationships/image" Target="../media/image2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30.jpeg"/><Relationship Id="rId7" Type="http://schemas.openxmlformats.org/officeDocument/2006/relationships/image" Target="../media/image2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8.jpg"/><Relationship Id="rId9" Type="http://schemas.openxmlformats.org/officeDocument/2006/relationships/image" Target="../media/image39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40.jpeg"/><Relationship Id="rId7" Type="http://schemas.openxmlformats.org/officeDocument/2006/relationships/image" Target="../media/image3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5" Type="http://schemas.openxmlformats.org/officeDocument/2006/relationships/image" Target="../media/image27.jpeg"/><Relationship Id="rId4" Type="http://schemas.openxmlformats.org/officeDocument/2006/relationships/image" Target="../media/image26.jpeg"/><Relationship Id="rId9" Type="http://schemas.openxmlformats.org/officeDocument/2006/relationships/image" Target="../media/image4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1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7.jpe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1.png"/><Relationship Id="rId5" Type="http://schemas.openxmlformats.org/officeDocument/2006/relationships/image" Target="../media/image50.jpg"/><Relationship Id="rId4" Type="http://schemas.openxmlformats.org/officeDocument/2006/relationships/image" Target="../media/image49.jp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лента МЧС PNG.png"/>
          <p:cNvPicPr preferRelativeResize="0"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6200000">
            <a:off x="5475438" y="3176971"/>
            <a:ext cx="6858002" cy="504056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-1" y="762670"/>
            <a:ext cx="8652411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spc="3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+mj-ea"/>
                <a:cs typeface="+mj-cs"/>
              </a:rPr>
              <a:t>ОБЩЕРОССИЙСКАЯ КОМПЛЕКСНАЯ СИСТЕМА </a:t>
            </a:r>
            <a:r>
              <a:rPr lang="ru-RU" sz="4000" b="1" spc="3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+mj-ea"/>
                <a:cs typeface="+mj-cs"/>
              </a:rPr>
              <a:t>ИНФОРМИРОВАНИЯ</a:t>
            </a:r>
          </a:p>
          <a:p>
            <a:pPr algn="ctr"/>
            <a:r>
              <a:rPr lang="ru-RU" sz="4000" b="1" spc="3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+mj-ea"/>
                <a:cs typeface="+mj-cs"/>
              </a:rPr>
              <a:t>И </a:t>
            </a:r>
            <a:r>
              <a:rPr lang="ru-RU" sz="4000" b="1" spc="3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+mj-ea"/>
                <a:cs typeface="+mj-cs"/>
              </a:rPr>
              <a:t>ОПОВЕЩЕНИЯ НАСЕЛЕНИЯ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0" y="3927827"/>
            <a:ext cx="8652410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УТВЕРЖДЕНА СОВМЕСТНЫМ </a:t>
            </a:r>
            <a:r>
              <a:rPr lang="ru-RU" b="1" dirty="0" smtClean="0"/>
              <a:t>ПРИКАЗОМ МЧС </a:t>
            </a:r>
            <a:r>
              <a:rPr lang="ru-RU" b="1" dirty="0"/>
              <a:t>РФ,</a:t>
            </a:r>
          </a:p>
          <a:p>
            <a:pPr algn="ctr"/>
            <a:r>
              <a:rPr lang="ru-RU" b="1" dirty="0"/>
              <a:t>МИНИСТЕРСТВА ИНФОРМАЦИОННЫХ ТЕХНОЛОГИЙ И СВЯЗИ </a:t>
            </a:r>
            <a:r>
              <a:rPr lang="ru-RU" b="1" dirty="0" smtClean="0"/>
              <a:t>РФ,</a:t>
            </a:r>
            <a:endParaRPr lang="ru-RU" b="1" dirty="0"/>
          </a:p>
          <a:p>
            <a:pPr algn="ctr"/>
            <a:r>
              <a:rPr lang="ru-RU" b="1" dirty="0" smtClean="0"/>
              <a:t>МИНИСТЕРСТВА </a:t>
            </a:r>
            <a:r>
              <a:rPr lang="ru-RU" b="1" dirty="0"/>
              <a:t>КУЛЬТУРЫ И МАССОВЫХ КОММУНИКАЦИЙ РФ</a:t>
            </a:r>
          </a:p>
          <a:p>
            <a:pPr algn="ctr"/>
            <a:r>
              <a:rPr lang="ru-RU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 422/90/376 от 25.07.2006г</a:t>
            </a:r>
            <a:r>
              <a:rPr lang="ru-RU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</a:p>
          <a:p>
            <a:pPr algn="ctr"/>
            <a:r>
              <a:rPr lang="ru-RU" sz="2200" b="1" spc="3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«ОБ </a:t>
            </a:r>
            <a:r>
              <a:rPr lang="ru-RU" sz="2200" b="1" spc="3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УТВЕРЖДЕНИИ </a:t>
            </a:r>
            <a:r>
              <a:rPr lang="ru-RU" sz="2200" b="1" spc="3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ПОЛОЖЕНИЯ</a:t>
            </a:r>
          </a:p>
          <a:p>
            <a:pPr algn="ctr"/>
            <a:r>
              <a:rPr lang="ru-RU" sz="2200" b="1" spc="3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 </a:t>
            </a:r>
            <a:r>
              <a:rPr lang="ru-RU" sz="2200" b="1" spc="3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СИСТЕМАХ ОПОВЕЩЕНИЯ </a:t>
            </a:r>
            <a:r>
              <a:rPr lang="ru-RU" sz="2200" b="1" spc="3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НАСЕЛЕНИЯ»</a:t>
            </a:r>
            <a:endParaRPr lang="ru-RU" sz="2200" b="1" spc="3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45355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 descr="лента МЧС PNG.png"/>
          <p:cNvPicPr preferRelativeResize="0"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6200000">
            <a:off x="5475438" y="3176971"/>
            <a:ext cx="6858002" cy="504056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-1" y="2551837"/>
            <a:ext cx="8652411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 </a:t>
            </a:r>
            <a:r>
              <a:rPr lang="ru-RU" sz="3600" b="1" spc="3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+mj-ea"/>
                <a:cs typeface="+mj-cs"/>
              </a:rPr>
              <a:t>ОРГАНИЗАЦИЯ </a:t>
            </a:r>
            <a:r>
              <a:rPr lang="ru-RU" sz="3600" b="1" spc="3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+mj-ea"/>
                <a:cs typeface="+mj-cs"/>
              </a:rPr>
              <a:t>ОПОВЕЩЕНИЯ</a:t>
            </a:r>
          </a:p>
          <a:p>
            <a:pPr algn="ctr"/>
            <a:r>
              <a:rPr lang="ru-RU" sz="3600" b="1" spc="3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+mj-ea"/>
                <a:cs typeface="+mj-cs"/>
              </a:rPr>
              <a:t>И </a:t>
            </a:r>
            <a:r>
              <a:rPr lang="ru-RU" sz="3600" b="1" spc="3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+mj-ea"/>
                <a:cs typeface="+mj-cs"/>
              </a:rPr>
              <a:t>ИНФОРМИРОВАНИЯ НАСЕЛЕНИЯ О ЧС</a:t>
            </a:r>
          </a:p>
        </p:txBody>
      </p:sp>
    </p:spTree>
    <p:extLst>
      <p:ext uri="{BB962C8B-B14F-4D97-AF65-F5344CB8AC3E}">
        <p14:creationId xmlns:p14="http://schemas.microsoft.com/office/powerpoint/2010/main" val="3622564507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1363702"/>
            <a:ext cx="8208912" cy="44935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spc="6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+mj-ea"/>
                <a:cs typeface="+mj-cs"/>
              </a:rPr>
              <a:t>ОПОВЕЩЕНИЕ</a:t>
            </a:r>
          </a:p>
          <a:p>
            <a:pPr algn="ctr"/>
            <a:r>
              <a:rPr lang="ru-RU" sz="2500" b="1" spc="300" dirty="0" smtClean="0"/>
              <a:t>-ЭТО ДОВЕДЕНИЕ </a:t>
            </a:r>
            <a:r>
              <a:rPr lang="ru-RU" sz="2500" b="1" spc="300" dirty="0"/>
              <a:t>В СЖАТЫЕ </a:t>
            </a:r>
            <a:r>
              <a:rPr lang="ru-RU" sz="2500" b="1" spc="300" dirty="0" smtClean="0"/>
              <a:t>СРОКИ</a:t>
            </a:r>
          </a:p>
          <a:p>
            <a:pPr algn="ctr"/>
            <a:r>
              <a:rPr lang="ru-RU" sz="2500" b="1" spc="300" dirty="0" smtClean="0"/>
              <a:t>ДО </a:t>
            </a:r>
            <a:r>
              <a:rPr lang="ru-RU" sz="2500" b="1" spc="300" dirty="0"/>
              <a:t>ОРГАНОВ </a:t>
            </a:r>
            <a:r>
              <a:rPr lang="ru-RU" sz="2500" b="1" spc="300" dirty="0" smtClean="0"/>
              <a:t>УПРАВЛЕНИЯ,</a:t>
            </a:r>
          </a:p>
          <a:p>
            <a:pPr algn="ctr"/>
            <a:r>
              <a:rPr lang="ru-RU" sz="2500" b="1" spc="300" dirty="0" smtClean="0"/>
              <a:t>ДОЛЖНОСТНЫХ </a:t>
            </a:r>
            <a:r>
              <a:rPr lang="ru-RU" sz="2500" b="1" spc="300" dirty="0"/>
              <a:t>ЛИЦ, СИЛ </a:t>
            </a:r>
            <a:r>
              <a:rPr lang="ru-RU" sz="2500" b="1" spc="300" dirty="0" smtClean="0"/>
              <a:t>РСЧС</a:t>
            </a:r>
          </a:p>
          <a:p>
            <a:pPr algn="ctr"/>
            <a:r>
              <a:rPr lang="ru-RU" sz="2500" b="1" spc="300" dirty="0" smtClean="0"/>
              <a:t>И НАСЕЛЕНИЯ</a:t>
            </a:r>
          </a:p>
          <a:p>
            <a:pPr algn="ctr"/>
            <a:r>
              <a:rPr lang="ru-RU" sz="2500" b="1" spc="300" dirty="0" smtClean="0"/>
              <a:t>НА </a:t>
            </a:r>
            <a:r>
              <a:rPr lang="ru-RU" sz="2500" b="1" spc="300" dirty="0"/>
              <a:t>СООТВЕТСТВУЮЩЕЙ ТЕРРИТОРИИ ЗАРАНЕЕ УСТАНОВЛЕННЫХ СИГНАЛОВ, РАСПОРЯЖЕНИЙ И ИНФОРМАЦИИ ОТНОСИТЕЛЬНО ВОЗНИКАЮЩИХ </a:t>
            </a:r>
            <a:r>
              <a:rPr lang="ru-RU" sz="2500" b="1" spc="300" dirty="0" smtClean="0"/>
              <a:t>УГРОЗ</a:t>
            </a:r>
          </a:p>
          <a:p>
            <a:pPr algn="ctr"/>
            <a:r>
              <a:rPr lang="ru-RU" sz="2500" b="1" spc="300" dirty="0" smtClean="0"/>
              <a:t>И </a:t>
            </a:r>
            <a:r>
              <a:rPr lang="ru-RU" sz="2500" b="1" spc="300" dirty="0"/>
              <a:t>ПОРЯДКА </a:t>
            </a:r>
            <a:r>
              <a:rPr lang="ru-RU" sz="2500" b="1" spc="300" dirty="0" smtClean="0"/>
              <a:t>ПОВЕДЕНИЯ</a:t>
            </a:r>
          </a:p>
          <a:p>
            <a:pPr algn="ctr"/>
            <a:r>
              <a:rPr lang="ru-RU" sz="2500" b="1" spc="300" dirty="0" smtClean="0"/>
              <a:t>В </a:t>
            </a:r>
            <a:r>
              <a:rPr lang="ru-RU" sz="2500" b="1" spc="300" dirty="0"/>
              <a:t>ЭТИХ УСЛОВИЯХ.</a:t>
            </a:r>
          </a:p>
        </p:txBody>
      </p:sp>
      <p:pic>
        <p:nvPicPr>
          <p:cNvPr id="14" name="Рисунок 13" descr="лента МЧС PNG.png"/>
          <p:cNvPicPr preferRelativeResize="0"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6200000">
            <a:off x="5475438" y="3176971"/>
            <a:ext cx="6858002" cy="504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8118311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Рисунок 3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725"/>
          <a:stretch/>
        </p:blipFill>
        <p:spPr>
          <a:xfrm>
            <a:off x="179512" y="1039524"/>
            <a:ext cx="2102716" cy="1800000"/>
          </a:xfrm>
          <a:prstGeom prst="rect">
            <a:avLst/>
          </a:prstGeom>
        </p:spPr>
      </p:pic>
      <p:pic>
        <p:nvPicPr>
          <p:cNvPr id="14" name="Рисунок 13" descr="лента МЧС PNG.png"/>
          <p:cNvPicPr preferRelativeResize="0"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6200000">
            <a:off x="5475438" y="3176971"/>
            <a:ext cx="6858002" cy="504056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0" y="44624"/>
            <a:ext cx="865241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spc="3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ОСНОВНЫМ СПОСОБОМ ОПОВЕЩЕНИЯ</a:t>
            </a:r>
          </a:p>
          <a:p>
            <a:pPr algn="ctr"/>
            <a:r>
              <a:rPr lang="ru-RU" b="1" spc="3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ЯВЛЯЕТСЯ ПЕРЕДАЧА РЕЧЕВОЙ ИНФОРМАЦИИ</a:t>
            </a:r>
          </a:p>
          <a:p>
            <a:pPr algn="ctr"/>
            <a:r>
              <a:rPr lang="ru-RU" b="1" spc="3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СЕТЯМ ПРОВОДНОГО, РАДИО- И ТЕЛЕВЕЩАНИЯ </a:t>
            </a:r>
            <a:endParaRPr lang="ru-RU" b="1" spc="3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30" name="Группа 29"/>
          <p:cNvGrpSpPr/>
          <p:nvPr/>
        </p:nvGrpSpPr>
        <p:grpSpPr>
          <a:xfrm>
            <a:off x="323928" y="3068960"/>
            <a:ext cx="7992488" cy="2952328"/>
            <a:chOff x="323928" y="3645024"/>
            <a:chExt cx="7992488" cy="2952328"/>
          </a:xfrm>
        </p:grpSpPr>
        <p:sp>
          <p:nvSpPr>
            <p:cNvPr id="5" name="Выноска со стрелкой вниз 4"/>
            <p:cNvSpPr/>
            <p:nvPr/>
          </p:nvSpPr>
          <p:spPr>
            <a:xfrm>
              <a:off x="2519972" y="3645024"/>
              <a:ext cx="3600400" cy="828000"/>
            </a:xfrm>
            <a:prstGeom prst="downArrowCallout">
              <a:avLst/>
            </a:prstGeom>
            <a:solidFill>
              <a:schemeClr val="accent1"/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400" b="1" spc="600" dirty="0" smtClean="0">
                  <a:solidFill>
                    <a:schemeClr val="tx1">
                      <a:lumMod val="9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</a:rPr>
                <a:t>ОПОВЕЩЕНИЕ</a:t>
              </a:r>
            </a:p>
          </p:txBody>
        </p:sp>
        <p:grpSp>
          <p:nvGrpSpPr>
            <p:cNvPr id="29" name="Группа 28"/>
            <p:cNvGrpSpPr/>
            <p:nvPr/>
          </p:nvGrpSpPr>
          <p:grpSpPr>
            <a:xfrm>
              <a:off x="323928" y="4329200"/>
              <a:ext cx="7992488" cy="2268152"/>
              <a:chOff x="323928" y="4329200"/>
              <a:chExt cx="7992488" cy="2268152"/>
            </a:xfrm>
          </p:grpSpPr>
          <p:grpSp>
            <p:nvGrpSpPr>
              <p:cNvPr id="26" name="Группа 25"/>
              <p:cNvGrpSpPr/>
              <p:nvPr/>
            </p:nvGrpSpPr>
            <p:grpSpPr>
              <a:xfrm>
                <a:off x="323928" y="4329200"/>
                <a:ext cx="3600000" cy="2268152"/>
                <a:chOff x="323928" y="2528952"/>
                <a:chExt cx="3600000" cy="2268152"/>
              </a:xfrm>
            </p:grpSpPr>
            <p:sp>
              <p:nvSpPr>
                <p:cNvPr id="7" name="Прямоугольник 6"/>
                <p:cNvSpPr>
                  <a:spLocks noChangeAspect="1"/>
                </p:cNvSpPr>
                <p:nvPr/>
              </p:nvSpPr>
              <p:spPr>
                <a:xfrm>
                  <a:off x="323928" y="2528952"/>
                  <a:ext cx="3600000" cy="900000"/>
                </a:xfrm>
                <a:prstGeom prst="rect">
                  <a:avLst/>
                </a:prstGeom>
                <a:solidFill>
                  <a:schemeClr val="bg2">
                    <a:lumMod val="60000"/>
                    <a:lumOff val="40000"/>
                  </a:schemeClr>
                </a:solidFill>
                <a:ln>
                  <a:noFill/>
                </a:ln>
                <a:effectLst>
                  <a:outerShdw blurRad="107950" dist="12700" dir="5400000" algn="ctr">
                    <a:srgbClr val="000000"/>
                  </a:outerShdw>
                </a:effectLst>
                <a:scene3d>
                  <a:camera prst="orthographicFront">
                    <a:rot lat="0" lon="0" rev="0"/>
                  </a:camera>
                  <a:lightRig rig="soft" dir="t">
                    <a:rot lat="0" lon="0" rev="0"/>
                  </a:lightRig>
                </a:scene3d>
                <a:sp3d contourW="44450" prstMaterial="matte">
                  <a:bevelT w="63500" h="63500" prst="artDeco"/>
                  <a:contourClr>
                    <a:srgbClr val="FFFFFF"/>
                  </a:contourClr>
                </a:sp3d>
              </p:spPr>
              <p:style>
                <a:lnRef idx="3">
                  <a:schemeClr val="lt1"/>
                </a:lnRef>
                <a:fillRef idx="1">
                  <a:schemeClr val="accent6"/>
                </a:fillRef>
                <a:effectRef idx="1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ru-RU" sz="1500" b="1" spc="300" dirty="0" smtClean="0">
                      <a:solidFill>
                        <a:schemeClr val="tx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entury Gothic" pitchFamily="34" charset="0"/>
                    </a:rPr>
                    <a:t>АВТОМАТИЗИРОВАННЫЙ</a:t>
                  </a:r>
                </a:p>
                <a:p>
                  <a:pPr algn="ctr"/>
                  <a:r>
                    <a:rPr lang="ru-RU" sz="1500" b="1" spc="300" dirty="0" smtClean="0">
                      <a:solidFill>
                        <a:schemeClr val="tx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entury Gothic" pitchFamily="34" charset="0"/>
                    </a:rPr>
                    <a:t>СПОСОБ ПЕРЕДАЧИ ИНФОРМАЦИИ О ЧС</a:t>
                  </a:r>
                  <a:endParaRPr lang="ru-RU" sz="1500" b="1" spc="300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entury Gothic" pitchFamily="34" charset="0"/>
                  </a:endParaRPr>
                </a:p>
              </p:txBody>
            </p:sp>
            <p:grpSp>
              <p:nvGrpSpPr>
                <p:cNvPr id="19" name="Группа 18"/>
                <p:cNvGrpSpPr/>
                <p:nvPr/>
              </p:nvGrpSpPr>
              <p:grpSpPr>
                <a:xfrm>
                  <a:off x="323928" y="3537104"/>
                  <a:ext cx="3575064" cy="1260000"/>
                  <a:chOff x="528107" y="3933980"/>
                  <a:chExt cx="3575064" cy="1260000"/>
                </a:xfrm>
              </p:grpSpPr>
              <p:pic>
                <p:nvPicPr>
                  <p:cNvPr id="13" name="Рисунок 12"/>
                  <p:cNvPicPr preferRelativeResize="0">
                    <a:picLocks noChangeAspect="1"/>
                  </p:cNvPicPr>
                  <p:nvPr/>
                </p:nvPicPr>
                <p:blipFill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r="10894"/>
                  <a:stretch/>
                </p:blipFill>
                <p:spPr>
                  <a:xfrm>
                    <a:off x="2399915" y="3933980"/>
                    <a:ext cx="1703256" cy="1260000"/>
                  </a:xfrm>
                  <a:prstGeom prst="rect">
                    <a:avLst/>
                  </a:prstGeom>
                </p:spPr>
              </p:pic>
              <p:pic>
                <p:nvPicPr>
                  <p:cNvPr id="15" name="Рисунок 14"/>
                  <p:cNvPicPr preferRelativeResize="0">
                    <a:picLocks noChangeAspect="1"/>
                  </p:cNvPicPr>
                  <p:nvPr/>
                </p:nvPicPr>
                <p:blipFill rotWithShape="1">
                  <a:blip r:embed="rId5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4434" t="9754"/>
                  <a:stretch/>
                </p:blipFill>
                <p:spPr>
                  <a:xfrm>
                    <a:off x="528107" y="3933980"/>
                    <a:ext cx="1800000" cy="1260000"/>
                  </a:xfrm>
                  <a:prstGeom prst="rect">
                    <a:avLst/>
                  </a:prstGeom>
                </p:spPr>
              </p:pic>
            </p:grpSp>
          </p:grpSp>
          <p:grpSp>
            <p:nvGrpSpPr>
              <p:cNvPr id="27" name="Группа 26"/>
              <p:cNvGrpSpPr/>
              <p:nvPr/>
            </p:nvGrpSpPr>
            <p:grpSpPr>
              <a:xfrm>
                <a:off x="4716416" y="4329200"/>
                <a:ext cx="3600000" cy="2268152"/>
                <a:chOff x="4716416" y="2528952"/>
                <a:chExt cx="3600000" cy="2268152"/>
              </a:xfrm>
            </p:grpSpPr>
            <p:sp>
              <p:nvSpPr>
                <p:cNvPr id="8" name="Прямоугольник 7"/>
                <p:cNvSpPr>
                  <a:spLocks noChangeAspect="1"/>
                </p:cNvSpPr>
                <p:nvPr/>
              </p:nvSpPr>
              <p:spPr>
                <a:xfrm>
                  <a:off x="4716416" y="2528952"/>
                  <a:ext cx="3600000" cy="900000"/>
                </a:xfrm>
                <a:prstGeom prst="rect">
                  <a:avLst/>
                </a:prstGeom>
                <a:solidFill>
                  <a:schemeClr val="tx2">
                    <a:lumMod val="50000"/>
                  </a:schemeClr>
                </a:solidFill>
                <a:ln>
                  <a:noFill/>
                </a:ln>
                <a:effectLst>
                  <a:outerShdw blurRad="107950" dist="12700" dir="5400000" algn="ctr">
                    <a:srgbClr val="000000"/>
                  </a:outerShdw>
                </a:effectLst>
                <a:scene3d>
                  <a:camera prst="orthographicFront">
                    <a:rot lat="0" lon="0" rev="0"/>
                  </a:camera>
                  <a:lightRig rig="soft" dir="t">
                    <a:rot lat="0" lon="0" rev="0"/>
                  </a:lightRig>
                </a:scene3d>
                <a:sp3d contourW="44450" prstMaterial="matte">
                  <a:bevelT w="63500" h="63500" prst="artDeco"/>
                  <a:contourClr>
                    <a:srgbClr val="FFFFFF"/>
                  </a:contourClr>
                </a:sp3d>
              </p:spPr>
              <p:style>
                <a:lnRef idx="3">
                  <a:schemeClr val="lt1"/>
                </a:lnRef>
                <a:fillRef idx="1">
                  <a:schemeClr val="accent6"/>
                </a:fillRef>
                <a:effectRef idx="1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ru-RU" sz="1500" b="1" spc="300" dirty="0" smtClean="0">
                      <a:solidFill>
                        <a:schemeClr val="tx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entury Gothic" pitchFamily="34" charset="0"/>
                    </a:rPr>
                    <a:t>НЕАВТОМАТИЗИРОВАННЫЙ</a:t>
                  </a:r>
                </a:p>
                <a:p>
                  <a:pPr algn="ctr"/>
                  <a:r>
                    <a:rPr lang="ru-RU" sz="1500" b="1" spc="300" dirty="0">
                      <a:solidFill>
                        <a:schemeClr val="tx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entury Gothic" pitchFamily="34" charset="0"/>
                    </a:rPr>
                    <a:t>СПОСОБ ПЕРЕДАЧИ </a:t>
                  </a:r>
                  <a:r>
                    <a:rPr lang="ru-RU" sz="1500" b="1" spc="300" dirty="0" smtClean="0">
                      <a:solidFill>
                        <a:schemeClr val="tx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entury Gothic" pitchFamily="34" charset="0"/>
                    </a:rPr>
                    <a:t>ИНФОРМАЦИИ О ЧС</a:t>
                  </a:r>
                  <a:endParaRPr lang="ru-RU" sz="1500" b="1" spc="300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entury Gothic" pitchFamily="34" charset="0"/>
                  </a:endParaRPr>
                </a:p>
              </p:txBody>
            </p:sp>
            <p:grpSp>
              <p:nvGrpSpPr>
                <p:cNvPr id="22" name="Группа 21"/>
                <p:cNvGrpSpPr/>
                <p:nvPr/>
              </p:nvGrpSpPr>
              <p:grpSpPr>
                <a:xfrm>
                  <a:off x="4716416" y="3537104"/>
                  <a:ext cx="3600000" cy="1260000"/>
                  <a:chOff x="4546722" y="3933288"/>
                  <a:chExt cx="3600000" cy="1260000"/>
                </a:xfrm>
              </p:grpSpPr>
              <p:pic>
                <p:nvPicPr>
                  <p:cNvPr id="16" name="Рисунок 15"/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6258349" y="3933288"/>
                    <a:ext cx="1888373" cy="1260000"/>
                  </a:xfrm>
                  <a:prstGeom prst="rect">
                    <a:avLst/>
                  </a:prstGeom>
                </p:spPr>
              </p:pic>
              <p:pic>
                <p:nvPicPr>
                  <p:cNvPr id="1027" name="Picture 3" descr="P:\ФОТО\Выставка МЧС фото\Выставка МЧС доп. фото\выставка МЧС (125).JPG"/>
                  <p:cNvPicPr preferRelativeResize="0">
                    <a:picLocks noChangeAspect="1" noChangeArrowheads="1"/>
                  </p:cNvPicPr>
                  <p:nvPr/>
                </p:nvPicPr>
                <p:blipFill rotWithShape="1">
                  <a:blip r:embed="rId7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15513" t="15543" r="12434" b="10222"/>
                  <a:stretch/>
                </p:blipFill>
                <p:spPr bwMode="auto">
                  <a:xfrm>
                    <a:off x="4546722" y="3933288"/>
                    <a:ext cx="1620000" cy="1260000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</p:grpSp>
          </p:grpSp>
        </p:grpSp>
      </p:grpSp>
      <p:sp>
        <p:nvSpPr>
          <p:cNvPr id="25" name="Прямоугольник 24"/>
          <p:cNvSpPr/>
          <p:nvPr/>
        </p:nvSpPr>
        <p:spPr>
          <a:xfrm>
            <a:off x="2378282" y="1000806"/>
            <a:ext cx="6228058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/>
              <a:t>ДЛЯ ПРИВЛЕЧЕНИЯ ВНИМАНИЯ НАСЕЛЕНИЯ</a:t>
            </a:r>
          </a:p>
          <a:p>
            <a:r>
              <a:rPr lang="ru-RU" sz="1600" b="1" dirty="0"/>
              <a:t>ПУТЕМ ВКЛЮЧЕНИЯ СИРЕН, </a:t>
            </a:r>
            <a:r>
              <a:rPr lang="ru-RU" sz="1600" b="1" dirty="0" smtClean="0"/>
              <a:t>ГУДКОВ И </a:t>
            </a:r>
            <a:r>
              <a:rPr lang="ru-RU" sz="1600" b="1" dirty="0"/>
              <a:t>ДРУГИХ СИГНАЛЬНЫХ </a:t>
            </a:r>
            <a:r>
              <a:rPr lang="ru-RU" sz="1600" b="1" dirty="0" smtClean="0"/>
              <a:t>СРЕДСТВ</a:t>
            </a:r>
            <a:r>
              <a:rPr lang="ru-RU" sz="1600" b="1" dirty="0"/>
              <a:t> </a:t>
            </a:r>
            <a:r>
              <a:rPr lang="ru-RU" sz="1600" b="1" dirty="0" smtClean="0"/>
              <a:t>ПОДАЕТСЯ ПРЕДУПРЕДИТЕЛЬНЫЙ СИГНАЛ</a:t>
            </a:r>
          </a:p>
          <a:p>
            <a:r>
              <a:rPr lang="ru-RU" sz="2000" b="1" spc="3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«ВНИМАНИЕ ВСЕМ!» </a:t>
            </a:r>
          </a:p>
          <a:p>
            <a:r>
              <a:rPr lang="ru-RU" sz="1600" b="1" dirty="0" smtClean="0"/>
              <a:t>ПО ЭТОМУ СИГНАЛУ НАДО ВКЛЮЧИТЬ СРЕДСТВА ВЕЩАНИЯ И ПРОСЛУШАТЬ ИНФОРМАЦИЮ О ЧС</a:t>
            </a:r>
          </a:p>
          <a:p>
            <a:r>
              <a:rPr lang="ru-RU" sz="1600" b="1" dirty="0" smtClean="0"/>
              <a:t>И ПРАВИЛАХ ПОВЕДЕНИЯ В ДАННОМ КОНКРЕТНОМ СЛУЧАЕ </a:t>
            </a:r>
            <a:endParaRPr lang="ru-RU" sz="1600" b="1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-1" y="6165304"/>
            <a:ext cx="865241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/>
              <a:t>СИГНАЛЫ ГО ПЕРЕДАЮТСЯ ПО КАНАЛАМ СВЯЗИ И РАДИОТРАНСЛЯЦИОННЫМ СЕТЯМ НЕЗАВИСИМО ОТ ИХ ПРИНАДЛЕЖНОСТИ И ФОРМЫ СОБСТВЕННОСТИ</a:t>
            </a:r>
            <a:endParaRPr lang="ru-RU" sz="1600" b="1" dirty="0"/>
          </a:p>
        </p:txBody>
      </p:sp>
    </p:spTree>
    <p:extLst>
      <p:ext uri="{BB962C8B-B14F-4D97-AF65-F5344CB8AC3E}">
        <p14:creationId xmlns:p14="http://schemas.microsoft.com/office/powerpoint/2010/main" val="3662573126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2411840" y="1367816"/>
            <a:ext cx="4320320" cy="1062208"/>
          </a:xfrm>
          <a:prstGeom prst="rect">
            <a:avLst/>
          </a:prstGeom>
          <a:noFill/>
          <a:ln w="12700">
            <a:solidFill>
              <a:schemeClr val="accent2">
                <a:lumMod val="60000"/>
                <a:lumOff val="4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8" name="Группа 27"/>
          <p:cNvGrpSpPr/>
          <p:nvPr/>
        </p:nvGrpSpPr>
        <p:grpSpPr>
          <a:xfrm>
            <a:off x="2411840" y="116632"/>
            <a:ext cx="4320320" cy="612000"/>
            <a:chOff x="1979712" y="188640"/>
            <a:chExt cx="4320320" cy="720000"/>
          </a:xfrm>
        </p:grpSpPr>
        <p:sp>
          <p:nvSpPr>
            <p:cNvPr id="4" name="Прямоугольник 3"/>
            <p:cNvSpPr>
              <a:spLocks noChangeAspect="1"/>
            </p:cNvSpPr>
            <p:nvPr/>
          </p:nvSpPr>
          <p:spPr>
            <a:xfrm>
              <a:off x="1979712" y="188640"/>
              <a:ext cx="4320320" cy="288000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300" b="1" spc="3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</a:rPr>
                <a:t>ЧРЕЗВЫЧАЙНАЯ СИТУАЦИЯ</a:t>
              </a:r>
              <a:endParaRPr lang="ru-RU" sz="1300" b="1" spc="3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endParaRPr>
            </a:p>
          </p:txBody>
        </p:sp>
        <p:grpSp>
          <p:nvGrpSpPr>
            <p:cNvPr id="27" name="Группа 26"/>
            <p:cNvGrpSpPr/>
            <p:nvPr/>
          </p:nvGrpSpPr>
          <p:grpSpPr>
            <a:xfrm>
              <a:off x="1979712" y="476640"/>
              <a:ext cx="4320320" cy="432000"/>
              <a:chOff x="1979712" y="476640"/>
              <a:chExt cx="4320320" cy="432000"/>
            </a:xfrm>
          </p:grpSpPr>
          <p:sp>
            <p:nvSpPr>
              <p:cNvPr id="8" name="Прямоугольник 7"/>
              <p:cNvSpPr>
                <a:spLocks noChangeAspect="1"/>
              </p:cNvSpPr>
              <p:nvPr/>
            </p:nvSpPr>
            <p:spPr>
              <a:xfrm>
                <a:off x="1979712" y="476640"/>
                <a:ext cx="1440000" cy="432000"/>
              </a:xfrm>
              <a:prstGeom prst="rect">
                <a:avLst/>
              </a:prstGeom>
              <a:solidFill>
                <a:schemeClr val="tx1">
                  <a:lumMod val="50000"/>
                </a:schemeClr>
              </a:solidFill>
              <a:ln>
                <a:noFill/>
              </a:ln>
              <a:effectLst/>
            </p:spPr>
            <p:style>
              <a:lnRef idx="3">
                <a:schemeClr val="lt1"/>
              </a:lnRef>
              <a:fillRef idx="1">
                <a:schemeClr val="accent6"/>
              </a:fillRef>
              <a:effectRef idx="1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12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entury Gothic" pitchFamily="34" charset="0"/>
                  </a:rPr>
                  <a:t>ТЕХНОГЕННОГО</a:t>
                </a:r>
              </a:p>
              <a:p>
                <a:pPr algn="ctr"/>
                <a:r>
                  <a:rPr lang="ru-RU" sz="12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entury Gothic" pitchFamily="34" charset="0"/>
                  </a:rPr>
                  <a:t>ХАРАКТЕРА</a:t>
                </a:r>
                <a:endParaRPr lang="ru-RU" sz="1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</a:endParaRPr>
              </a:p>
            </p:txBody>
          </p:sp>
          <p:sp>
            <p:nvSpPr>
              <p:cNvPr id="11" name="Прямоугольник 10"/>
              <p:cNvSpPr>
                <a:spLocks noChangeAspect="1"/>
              </p:cNvSpPr>
              <p:nvPr/>
            </p:nvSpPr>
            <p:spPr>
              <a:xfrm>
                <a:off x="4860032" y="476640"/>
                <a:ext cx="1440000" cy="432000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  <a:effectLst/>
            </p:spPr>
            <p:style>
              <a:lnRef idx="3">
                <a:schemeClr val="lt1"/>
              </a:lnRef>
              <a:fillRef idx="1">
                <a:schemeClr val="accent6"/>
              </a:fillRef>
              <a:effectRef idx="1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1200" b="1" spc="3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entury Gothic" pitchFamily="34" charset="0"/>
                  </a:rPr>
                  <a:t>ВОЕННОГО</a:t>
                </a:r>
              </a:p>
              <a:p>
                <a:pPr algn="ctr"/>
                <a:r>
                  <a:rPr lang="ru-RU" sz="12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entury Gothic" pitchFamily="34" charset="0"/>
                  </a:rPr>
                  <a:t>ХАРАКТЕРА</a:t>
                </a:r>
                <a:endParaRPr lang="ru-RU" sz="1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</a:endParaRPr>
              </a:p>
            </p:txBody>
          </p:sp>
          <p:sp>
            <p:nvSpPr>
              <p:cNvPr id="9" name="Прямоугольник 8"/>
              <p:cNvSpPr>
                <a:spLocks noChangeAspect="1"/>
              </p:cNvSpPr>
              <p:nvPr/>
            </p:nvSpPr>
            <p:spPr>
              <a:xfrm>
                <a:off x="3420032" y="476640"/>
                <a:ext cx="1440000" cy="432000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  <a:effectLst/>
            </p:spPr>
            <p:style>
              <a:lnRef idx="3">
                <a:schemeClr val="lt1"/>
              </a:lnRef>
              <a:fillRef idx="1">
                <a:schemeClr val="accent6"/>
              </a:fillRef>
              <a:effectRef idx="1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12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entury Gothic" pitchFamily="34" charset="0"/>
                  </a:rPr>
                  <a:t>ПРИРОДНОГО</a:t>
                </a:r>
              </a:p>
              <a:p>
                <a:pPr algn="ctr"/>
                <a:r>
                  <a:rPr lang="ru-RU" sz="12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entury Gothic" pitchFamily="34" charset="0"/>
                  </a:rPr>
                  <a:t>ХАРАКТЕРА</a:t>
                </a:r>
                <a:endParaRPr lang="ru-RU" sz="1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</a:endParaRPr>
              </a:p>
            </p:txBody>
          </p:sp>
        </p:grpSp>
      </p:grpSp>
      <p:grpSp>
        <p:nvGrpSpPr>
          <p:cNvPr id="61" name="Группа 60"/>
          <p:cNvGrpSpPr/>
          <p:nvPr/>
        </p:nvGrpSpPr>
        <p:grpSpPr>
          <a:xfrm>
            <a:off x="3131840" y="728632"/>
            <a:ext cx="2880320" cy="360288"/>
            <a:chOff x="3131840" y="728632"/>
            <a:chExt cx="2880320" cy="360288"/>
          </a:xfrm>
        </p:grpSpPr>
        <p:cxnSp>
          <p:nvCxnSpPr>
            <p:cNvPr id="56" name="Соединительная линия уступом 55"/>
            <p:cNvCxnSpPr>
              <a:stCxn id="8" idx="2"/>
              <a:endCxn id="18" idx="0"/>
            </p:cNvCxnSpPr>
            <p:nvPr/>
          </p:nvCxnSpPr>
          <p:spPr>
            <a:xfrm rot="16200000" flipH="1">
              <a:off x="3671776" y="188696"/>
              <a:ext cx="360288" cy="1440160"/>
            </a:xfrm>
            <a:prstGeom prst="bentConnector3">
              <a:avLst/>
            </a:prstGeom>
            <a:ln w="28575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Соединительная линия уступом 57"/>
            <p:cNvCxnSpPr>
              <a:stCxn id="11" idx="2"/>
              <a:endCxn id="18" idx="0"/>
            </p:cNvCxnSpPr>
            <p:nvPr/>
          </p:nvCxnSpPr>
          <p:spPr>
            <a:xfrm rot="5400000">
              <a:off x="5111936" y="188696"/>
              <a:ext cx="360288" cy="1440160"/>
            </a:xfrm>
            <a:prstGeom prst="bentConnector3">
              <a:avLst/>
            </a:prstGeom>
            <a:ln w="28575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Прямая со стрелкой 59"/>
            <p:cNvCxnSpPr>
              <a:stCxn id="9" idx="2"/>
              <a:endCxn id="18" idx="0"/>
            </p:cNvCxnSpPr>
            <p:nvPr/>
          </p:nvCxnSpPr>
          <p:spPr>
            <a:xfrm flipH="1">
              <a:off x="4572000" y="728632"/>
              <a:ext cx="160" cy="360288"/>
            </a:xfrm>
            <a:prstGeom prst="straightConnector1">
              <a:avLst/>
            </a:prstGeom>
            <a:ln w="28575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4" name="Рисунок 33"/>
          <p:cNvPicPr preferRelativeResize="0"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3454"/>
          <a:stretch/>
        </p:blipFill>
        <p:spPr>
          <a:xfrm>
            <a:off x="431826" y="3195024"/>
            <a:ext cx="1756800" cy="1054080"/>
          </a:xfrm>
          <a:prstGeom prst="rect">
            <a:avLst/>
          </a:prstGeom>
        </p:spPr>
      </p:pic>
      <p:grpSp>
        <p:nvGrpSpPr>
          <p:cNvPr id="43" name="Группа 42"/>
          <p:cNvGrpSpPr/>
          <p:nvPr/>
        </p:nvGrpSpPr>
        <p:grpSpPr>
          <a:xfrm>
            <a:off x="2444035" y="3195024"/>
            <a:ext cx="1140000" cy="1836104"/>
            <a:chOff x="1872373" y="3426344"/>
            <a:chExt cx="1140000" cy="1836104"/>
          </a:xfrm>
        </p:grpSpPr>
        <p:pic>
          <p:nvPicPr>
            <p:cNvPr id="35" name="Picture 3" descr="P:\ФОТО\Выставка МЧС фото\Выставка МЧС доп. фото\выставка МЧС (125).JPG"/>
            <p:cNvPicPr preferRelativeResize="0"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513" t="15543" r="12434" b="10222"/>
            <a:stretch/>
          </p:blipFill>
          <p:spPr bwMode="auto">
            <a:xfrm>
              <a:off x="1872373" y="4362448"/>
              <a:ext cx="1140000" cy="90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0" name="Picture 2" descr="C:\Users\User\Documents\ХОЗЯИН\ПРЕЗЕНТАЦИИ материалы\МЧС России\МЧС фото\ГО 6.jpg"/>
            <p:cNvPicPr preferRelativeResize="0"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93" t="15950" r="788" b="-1"/>
            <a:stretch/>
          </p:blipFill>
          <p:spPr bwMode="auto">
            <a:xfrm>
              <a:off x="1872373" y="3426344"/>
              <a:ext cx="1140000" cy="90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2" name="Группа 41"/>
          <p:cNvGrpSpPr/>
          <p:nvPr/>
        </p:nvGrpSpPr>
        <p:grpSpPr>
          <a:xfrm>
            <a:off x="4079727" y="3195024"/>
            <a:ext cx="1200000" cy="1836104"/>
            <a:chOff x="3491880" y="3426344"/>
            <a:chExt cx="1200000" cy="1836104"/>
          </a:xfrm>
        </p:grpSpPr>
        <p:pic>
          <p:nvPicPr>
            <p:cNvPr id="36" name="Рисунок 35"/>
            <p:cNvPicPr preferRelativeResize="0"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91880" y="4362448"/>
              <a:ext cx="1200000" cy="900000"/>
            </a:xfrm>
            <a:prstGeom prst="rect">
              <a:avLst/>
            </a:prstGeom>
          </p:spPr>
        </p:pic>
        <p:pic>
          <p:nvPicPr>
            <p:cNvPr id="37" name="Рисунок 36"/>
            <p:cNvPicPr preferRelativeResize="0"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437" r="10274" b="4499"/>
            <a:stretch/>
          </p:blipFill>
          <p:spPr>
            <a:xfrm>
              <a:off x="3491880" y="3426344"/>
              <a:ext cx="1200000" cy="900000"/>
            </a:xfrm>
            <a:prstGeom prst="rect">
              <a:avLst/>
            </a:prstGeom>
          </p:spPr>
        </p:pic>
      </p:grpSp>
      <p:grpSp>
        <p:nvGrpSpPr>
          <p:cNvPr id="53" name="Группа 52"/>
          <p:cNvGrpSpPr/>
          <p:nvPr/>
        </p:nvGrpSpPr>
        <p:grpSpPr>
          <a:xfrm>
            <a:off x="5799288" y="3195024"/>
            <a:ext cx="1290000" cy="1836104"/>
            <a:chOff x="5616028" y="3212976"/>
            <a:chExt cx="1290000" cy="1836104"/>
          </a:xfrm>
        </p:grpSpPr>
        <p:pic>
          <p:nvPicPr>
            <p:cNvPr id="54" name="Рисунок 53"/>
            <p:cNvPicPr preferRelativeResize="0"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" r="5129"/>
            <a:stretch/>
          </p:blipFill>
          <p:spPr>
            <a:xfrm>
              <a:off x="5616028" y="4149080"/>
              <a:ext cx="1290000" cy="900000"/>
            </a:xfrm>
            <a:prstGeom prst="rect">
              <a:avLst/>
            </a:prstGeom>
          </p:spPr>
        </p:pic>
        <p:pic>
          <p:nvPicPr>
            <p:cNvPr id="39" name="Рисунок 38"/>
            <p:cNvPicPr preferRelativeResize="0"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34" t="9754"/>
            <a:stretch/>
          </p:blipFill>
          <p:spPr>
            <a:xfrm>
              <a:off x="5616028" y="3212976"/>
              <a:ext cx="1290000" cy="900000"/>
            </a:xfrm>
            <a:prstGeom prst="rect">
              <a:avLst/>
            </a:prstGeom>
          </p:spPr>
        </p:pic>
      </p:grpSp>
      <p:grpSp>
        <p:nvGrpSpPr>
          <p:cNvPr id="2074" name="Группа 2073"/>
          <p:cNvGrpSpPr/>
          <p:nvPr/>
        </p:nvGrpSpPr>
        <p:grpSpPr>
          <a:xfrm>
            <a:off x="7619105" y="3195024"/>
            <a:ext cx="1093070" cy="1836104"/>
            <a:chOff x="7619105" y="3195024"/>
            <a:chExt cx="1093070" cy="1836104"/>
          </a:xfrm>
        </p:grpSpPr>
        <p:pic>
          <p:nvPicPr>
            <p:cNvPr id="45" name="Рисунок 44"/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091"/>
            <a:stretch/>
          </p:blipFill>
          <p:spPr>
            <a:xfrm>
              <a:off x="7619105" y="3195024"/>
              <a:ext cx="1090913" cy="900000"/>
            </a:xfrm>
            <a:prstGeom prst="rect">
              <a:avLst/>
            </a:prstGeom>
          </p:spPr>
        </p:pic>
        <p:pic>
          <p:nvPicPr>
            <p:cNvPr id="2077" name="Рисунок 2076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21262" y="4131128"/>
              <a:ext cx="1090913" cy="900000"/>
            </a:xfrm>
            <a:prstGeom prst="rect">
              <a:avLst/>
            </a:prstGeom>
          </p:spPr>
        </p:pic>
      </p:grpSp>
      <p:pic>
        <p:nvPicPr>
          <p:cNvPr id="52" name="Рисунок 51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72"/>
          <a:stretch/>
        </p:blipFill>
        <p:spPr>
          <a:xfrm>
            <a:off x="7445560" y="5553296"/>
            <a:ext cx="1309094" cy="1080000"/>
          </a:xfrm>
          <a:prstGeom prst="rect">
            <a:avLst/>
          </a:prstGeom>
        </p:spPr>
      </p:pic>
      <p:grpSp>
        <p:nvGrpSpPr>
          <p:cNvPr id="17" name="Группа 16"/>
          <p:cNvGrpSpPr/>
          <p:nvPr/>
        </p:nvGrpSpPr>
        <p:grpSpPr>
          <a:xfrm>
            <a:off x="389347" y="5553296"/>
            <a:ext cx="1755000" cy="1080000"/>
            <a:chOff x="250564" y="4419447"/>
            <a:chExt cx="1755000" cy="1080000"/>
          </a:xfrm>
        </p:grpSpPr>
        <p:grpSp>
          <p:nvGrpSpPr>
            <p:cNvPr id="16" name="Группа 15"/>
            <p:cNvGrpSpPr/>
            <p:nvPr/>
          </p:nvGrpSpPr>
          <p:grpSpPr>
            <a:xfrm>
              <a:off x="250564" y="4419447"/>
              <a:ext cx="1755000" cy="540000"/>
              <a:chOff x="250564" y="4419447"/>
              <a:chExt cx="1755000" cy="540000"/>
            </a:xfrm>
          </p:grpSpPr>
          <p:pic>
            <p:nvPicPr>
              <p:cNvPr id="12" name="Рисунок 11"/>
              <p:cNvPicPr preferRelativeResize="0"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60564" y="4419447"/>
                <a:ext cx="945000" cy="540000"/>
              </a:xfrm>
              <a:prstGeom prst="rect">
                <a:avLst/>
              </a:prstGeom>
            </p:spPr>
          </p:pic>
          <p:pic>
            <p:nvPicPr>
              <p:cNvPr id="6" name="Рисунок 5"/>
              <p:cNvPicPr preferRelativeResize="0">
                <a:picLocks noChangeAspect="1"/>
              </p:cNvPicPr>
              <p:nvPr/>
            </p:nvPicPr>
            <p:blipFill rotWithShape="1">
              <a:blip r:embed="rId1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5110" t="9607" b="8988"/>
              <a:stretch/>
            </p:blipFill>
            <p:spPr>
              <a:xfrm>
                <a:off x="250564" y="4419447"/>
                <a:ext cx="810000" cy="540000"/>
              </a:xfrm>
              <a:prstGeom prst="rect">
                <a:avLst/>
              </a:prstGeom>
            </p:spPr>
          </p:pic>
        </p:grpSp>
        <p:grpSp>
          <p:nvGrpSpPr>
            <p:cNvPr id="15" name="Группа 14"/>
            <p:cNvGrpSpPr/>
            <p:nvPr/>
          </p:nvGrpSpPr>
          <p:grpSpPr>
            <a:xfrm>
              <a:off x="250564" y="4959447"/>
              <a:ext cx="1755000" cy="540000"/>
              <a:chOff x="250564" y="4959447"/>
              <a:chExt cx="1755000" cy="540000"/>
            </a:xfrm>
          </p:grpSpPr>
          <p:pic>
            <p:nvPicPr>
              <p:cNvPr id="7" name="Рисунок 6"/>
              <p:cNvPicPr preferRelativeResize="0">
                <a:picLocks noChangeAspect="1"/>
              </p:cNvPicPr>
              <p:nvPr/>
            </p:nvPicPr>
            <p:blipFill rotWithShape="1">
              <a:blip r:embed="rId1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4892"/>
              <a:stretch/>
            </p:blipFill>
            <p:spPr>
              <a:xfrm>
                <a:off x="1060564" y="4959447"/>
                <a:ext cx="945000" cy="540000"/>
              </a:xfrm>
              <a:prstGeom prst="rect">
                <a:avLst/>
              </a:prstGeom>
            </p:spPr>
          </p:pic>
          <p:pic>
            <p:nvPicPr>
              <p:cNvPr id="10" name="Рисунок 9"/>
              <p:cNvPicPr preferRelativeResize="0">
                <a:picLocks noChangeAspect="1"/>
              </p:cNvPicPr>
              <p:nvPr/>
            </p:nvPicPr>
            <p:blipFill>
              <a:blip r:embed="rId1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50564" y="4959447"/>
                <a:ext cx="810000" cy="540000"/>
              </a:xfrm>
              <a:prstGeom prst="rect">
                <a:avLst/>
              </a:prstGeom>
            </p:spPr>
          </p:pic>
        </p:grpSp>
      </p:grpSp>
      <p:grpSp>
        <p:nvGrpSpPr>
          <p:cNvPr id="31" name="Группа 30"/>
          <p:cNvGrpSpPr/>
          <p:nvPr/>
        </p:nvGrpSpPr>
        <p:grpSpPr>
          <a:xfrm>
            <a:off x="3996096" y="5553296"/>
            <a:ext cx="1440000" cy="1080000"/>
            <a:chOff x="4037254" y="5566107"/>
            <a:chExt cx="1440000" cy="1080000"/>
          </a:xfrm>
        </p:grpSpPr>
        <p:pic>
          <p:nvPicPr>
            <p:cNvPr id="24" name="Рисунок 23"/>
            <p:cNvPicPr preferRelativeResize="0">
              <a:picLocks noChangeAspect="1"/>
            </p:cNvPicPr>
            <p:nvPr/>
          </p:nvPicPr>
          <p:blipFill rotWithShape="1"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2775" t="11407" r="33393" b="4478"/>
            <a:stretch/>
          </p:blipFill>
          <p:spPr>
            <a:xfrm>
              <a:off x="4037254" y="5566107"/>
              <a:ext cx="413834" cy="1080000"/>
            </a:xfrm>
            <a:prstGeom prst="rect">
              <a:avLst/>
            </a:prstGeom>
          </p:spPr>
        </p:pic>
        <p:pic>
          <p:nvPicPr>
            <p:cNvPr id="26" name="Рисунок 25"/>
            <p:cNvPicPr>
              <a:picLocks noChangeAspect="1"/>
            </p:cNvPicPr>
            <p:nvPr/>
          </p:nvPicPr>
          <p:blipFill rotWithShape="1"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048" t="10458" r="21355"/>
            <a:stretch/>
          </p:blipFill>
          <p:spPr>
            <a:xfrm>
              <a:off x="4535515" y="5566107"/>
              <a:ext cx="941739" cy="1080000"/>
            </a:xfrm>
            <a:prstGeom prst="rect">
              <a:avLst/>
            </a:prstGeom>
          </p:spPr>
        </p:pic>
      </p:grpSp>
      <p:pic>
        <p:nvPicPr>
          <p:cNvPr id="40" name="Рисунок 39"/>
          <p:cNvPicPr preferRelativeResize="0">
            <a:picLocks noChangeAspect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62"/>
          <a:stretch/>
        </p:blipFill>
        <p:spPr>
          <a:xfrm>
            <a:off x="5796280" y="5553296"/>
            <a:ext cx="1296000" cy="1080000"/>
          </a:xfrm>
          <a:prstGeom prst="rect">
            <a:avLst/>
          </a:prstGeom>
        </p:spPr>
      </p:pic>
      <p:grpSp>
        <p:nvGrpSpPr>
          <p:cNvPr id="5" name="Группа 4"/>
          <p:cNvGrpSpPr>
            <a:grpSpLocks noChangeAspect="1"/>
          </p:cNvGrpSpPr>
          <p:nvPr/>
        </p:nvGrpSpPr>
        <p:grpSpPr>
          <a:xfrm>
            <a:off x="2458556" y="5548567"/>
            <a:ext cx="1141200" cy="1089459"/>
            <a:chOff x="2332712" y="5589360"/>
            <a:chExt cx="1026000" cy="1089459"/>
          </a:xfrm>
        </p:grpSpPr>
        <p:pic>
          <p:nvPicPr>
            <p:cNvPr id="23" name="Рисунок 22"/>
            <p:cNvPicPr preferRelativeResize="0">
              <a:picLocks noChangeAspect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32712" y="6138819"/>
              <a:ext cx="1026000" cy="540000"/>
            </a:xfrm>
            <a:prstGeom prst="rect">
              <a:avLst/>
            </a:prstGeom>
          </p:spPr>
        </p:pic>
        <p:pic>
          <p:nvPicPr>
            <p:cNvPr id="55" name="Рисунок 54"/>
            <p:cNvPicPr preferRelativeResize="0">
              <a:picLocks noChangeAspect="1"/>
            </p:cNvPicPr>
            <p:nvPr/>
          </p:nvPicPr>
          <p:blipFill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32712" y="5589360"/>
              <a:ext cx="1026000" cy="540000"/>
            </a:xfrm>
            <a:prstGeom prst="rect">
              <a:avLst/>
            </a:prstGeom>
          </p:spPr>
        </p:pic>
      </p:grpSp>
      <p:cxnSp>
        <p:nvCxnSpPr>
          <p:cNvPr id="63" name="Прямая со стрелкой 62"/>
          <p:cNvCxnSpPr>
            <a:stCxn id="18" idx="1"/>
            <a:endCxn id="29" idx="3"/>
          </p:cNvCxnSpPr>
          <p:nvPr/>
        </p:nvCxnSpPr>
        <p:spPr>
          <a:xfrm flipH="1">
            <a:off x="2771640" y="1898920"/>
            <a:ext cx="598765" cy="0"/>
          </a:xfrm>
          <a:prstGeom prst="straightConnector1">
            <a:avLst/>
          </a:prstGeom>
          <a:ln w="28575">
            <a:solidFill>
              <a:schemeClr val="bg2">
                <a:lumMod val="40000"/>
                <a:lumOff val="6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49" name="Прямая со стрелкой 2048"/>
          <p:cNvCxnSpPr>
            <a:stCxn id="18" idx="3"/>
            <a:endCxn id="30" idx="1"/>
          </p:cNvCxnSpPr>
          <p:nvPr/>
        </p:nvCxnSpPr>
        <p:spPr>
          <a:xfrm>
            <a:off x="5773595" y="1898920"/>
            <a:ext cx="598765" cy="0"/>
          </a:xfrm>
          <a:prstGeom prst="straightConnector1">
            <a:avLst/>
          </a:prstGeom>
          <a:ln w="28575">
            <a:solidFill>
              <a:schemeClr val="bg2">
                <a:lumMod val="40000"/>
                <a:lumOff val="6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78" name="Группа 2077"/>
          <p:cNvGrpSpPr/>
          <p:nvPr/>
        </p:nvGrpSpPr>
        <p:grpSpPr>
          <a:xfrm>
            <a:off x="251520" y="3068960"/>
            <a:ext cx="8640960" cy="2088232"/>
            <a:chOff x="251520" y="3068960"/>
            <a:chExt cx="8640960" cy="2088232"/>
          </a:xfrm>
        </p:grpSpPr>
        <p:sp>
          <p:nvSpPr>
            <p:cNvPr id="41" name="Прямоугольник 40"/>
            <p:cNvSpPr/>
            <p:nvPr/>
          </p:nvSpPr>
          <p:spPr>
            <a:xfrm>
              <a:off x="251520" y="3068960"/>
              <a:ext cx="8640960" cy="2088232"/>
            </a:xfrm>
            <a:prstGeom prst="rect">
              <a:avLst/>
            </a:prstGeom>
            <a:noFill/>
            <a:ln w="12700">
              <a:solidFill>
                <a:srgbClr val="FFC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66" name="Прямоугольник 2065"/>
            <p:cNvSpPr/>
            <p:nvPr/>
          </p:nvSpPr>
          <p:spPr>
            <a:xfrm>
              <a:off x="251520" y="4365104"/>
              <a:ext cx="216032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200" b="1" spc="300" dirty="0" smtClean="0">
                  <a:solidFill>
                    <a:srgbClr val="FFC000"/>
                  </a:solidFill>
                </a:rPr>
                <a:t> ОСНОВНЫЕ</a:t>
              </a:r>
            </a:p>
            <a:p>
              <a:r>
                <a:rPr lang="ru-RU" sz="1200" b="1" spc="300" dirty="0" smtClean="0">
                  <a:solidFill>
                    <a:srgbClr val="FFC000"/>
                  </a:solidFill>
                </a:rPr>
                <a:t> КАНАЛЫ</a:t>
              </a:r>
            </a:p>
            <a:p>
              <a:r>
                <a:rPr lang="ru-RU" sz="1200" b="1" spc="300" dirty="0" smtClean="0">
                  <a:solidFill>
                    <a:srgbClr val="FFC000"/>
                  </a:solidFill>
                </a:rPr>
                <a:t> ОПОВЕЩЕНИЯ</a:t>
              </a:r>
            </a:p>
          </p:txBody>
        </p:sp>
      </p:grpSp>
      <p:grpSp>
        <p:nvGrpSpPr>
          <p:cNvPr id="2079" name="Группа 2078"/>
          <p:cNvGrpSpPr/>
          <p:nvPr/>
        </p:nvGrpSpPr>
        <p:grpSpPr>
          <a:xfrm>
            <a:off x="251520" y="5168225"/>
            <a:ext cx="8640960" cy="1573143"/>
            <a:chOff x="251520" y="5168225"/>
            <a:chExt cx="8640960" cy="1573143"/>
          </a:xfrm>
        </p:grpSpPr>
        <p:sp>
          <p:nvSpPr>
            <p:cNvPr id="68" name="Прямоугольник 67"/>
            <p:cNvSpPr/>
            <p:nvPr/>
          </p:nvSpPr>
          <p:spPr>
            <a:xfrm>
              <a:off x="251520" y="5445224"/>
              <a:ext cx="8640960" cy="1296144"/>
            </a:xfrm>
            <a:prstGeom prst="rect">
              <a:avLst/>
            </a:prstGeom>
            <a:noFill/>
            <a:ln w="12700">
              <a:solidFill>
                <a:srgbClr val="92D05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7" name="Прямоугольник 86"/>
            <p:cNvSpPr/>
            <p:nvPr/>
          </p:nvSpPr>
          <p:spPr>
            <a:xfrm>
              <a:off x="251520" y="5168225"/>
              <a:ext cx="5760640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200" b="1" spc="300" dirty="0" smtClean="0">
                  <a:solidFill>
                    <a:srgbClr val="92D050"/>
                  </a:solidFill>
                </a:rPr>
                <a:t> ДОПОЛНИТЕЛЬНЫЕ КАНАЛЫ ОПОВЕЩЕНИЯ</a:t>
              </a:r>
            </a:p>
          </p:txBody>
        </p:sp>
      </p:grpSp>
      <p:grpSp>
        <p:nvGrpSpPr>
          <p:cNvPr id="2071" name="Группа 2070"/>
          <p:cNvGrpSpPr/>
          <p:nvPr/>
        </p:nvGrpSpPr>
        <p:grpSpPr>
          <a:xfrm>
            <a:off x="1310226" y="2636912"/>
            <a:ext cx="6854336" cy="558113"/>
            <a:chOff x="1310226" y="2636912"/>
            <a:chExt cx="6854336" cy="558113"/>
          </a:xfrm>
        </p:grpSpPr>
        <p:cxnSp>
          <p:nvCxnSpPr>
            <p:cNvPr id="57" name="Соединительная линия уступом 56"/>
            <p:cNvCxnSpPr>
              <a:stCxn id="18" idx="2"/>
              <a:endCxn id="34" idx="0"/>
            </p:cNvCxnSpPr>
            <p:nvPr/>
          </p:nvCxnSpPr>
          <p:spPr>
            <a:xfrm rot="5400000">
              <a:off x="2698061" y="1321085"/>
              <a:ext cx="486104" cy="3261774"/>
            </a:xfrm>
            <a:prstGeom prst="bentConnector3">
              <a:avLst>
                <a:gd name="adj1" fmla="val 50000"/>
              </a:avLst>
            </a:prstGeom>
            <a:ln w="28575">
              <a:solidFill>
                <a:schemeClr val="bg2">
                  <a:lumMod val="40000"/>
                  <a:lumOff val="6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48" name="Соединительная линия уступом 2047"/>
            <p:cNvCxnSpPr>
              <a:stCxn id="18" idx="2"/>
              <a:endCxn id="45" idx="0"/>
            </p:cNvCxnSpPr>
            <p:nvPr/>
          </p:nvCxnSpPr>
          <p:spPr>
            <a:xfrm rot="16200000" flipH="1">
              <a:off x="6125229" y="1155691"/>
              <a:ext cx="486104" cy="3592562"/>
            </a:xfrm>
            <a:prstGeom prst="bentConnector3">
              <a:avLst>
                <a:gd name="adj1" fmla="val 50000"/>
              </a:avLst>
            </a:prstGeom>
            <a:ln w="28575">
              <a:solidFill>
                <a:schemeClr val="bg2">
                  <a:lumMod val="40000"/>
                  <a:lumOff val="6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56" name="Соединительная линия уступом 2055"/>
            <p:cNvCxnSpPr>
              <a:stCxn id="18" idx="2"/>
              <a:endCxn id="2050" idx="0"/>
            </p:cNvCxnSpPr>
            <p:nvPr/>
          </p:nvCxnSpPr>
          <p:spPr>
            <a:xfrm rot="5400000">
              <a:off x="3549966" y="2172990"/>
              <a:ext cx="486104" cy="1557965"/>
            </a:xfrm>
            <a:prstGeom prst="bentConnector3">
              <a:avLst>
                <a:gd name="adj1" fmla="val 50000"/>
              </a:avLst>
            </a:prstGeom>
            <a:ln w="28575">
              <a:solidFill>
                <a:schemeClr val="bg2">
                  <a:lumMod val="40000"/>
                  <a:lumOff val="6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59" name="Соединительная линия уступом 2058"/>
            <p:cNvCxnSpPr>
              <a:stCxn id="18" idx="2"/>
              <a:endCxn id="39" idx="0"/>
            </p:cNvCxnSpPr>
            <p:nvPr/>
          </p:nvCxnSpPr>
          <p:spPr>
            <a:xfrm rot="16200000" flipH="1">
              <a:off x="5265092" y="2015828"/>
              <a:ext cx="486104" cy="1872288"/>
            </a:xfrm>
            <a:prstGeom prst="bentConnector3">
              <a:avLst>
                <a:gd name="adj1" fmla="val 50000"/>
              </a:avLst>
            </a:prstGeom>
            <a:ln w="28575">
              <a:solidFill>
                <a:schemeClr val="bg2">
                  <a:lumMod val="40000"/>
                  <a:lumOff val="6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62" name="Прямая со стрелкой 2061"/>
            <p:cNvCxnSpPr/>
            <p:nvPr/>
          </p:nvCxnSpPr>
          <p:spPr>
            <a:xfrm flipH="1">
              <a:off x="4571999" y="2636912"/>
              <a:ext cx="1" cy="558113"/>
            </a:xfrm>
            <a:prstGeom prst="straightConnector1">
              <a:avLst/>
            </a:prstGeom>
            <a:ln w="28575">
              <a:solidFill>
                <a:schemeClr val="bg2">
                  <a:lumMod val="40000"/>
                  <a:lumOff val="6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3" name="Прямоугольник 92"/>
          <p:cNvSpPr/>
          <p:nvPr/>
        </p:nvSpPr>
        <p:spPr>
          <a:xfrm>
            <a:off x="251520" y="2564904"/>
            <a:ext cx="318648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spc="300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 ОПОВЕЩЕНИЕ НАСЕЛЕНИЯ</a:t>
            </a:r>
          </a:p>
        </p:txBody>
      </p:sp>
      <p:grpSp>
        <p:nvGrpSpPr>
          <p:cNvPr id="38" name="Группа 37"/>
          <p:cNvGrpSpPr/>
          <p:nvPr/>
        </p:nvGrpSpPr>
        <p:grpSpPr>
          <a:xfrm>
            <a:off x="1331640" y="1088920"/>
            <a:ext cx="6480720" cy="1620000"/>
            <a:chOff x="1331640" y="1052736"/>
            <a:chExt cx="6480720" cy="1620000"/>
          </a:xfrm>
        </p:grpSpPr>
        <p:grpSp>
          <p:nvGrpSpPr>
            <p:cNvPr id="49" name="Группа 48"/>
            <p:cNvGrpSpPr/>
            <p:nvPr/>
          </p:nvGrpSpPr>
          <p:grpSpPr>
            <a:xfrm>
              <a:off x="3370405" y="1052736"/>
              <a:ext cx="2403190" cy="1620000"/>
              <a:chOff x="3341202" y="1124744"/>
              <a:chExt cx="2403190" cy="1620000"/>
            </a:xfrm>
          </p:grpSpPr>
          <p:sp>
            <p:nvSpPr>
              <p:cNvPr id="18" name="Прямоугольник 17"/>
              <p:cNvSpPr>
                <a:spLocks noChangeAspect="1"/>
              </p:cNvSpPr>
              <p:nvPr/>
            </p:nvSpPr>
            <p:spPr>
              <a:xfrm>
                <a:off x="3341202" y="1124744"/>
                <a:ext cx="2403190" cy="1620000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ru-RU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</a:endParaRPr>
              </a:p>
            </p:txBody>
          </p:sp>
          <p:grpSp>
            <p:nvGrpSpPr>
              <p:cNvPr id="3" name="Группа 2"/>
              <p:cNvGrpSpPr/>
              <p:nvPr/>
            </p:nvGrpSpPr>
            <p:grpSpPr>
              <a:xfrm>
                <a:off x="3341202" y="1222186"/>
                <a:ext cx="2403190" cy="1425117"/>
                <a:chOff x="3010405" y="1283723"/>
                <a:chExt cx="2403190" cy="1425117"/>
              </a:xfrm>
            </p:grpSpPr>
            <p:pic>
              <p:nvPicPr>
                <p:cNvPr id="19" name="Рисунок 18"/>
                <p:cNvPicPr>
                  <a:picLocks noChangeAspect="1"/>
                </p:cNvPicPr>
                <p:nvPr/>
              </p:nvPicPr>
              <p:blipFill rotWithShape="1">
                <a:blip r:embed="rId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31266"/>
                <a:stretch/>
              </p:blipFill>
              <p:spPr>
                <a:xfrm>
                  <a:off x="3425441" y="1988840"/>
                  <a:ext cx="1573119" cy="720000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20" name="Прямоугольник 19"/>
                <p:cNvSpPr/>
                <p:nvPr/>
              </p:nvSpPr>
              <p:spPr>
                <a:xfrm>
                  <a:off x="3010405" y="1283723"/>
                  <a:ext cx="2403190" cy="692497"/>
                </a:xfrm>
                <a:prstGeom prst="rect">
                  <a:avLst/>
                </a:prstGeom>
                <a:ln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ru-RU" sz="1300" b="1" spc="300" dirty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entury Gothic" pitchFamily="34" charset="0"/>
                    </a:rPr>
                    <a:t>ЦЕНТР УПРАВЛЕНИЯ</a:t>
                  </a:r>
                </a:p>
                <a:p>
                  <a:pPr algn="ctr"/>
                  <a:r>
                    <a:rPr lang="ru-RU" sz="1300" b="1" dirty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entury Gothic" pitchFamily="34" charset="0"/>
                    </a:rPr>
                    <a:t>В </a:t>
                  </a:r>
                  <a:r>
                    <a:rPr lang="ru-RU" sz="1300" b="1" dirty="0" smtClean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entury Gothic" pitchFamily="34" charset="0"/>
                    </a:rPr>
                    <a:t>КРИЗИСНЫХ СИТУАЦИЯХ</a:t>
                  </a:r>
                </a:p>
                <a:p>
                  <a:pPr algn="ctr"/>
                  <a:r>
                    <a:rPr lang="ru-RU" sz="1300" b="1" spc="300" dirty="0" smtClean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entury Gothic" pitchFamily="34" charset="0"/>
                    </a:rPr>
                    <a:t>МЧС РОССИИ</a:t>
                  </a:r>
                  <a:endParaRPr lang="ru-RU" sz="1300" b="1" spc="30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entury Gothic" pitchFamily="34" charset="0"/>
                  </a:endParaRPr>
                </a:p>
              </p:txBody>
            </p:sp>
          </p:grpSp>
        </p:grpSp>
        <p:grpSp>
          <p:nvGrpSpPr>
            <p:cNvPr id="2" name="Группа 1"/>
            <p:cNvGrpSpPr/>
            <p:nvPr/>
          </p:nvGrpSpPr>
          <p:grpSpPr>
            <a:xfrm>
              <a:off x="1331640" y="1592736"/>
              <a:ext cx="6480720" cy="540000"/>
              <a:chOff x="1043608" y="1565808"/>
              <a:chExt cx="6480720" cy="540000"/>
            </a:xfrm>
          </p:grpSpPr>
          <p:sp>
            <p:nvSpPr>
              <p:cNvPr id="29" name="Прямоугольник 28"/>
              <p:cNvSpPr>
                <a:spLocks noChangeAspect="1"/>
              </p:cNvSpPr>
              <p:nvPr/>
            </p:nvSpPr>
            <p:spPr>
              <a:xfrm>
                <a:off x="1043608" y="1565808"/>
                <a:ext cx="1440000" cy="540000"/>
              </a:xfrm>
              <a:prstGeom prst="rect">
                <a:avLst/>
              </a:prstGeom>
              <a:solidFill>
                <a:srgbClr val="CC99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1400" b="1" dirty="0" smtClean="0"/>
                  <a:t>ОРГАНЫ</a:t>
                </a:r>
              </a:p>
              <a:p>
                <a:pPr algn="ctr"/>
                <a:r>
                  <a:rPr lang="ru-RU" sz="1400" b="1" dirty="0" smtClean="0"/>
                  <a:t>УПРАВЛЕНИЯ</a:t>
                </a:r>
                <a:endParaRPr lang="ru-RU" sz="1400" b="1" dirty="0"/>
              </a:p>
            </p:txBody>
          </p:sp>
          <p:sp>
            <p:nvSpPr>
              <p:cNvPr id="30" name="Прямоугольник 29"/>
              <p:cNvSpPr>
                <a:spLocks noChangeAspect="1"/>
              </p:cNvSpPr>
              <p:nvPr/>
            </p:nvSpPr>
            <p:spPr>
              <a:xfrm>
                <a:off x="6084328" y="1565808"/>
                <a:ext cx="1440000" cy="540000"/>
              </a:xfrm>
              <a:prstGeom prst="rect">
                <a:avLst/>
              </a:prstGeom>
              <a:solidFill>
                <a:srgbClr val="CC99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1400" b="1" dirty="0" smtClean="0"/>
                  <a:t>СИЛЫ РСЧС</a:t>
                </a:r>
              </a:p>
            </p:txBody>
          </p:sp>
        </p:grpSp>
      </p:grpSp>
      <p:sp>
        <p:nvSpPr>
          <p:cNvPr id="14" name="Прямоугольник 13"/>
          <p:cNvSpPr/>
          <p:nvPr/>
        </p:nvSpPr>
        <p:spPr>
          <a:xfrm>
            <a:off x="2299688" y="1052736"/>
            <a:ext cx="76014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b="1" spc="3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РСЧС</a:t>
            </a:r>
            <a:endParaRPr lang="ru-RU" sz="1200" b="1" spc="3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9620245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50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2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2000"/>
                                        <p:tgtEl>
                                          <p:spTgt spid="20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000"/>
                                        <p:tgtEl>
                                          <p:spTgt spid="20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7500"/>
                            </p:stCondLst>
                            <p:childTnLst>
                              <p:par>
                                <p:cTn id="27" presetID="2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0"/>
                            </p:stCondLst>
                            <p:childTnLst>
                              <p:par>
                                <p:cTn id="31" presetID="2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2500"/>
                            </p:stCondLst>
                            <p:childTnLst>
                              <p:par>
                                <p:cTn id="35" presetID="2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5000"/>
                            </p:stCondLst>
                            <p:childTnLst>
                              <p:par>
                                <p:cTn id="39" presetID="2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7500"/>
                            </p:stCondLst>
                            <p:childTnLst>
                              <p:par>
                                <p:cTn id="43" presetID="2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2000"/>
                                        <p:tgtEl>
                                          <p:spTgt spid="2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00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2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2500"/>
                            </p:stCondLst>
                            <p:childTnLst>
                              <p:par>
                                <p:cTn id="51" presetID="22" presetClass="entr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5500"/>
                            </p:stCondLst>
                            <p:childTnLst>
                              <p:par>
                                <p:cTn id="55" presetID="2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8000"/>
                            </p:stCondLst>
                            <p:childTnLst>
                              <p:par>
                                <p:cTn id="59" presetID="2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0500"/>
                            </p:stCondLst>
                            <p:childTnLst>
                              <p:par>
                                <p:cTn id="63" presetID="2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33000"/>
                            </p:stCondLst>
                            <p:childTnLst>
                              <p:par>
                                <p:cTn id="67" presetID="2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35500"/>
                            </p:stCondLst>
                            <p:childTnLst>
                              <p:par>
                                <p:cTn id="71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2000"/>
                                        <p:tgtEl>
                                          <p:spTgt spid="2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 descr="лента МЧС PNG.png"/>
          <p:cNvPicPr preferRelativeResize="0"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6200000">
            <a:off x="5475438" y="3176971"/>
            <a:ext cx="6858002" cy="504056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-1" y="2551837"/>
            <a:ext cx="8652411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spc="3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+mj-ea"/>
                <a:cs typeface="+mj-cs"/>
              </a:rPr>
              <a:t>СИГНАЛЫ ОПОВЕЩЕНИЯ</a:t>
            </a:r>
          </a:p>
          <a:p>
            <a:pPr algn="ctr"/>
            <a:r>
              <a:rPr lang="ru-RU" sz="3600" b="1" spc="3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+mj-ea"/>
                <a:cs typeface="+mj-cs"/>
              </a:rPr>
              <a:t>И ПОРЯДОК</a:t>
            </a:r>
          </a:p>
          <a:p>
            <a:pPr algn="ctr"/>
            <a:r>
              <a:rPr lang="ru-RU" sz="3600" b="1" spc="3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+mj-ea"/>
                <a:cs typeface="+mj-cs"/>
              </a:rPr>
              <a:t>ДЕЙСТВИЯ ПО НИМ</a:t>
            </a:r>
          </a:p>
        </p:txBody>
      </p:sp>
    </p:spTree>
    <p:extLst>
      <p:ext uri="{BB962C8B-B14F-4D97-AF65-F5344CB8AC3E}">
        <p14:creationId xmlns:p14="http://schemas.microsoft.com/office/powerpoint/2010/main" val="679350197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 descr="лента МЧС PNG.png"/>
          <p:cNvPicPr preferRelativeResize="0"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6200000">
            <a:off x="5475438" y="3176971"/>
            <a:ext cx="6858002" cy="504056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-1" y="2274838"/>
            <a:ext cx="865241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000" b="1" spc="6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+mj-ea"/>
                <a:cs typeface="+mj-cs"/>
              </a:rPr>
              <a:t>СИГНАЛЫ ОПОВЕЩЕНИЯ</a:t>
            </a:r>
          </a:p>
          <a:p>
            <a:pPr algn="ctr"/>
            <a:r>
              <a:rPr lang="ru-RU" sz="3000" b="1" spc="600" dirty="0" smtClean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+mj-ea"/>
                <a:cs typeface="+mj-cs"/>
              </a:rPr>
              <a:t>МИРНОГО ВРЕМЕНИ</a:t>
            </a:r>
          </a:p>
          <a:p>
            <a:pPr algn="ctr"/>
            <a:r>
              <a:rPr lang="ru-RU" sz="3000" b="1" spc="6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+mj-ea"/>
                <a:cs typeface="+mj-cs"/>
              </a:rPr>
              <a:t>И ПОРЯДОК</a:t>
            </a:r>
          </a:p>
          <a:p>
            <a:pPr algn="ctr"/>
            <a:r>
              <a:rPr lang="ru-RU" sz="3000" b="1" spc="6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+mj-ea"/>
                <a:cs typeface="+mj-cs"/>
              </a:rPr>
              <a:t>ДЕЙСТВИЯ ПО НИМ</a:t>
            </a:r>
          </a:p>
        </p:txBody>
      </p:sp>
    </p:spTree>
    <p:extLst>
      <p:ext uri="{BB962C8B-B14F-4D97-AF65-F5344CB8AC3E}">
        <p14:creationId xmlns:p14="http://schemas.microsoft.com/office/powerpoint/2010/main" val="326029695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0573566"/>
              </p:ext>
            </p:extLst>
          </p:nvPr>
        </p:nvGraphicFramePr>
        <p:xfrm>
          <a:off x="137353" y="109526"/>
          <a:ext cx="8424936" cy="66389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0253"/>
                <a:gridCol w="2385823"/>
                <a:gridCol w="1640253"/>
                <a:gridCol w="2758607"/>
              </a:tblGrid>
              <a:tr h="844358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spc="300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ВНИМАНИЕ</a:t>
                      </a:r>
                    </a:p>
                    <a:p>
                      <a:pPr algn="ctr"/>
                      <a:r>
                        <a:rPr lang="ru-RU" sz="1800" spc="300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ВСЕМ!</a:t>
                      </a:r>
                      <a:endParaRPr lang="ru-RU" sz="1800" spc="300" dirty="0">
                        <a:solidFill>
                          <a:srgbClr val="FFC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ПРЕДУПРЕДИТЕЛЬНЫЙ СИГНАЛ.</a:t>
                      </a:r>
                      <a:r>
                        <a:rPr lang="ru-RU" sz="10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СЛУЖИТ</a:t>
                      </a:r>
                    </a:p>
                    <a:p>
                      <a:pPr marL="0" algn="ctr" defTabSz="914400" rtl="0" eaLnBrk="1" latinLnBrk="0" hangingPunct="1"/>
                      <a:r>
                        <a:rPr lang="ru-RU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ДЛЯ ПРИВЛЕЧЕНИЯ ВНИМАНИЯ НАСЕЛЕНИЯ. </a:t>
                      </a:r>
                      <a:endParaRPr lang="ru-RU" sz="10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buFontTx/>
                        <a:buNone/>
                      </a:pPr>
                      <a:r>
                        <a:rPr lang="ru-RU" sz="1000" b="1" kern="1200" spc="300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ВКЛЮЧИТЬ</a:t>
                      </a:r>
                    </a:p>
                    <a:p>
                      <a:pPr marL="0" algn="ctr" defTabSz="914400" rtl="0" eaLnBrk="1" latinLnBrk="0" hangingPunct="1"/>
                      <a:r>
                        <a:rPr lang="ru-RU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СРЕДСТВА ПРИЕМА</a:t>
                      </a:r>
                    </a:p>
                    <a:p>
                      <a:pPr marL="0" algn="ctr" defTabSz="914400" rtl="0" eaLnBrk="1" latinLnBrk="0" hangingPunct="1"/>
                      <a:r>
                        <a:rPr lang="ru-RU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РЕЧЕВОЙ ИНФОРМАЦИИ</a:t>
                      </a:r>
                    </a:p>
                    <a:p>
                      <a:pPr marL="0" algn="ctr" defTabSz="914400" rtl="0" eaLnBrk="1" latinLnBrk="0" hangingPunct="1"/>
                      <a:r>
                        <a:rPr lang="ru-RU" sz="1000" b="1" kern="1200" spc="300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И ОЖИДАТЬ ПЕРЕДАЧИ</a:t>
                      </a:r>
                    </a:p>
                    <a:p>
                      <a:pPr marL="0" algn="ctr" defTabSz="914400" rtl="0" eaLnBrk="1" latinLnBrk="0" hangingPunct="1"/>
                      <a:r>
                        <a:rPr lang="ru-RU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РЕЧЕВОГО СООБЩЕНИЯ.</a:t>
                      </a:r>
                      <a:endParaRPr lang="ru-RU" sz="10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257046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1900" b="1" kern="1200" spc="0" dirty="0" smtClean="0">
                        <a:solidFill>
                          <a:srgbClr val="FFC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latinLnBrk="0" hangingPunct="1"/>
                      <a:endParaRPr lang="ru-RU" sz="1900" b="1" kern="1200" spc="0" dirty="0" smtClean="0">
                        <a:solidFill>
                          <a:srgbClr val="FFC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latinLnBrk="0" hangingPunct="1"/>
                      <a:r>
                        <a:rPr lang="ru-RU" sz="1800" b="1" kern="1200" spc="600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АВАРИЯ</a:t>
                      </a:r>
                    </a:p>
                    <a:p>
                      <a:pPr marL="0" algn="ctr" defTabSz="914400" rtl="0" eaLnBrk="1" latinLnBrk="0" hangingPunct="1"/>
                      <a:r>
                        <a:rPr lang="ru-RU" sz="1800" b="1" kern="1200" spc="0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НА РАДИАЦИОННО- </a:t>
                      </a:r>
                      <a:r>
                        <a:rPr lang="ru-RU" sz="1800" b="1" kern="1200" spc="300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ОПАСНОМ</a:t>
                      </a:r>
                    </a:p>
                    <a:p>
                      <a:pPr marL="0" algn="ctr" defTabSz="914400" rtl="0" eaLnBrk="1" latinLnBrk="0" hangingPunct="1"/>
                      <a:r>
                        <a:rPr lang="ru-RU" sz="1800" b="1" kern="1200" spc="300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ОБЪЕКТЕ!</a:t>
                      </a:r>
                    </a:p>
                    <a:p>
                      <a:pPr marL="0" algn="ctr" defTabSz="914400" rtl="0" eaLnBrk="1" latinLnBrk="0" hangingPunct="1"/>
                      <a:endParaRPr lang="ru-RU" sz="2200" b="1" kern="1200" spc="0" dirty="0" smtClean="0">
                        <a:solidFill>
                          <a:srgbClr val="FFC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10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latinLnBrk="0" hangingPunct="1"/>
                      <a:endParaRPr lang="ru-RU" sz="10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latinLnBrk="0" hangingPunct="1"/>
                      <a:endParaRPr lang="ru-RU" sz="10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latinLnBrk="0" hangingPunct="1"/>
                      <a:endParaRPr lang="ru-RU" sz="10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latinLnBrk="0" hangingPunct="1"/>
                      <a:endParaRPr lang="ru-RU" sz="10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latinLnBrk="0" hangingPunct="1"/>
                      <a:r>
                        <a:rPr lang="ru-RU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ПОДАЕТСЯ</a:t>
                      </a:r>
                    </a:p>
                    <a:p>
                      <a:pPr marL="0" algn="ctr" defTabSz="914400" rtl="0" eaLnBrk="1" latinLnBrk="0" hangingPunct="1"/>
                      <a:r>
                        <a:rPr lang="ru-RU" sz="10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ПРИ ВЫЯВЛЕНИИ НАЧАЛА РАДИОАКТИВНОГО ЗАРАЖЕНИЯ</a:t>
                      </a:r>
                    </a:p>
                    <a:p>
                      <a:pPr marL="0" algn="ctr" defTabSz="914400" rtl="0" eaLnBrk="1" latinLnBrk="0" hangingPunct="1"/>
                      <a:r>
                        <a:rPr lang="ru-RU" sz="10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ИЛИ ПРИ УГРОЗЕ РАДИОАКТИВНОГО ЗАРАЖЕНИЯ.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buFontTx/>
                        <a:buNone/>
                      </a:pPr>
                      <a:endParaRPr lang="ru-RU" sz="1000" b="1" kern="1200" dirty="0" smtClean="0">
                        <a:solidFill>
                          <a:srgbClr val="FFC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indent="0" algn="l" defTabSz="914400" rtl="0" eaLnBrk="1" latinLnBrk="0" hangingPunct="1">
                        <a:buFontTx/>
                        <a:buNone/>
                      </a:pPr>
                      <a:r>
                        <a:rPr lang="ru-RU" sz="1000" b="1" kern="1200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1. ОТКЛЮЧИТЬ</a:t>
                      </a:r>
                      <a:r>
                        <a:rPr lang="ru-RU" sz="1000" b="1" kern="1200" baseline="0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ВЕНТИЛЯЦИЮ,</a:t>
                      </a:r>
                    </a:p>
                    <a:p>
                      <a:pPr marL="0" indent="0" algn="l" defTabSz="914400" rtl="0" eaLnBrk="1" latinLnBrk="0" hangingPunct="1">
                        <a:buFontTx/>
                        <a:buNone/>
                      </a:pPr>
                      <a:r>
                        <a:rPr lang="ru-RU" sz="1000" b="1" kern="1200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2. ЗАГЕРМЕТИЗИРОВАТЬ :</a:t>
                      </a:r>
                    </a:p>
                    <a:p>
                      <a:pPr marL="0" indent="0" algn="l" defTabSz="914400" rtl="0" eaLnBrk="1" latinLnBrk="0" hangingPunct="1">
                        <a:buFontTx/>
                        <a:buNone/>
                      </a:pPr>
                      <a:r>
                        <a:rPr lang="ru-RU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   -ОКНА,</a:t>
                      </a:r>
                    </a:p>
                    <a:p>
                      <a:pPr marL="0" indent="0" algn="l" defTabSz="914400" rtl="0" eaLnBrk="1" latinLnBrk="0" hangingPunct="1">
                        <a:buFontTx/>
                        <a:buNone/>
                      </a:pPr>
                      <a:r>
                        <a:rPr lang="ru-RU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   -ДВЕРИ,</a:t>
                      </a:r>
                    </a:p>
                    <a:p>
                      <a:pPr marL="0" indent="0" algn="l" defTabSz="914400" rtl="0" eaLnBrk="1" latinLnBrk="0" hangingPunct="1">
                        <a:buFontTx/>
                        <a:buNone/>
                      </a:pPr>
                      <a:r>
                        <a:rPr lang="ru-RU" sz="10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   -</a:t>
                      </a:r>
                      <a:r>
                        <a:rPr lang="ru-RU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ВЕНТИЛЯЦИОННЫЕ ОТВЕРСТИЯ.</a:t>
                      </a:r>
                    </a:p>
                    <a:p>
                      <a:pPr marL="0" indent="0" algn="l" defTabSz="914400" rtl="0" eaLnBrk="1" latinLnBrk="0" hangingPunct="1">
                        <a:buFontTx/>
                        <a:buNone/>
                      </a:pPr>
                      <a:r>
                        <a:rPr lang="ru-RU" sz="1000" b="1" kern="1200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3. ЗАКРЫТЬ </a:t>
                      </a:r>
                      <a:r>
                        <a:rPr lang="ru-RU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ДВЕРИ ВНУТРИ ЗДАНИЯ,</a:t>
                      </a:r>
                    </a:p>
                    <a:p>
                      <a:pPr marL="0" indent="0" algn="l" defTabSz="914400" rtl="0" eaLnBrk="1" latinLnBrk="0" hangingPunct="1">
                        <a:buFontTx/>
                        <a:buNone/>
                      </a:pPr>
                      <a:r>
                        <a:rPr lang="ru-RU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   НЕ ПОКИДАТЬ ПОМЕЩЕНИЯ</a:t>
                      </a:r>
                    </a:p>
                    <a:p>
                      <a:pPr marL="0" indent="0" algn="l" defTabSz="914400" rtl="0" eaLnBrk="1" latinLnBrk="0" hangingPunct="1">
                        <a:buFontTx/>
                        <a:buNone/>
                      </a:pPr>
                      <a:r>
                        <a:rPr lang="ru-RU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   БЕЗ РАЗРЕШЕНИЯ.</a:t>
                      </a:r>
                    </a:p>
                    <a:p>
                      <a:pPr marL="0" indent="0" algn="l" defTabSz="914400" rtl="0" eaLnBrk="1" latinLnBrk="0" hangingPunct="1">
                        <a:buFontTx/>
                        <a:buNone/>
                      </a:pPr>
                      <a:r>
                        <a:rPr lang="ru-RU" sz="1000" b="1" kern="1200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4. НАДЕТЬ </a:t>
                      </a:r>
                      <a:r>
                        <a:rPr lang="ru-RU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СИЗ (ВМП).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ru-RU" sz="1000" b="1" kern="1200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5. УКРЫТЬСЯ </a:t>
                      </a:r>
                      <a:r>
                        <a:rPr lang="ru-RU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В ЗС ИЛИ ПО УКАЗАНИЮ ШТАБА ГО </a:t>
                      </a:r>
                      <a:r>
                        <a:rPr lang="ru-RU" sz="1000" b="1" kern="1200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ПОКИНУТЬ </a:t>
                      </a:r>
                      <a:r>
                        <a:rPr lang="ru-RU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ЗОНУ ЗАРАЖЕНИЯ.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ru-RU" sz="1000" b="1" kern="1200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6. ПРИНЯТЬ ЙОДИСТЫЙ ПРЕПАРАТ.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ru-RU" sz="1000" b="1" kern="1200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7.</a:t>
                      </a:r>
                      <a:r>
                        <a:rPr lang="ru-RU" sz="1000" b="1" kern="1200" baseline="0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000" b="1" kern="1200" spc="300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СОБЛЮДАТЬ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ru-RU" sz="10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   </a:t>
                      </a:r>
                      <a:r>
                        <a:rPr lang="ru-RU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СПОКОЙСТВИЕ</a:t>
                      </a:r>
                      <a:r>
                        <a:rPr lang="ru-RU" sz="10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И ПОРЯДОК.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15043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1900" b="1" kern="1200" spc="0" dirty="0" smtClean="0">
                        <a:solidFill>
                          <a:srgbClr val="FFC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latinLnBrk="0" hangingPunct="1"/>
                      <a:endParaRPr lang="ru-RU" sz="1900" b="1" kern="1200" spc="0" dirty="0" smtClean="0">
                        <a:solidFill>
                          <a:srgbClr val="FFC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latinLnBrk="0" hangingPunct="1"/>
                      <a:endParaRPr lang="ru-RU" sz="1900" b="1" kern="1200" spc="0" dirty="0" smtClean="0">
                        <a:solidFill>
                          <a:srgbClr val="FFC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latinLnBrk="0" hangingPunct="1"/>
                      <a:endParaRPr lang="ru-RU" sz="1800" b="1" kern="1200" spc="600" dirty="0" smtClean="0">
                        <a:solidFill>
                          <a:srgbClr val="FFC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latinLnBrk="0" hangingPunct="1"/>
                      <a:r>
                        <a:rPr lang="ru-RU" sz="1800" b="1" kern="1200" spc="600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АВАРИЯ</a:t>
                      </a:r>
                    </a:p>
                    <a:p>
                      <a:pPr marL="0" algn="ctr" defTabSz="914400" rtl="0" eaLnBrk="1" latinLnBrk="0" hangingPunct="1"/>
                      <a:r>
                        <a:rPr lang="ru-RU" sz="1800" b="1" kern="1200" spc="0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НА </a:t>
                      </a:r>
                      <a:r>
                        <a:rPr lang="ru-RU" sz="1800" b="1" kern="1200" spc="300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ХИМИЧЕСКИ</a:t>
                      </a:r>
                    </a:p>
                    <a:p>
                      <a:pPr marL="0" algn="ctr" defTabSz="914400" rtl="0" eaLnBrk="1" latinLnBrk="0" hangingPunct="1"/>
                      <a:r>
                        <a:rPr lang="ru-RU" sz="1800" b="1" kern="1200" spc="300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ОПАСНОМ</a:t>
                      </a:r>
                    </a:p>
                    <a:p>
                      <a:pPr marL="0" algn="ctr" defTabSz="914400" rtl="0" eaLnBrk="1" latinLnBrk="0" hangingPunct="1"/>
                      <a:r>
                        <a:rPr lang="ru-RU" sz="1800" b="1" kern="1200" spc="300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ОБЪЕКТЕ!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10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latinLnBrk="0" hangingPunct="1"/>
                      <a:endParaRPr lang="ru-RU" sz="10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latinLnBrk="0" hangingPunct="1"/>
                      <a:endParaRPr lang="ru-RU" sz="10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latinLnBrk="0" hangingPunct="1"/>
                      <a:endParaRPr lang="ru-RU" sz="10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latinLnBrk="0" hangingPunct="1"/>
                      <a:endParaRPr lang="ru-RU" sz="10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latinLnBrk="0" hangingPunct="1"/>
                      <a:endParaRPr lang="ru-RU" sz="10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latinLnBrk="0" hangingPunct="1"/>
                      <a:endParaRPr lang="ru-RU" sz="10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latinLnBrk="0" hangingPunct="1"/>
                      <a:endParaRPr lang="ru-RU" sz="10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latinLnBrk="0" hangingPunct="1"/>
                      <a:r>
                        <a:rPr lang="ru-RU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ПОДАЕТСЯ</a:t>
                      </a:r>
                    </a:p>
                    <a:p>
                      <a:pPr marL="0" algn="ctr" defTabSz="914400" rtl="0" eaLnBrk="1" latinLnBrk="0" hangingPunct="1"/>
                      <a:r>
                        <a:rPr lang="ru-RU" sz="10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ПРИ УГРОЗЕ</a:t>
                      </a:r>
                    </a:p>
                    <a:p>
                      <a:pPr marL="0" algn="ctr" defTabSz="914400" rtl="0" eaLnBrk="1" latinLnBrk="0" hangingPunct="1"/>
                      <a:r>
                        <a:rPr lang="ru-RU" sz="10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ИЛИ ОБНАРУЖЕНИИ ХИМИЧЕСКОГО</a:t>
                      </a:r>
                    </a:p>
                    <a:p>
                      <a:pPr marL="0" algn="ctr" defTabSz="914400" rtl="0" eaLnBrk="1" latinLnBrk="0" hangingPunct="1"/>
                      <a:r>
                        <a:rPr lang="ru-RU" sz="10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ЗАРАЖЕНИЯ.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ru-RU" sz="1000" b="1" kern="1200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1. </a:t>
                      </a:r>
                      <a:r>
                        <a:rPr lang="ru-RU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ВСЕМ ГРАЖДАНАМ,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ru-RU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   ОКАЗАВШИМСЯ НА УЛИЦЕ,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ru-RU" sz="1000" b="1" kern="1200" baseline="0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   </a:t>
                      </a:r>
                      <a:r>
                        <a:rPr lang="ru-RU" sz="1000" b="1" kern="1200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УКРЫТЬСЯ В ЗДАНИЯХ.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ru-RU" sz="1000" b="1" kern="1200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2. ОТКЛЮЧИТЬ</a:t>
                      </a:r>
                      <a:r>
                        <a:rPr lang="ru-RU" sz="1000" b="1" kern="1200" baseline="0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ВЕНТИЛЯЦИЮ.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ru-RU" sz="1000" b="1" kern="1200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3. ЗАГЕРМЕТИЗИРОВАТЬ</a:t>
                      </a:r>
                    </a:p>
                    <a:p>
                      <a:pPr marL="0" indent="0" algn="l" defTabSz="914400" rtl="0" eaLnBrk="1" latinLnBrk="0" hangingPunct="1">
                        <a:buFontTx/>
                        <a:buNone/>
                      </a:pPr>
                      <a:r>
                        <a:rPr lang="ru-RU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   -ОКНА,</a:t>
                      </a:r>
                    </a:p>
                    <a:p>
                      <a:pPr marL="0" indent="0" algn="l" defTabSz="914400" rtl="0" eaLnBrk="1" latinLnBrk="0" hangingPunct="1">
                        <a:buFontTx/>
                        <a:buNone/>
                      </a:pPr>
                      <a:r>
                        <a:rPr lang="ru-RU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   -ДВЕРИ,</a:t>
                      </a:r>
                    </a:p>
                    <a:p>
                      <a:pPr marL="0" indent="0" algn="l" defTabSz="914400" rtl="0" eaLnBrk="1" latinLnBrk="0" hangingPunct="1">
                        <a:buFontTx/>
                        <a:buNone/>
                      </a:pPr>
                      <a:r>
                        <a:rPr lang="ru-RU" sz="10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   -</a:t>
                      </a:r>
                      <a:r>
                        <a:rPr lang="ru-RU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ВЕНТИЛЯЦИОННЫЕ ОТВЕРСТИЯ,</a:t>
                      </a:r>
                    </a:p>
                    <a:p>
                      <a:pPr marL="0" indent="0" algn="l" defTabSz="914400" rtl="0" eaLnBrk="1" latinLnBrk="0" hangingPunct="1">
                        <a:buFontTx/>
                        <a:buNone/>
                      </a:pPr>
                      <a:r>
                        <a:rPr lang="ru-RU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   -КОНДИЦИОНЕРЫ.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ru-RU" sz="1000" b="1" kern="1200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   НЕ ПОКИДАТЬ </a:t>
                      </a:r>
                      <a:r>
                        <a:rPr lang="ru-RU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ПОМЕЩЕНИЕ</a:t>
                      </a:r>
                    </a:p>
                    <a:p>
                      <a:pPr marL="0" indent="0" algn="l" defTabSz="914400" rtl="0" eaLnBrk="1" latinLnBrk="0" hangingPunct="1">
                        <a:buFontTx/>
                        <a:buNone/>
                      </a:pPr>
                      <a:r>
                        <a:rPr lang="ru-RU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   БЕЗ РАЗРЕШЕНИЯ.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ru-RU" sz="1000" b="1" kern="1200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4. НАДЕТЬ</a:t>
                      </a:r>
                      <a:r>
                        <a:rPr lang="ru-RU" sz="1000" b="1" kern="1200" baseline="0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СИЗ.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ru-RU" sz="1000" b="1" kern="1200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5. УКРЫТЬСЯ </a:t>
                      </a:r>
                      <a:r>
                        <a:rPr lang="ru-RU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В УБЕЖИЩЕ</a:t>
                      </a:r>
                    </a:p>
                    <a:p>
                      <a:pPr marL="0" indent="0" algn="l" defTabSz="914400" rtl="0" eaLnBrk="1" latinLnBrk="0" hangingPunct="1">
                        <a:buFontTx/>
                        <a:buNone/>
                      </a:pPr>
                      <a:r>
                        <a:rPr lang="ru-RU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   ИЛИ ПО УКАЗАНИЮ ШТАБА ГО</a:t>
                      </a:r>
                    </a:p>
                    <a:p>
                      <a:pPr marL="0" indent="0" algn="l" defTabSz="914400" rtl="0" eaLnBrk="1" latinLnBrk="0" hangingPunct="1">
                        <a:buFontTx/>
                        <a:buNone/>
                      </a:pPr>
                      <a:r>
                        <a:rPr lang="ru-RU" sz="1000" b="1" kern="1200" baseline="0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   </a:t>
                      </a:r>
                      <a:r>
                        <a:rPr lang="ru-RU" sz="1000" b="1" kern="1200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ПОКИНУТЬ </a:t>
                      </a:r>
                      <a:r>
                        <a:rPr lang="ru-RU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ОЧАГ ПОРАЖЕНИЯ.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ru-RU" sz="1000" b="1" kern="1200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6.</a:t>
                      </a:r>
                      <a:r>
                        <a:rPr lang="ru-RU" sz="1000" b="1" kern="1200" baseline="0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000" b="1" kern="1200" spc="300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СОБЛЮДАТЬ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ru-RU" sz="10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   </a:t>
                      </a:r>
                      <a:r>
                        <a:rPr lang="ru-RU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СПОКОЙСТВИЕ</a:t>
                      </a:r>
                      <a:r>
                        <a:rPr lang="ru-RU" sz="10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И ПОРЯДОК. </a:t>
                      </a:r>
                    </a:p>
                    <a:p>
                      <a:pPr marL="0" indent="0">
                        <a:buFontTx/>
                        <a:buNone/>
                      </a:pPr>
                      <a:endParaRPr lang="ru-RU" sz="1000" b="1" kern="1200" dirty="0" smtClean="0">
                        <a:solidFill>
                          <a:srgbClr val="FFC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indent="0">
                        <a:buFontTx/>
                        <a:buNone/>
                      </a:pPr>
                      <a:r>
                        <a:rPr lang="ru-RU" sz="1000" b="1" kern="1200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   ПРИ ХИМИЧЕСКОМ ЗАРАЖЕНИИ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ru-RU" sz="1000" b="1" kern="1200" baseline="0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   </a:t>
                      </a:r>
                      <a:r>
                        <a:rPr lang="ru-RU" sz="1000" b="1" kern="1200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ПРИНЯТЬ АНТИДОТ (ТАРЕН)</a:t>
                      </a:r>
                      <a:r>
                        <a:rPr lang="ru-RU" sz="1000" b="1" kern="1200" baseline="0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000" b="1" kern="1200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ИЗ АИ-2.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14" name="Рисунок 13" descr="лента МЧС PNG.png"/>
          <p:cNvPicPr preferRelativeResize="0"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6200000">
            <a:off x="5475438" y="3176971"/>
            <a:ext cx="6858002" cy="504056"/>
          </a:xfrm>
          <a:prstGeom prst="rect">
            <a:avLst/>
          </a:prstGeom>
        </p:spPr>
      </p:pic>
      <p:grpSp>
        <p:nvGrpSpPr>
          <p:cNvPr id="5" name="Группа 4"/>
          <p:cNvGrpSpPr/>
          <p:nvPr/>
        </p:nvGrpSpPr>
        <p:grpSpPr>
          <a:xfrm>
            <a:off x="167335" y="990896"/>
            <a:ext cx="1584000" cy="2448272"/>
            <a:chOff x="167335" y="404664"/>
            <a:chExt cx="1584000" cy="2448272"/>
          </a:xfrm>
        </p:grpSpPr>
        <p:grpSp>
          <p:nvGrpSpPr>
            <p:cNvPr id="15" name="Группа 14"/>
            <p:cNvGrpSpPr/>
            <p:nvPr/>
          </p:nvGrpSpPr>
          <p:grpSpPr>
            <a:xfrm>
              <a:off x="167335" y="404664"/>
              <a:ext cx="1584000" cy="610034"/>
              <a:chOff x="546252" y="2060472"/>
              <a:chExt cx="1656000" cy="648000"/>
            </a:xfrm>
          </p:grpSpPr>
          <p:pic>
            <p:nvPicPr>
              <p:cNvPr id="17" name="Рисунок 16"/>
              <p:cNvPicPr preferRelativeResize="0"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7048"/>
              <a:stretch/>
            </p:blipFill>
            <p:spPr>
              <a:xfrm>
                <a:off x="546252" y="2061281"/>
                <a:ext cx="828000" cy="646383"/>
              </a:xfrm>
              <a:prstGeom prst="rect">
                <a:avLst/>
              </a:prstGeom>
            </p:spPr>
          </p:pic>
          <p:pic>
            <p:nvPicPr>
              <p:cNvPr id="18" name="Picture 2" descr="C:\Users\User\Documents\ХОЗЯИН\ПРЕЗЕНТАЦИИ материалы\МЧС России\МЧС фото\ГО 6.jpg"/>
              <p:cNvPicPr preferRelativeResize="0">
                <a:picLocks noChangeAspect="1" noChangeArrowheads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6993" t="15950" r="788" b="-1"/>
              <a:stretch/>
            </p:blipFill>
            <p:spPr bwMode="auto">
              <a:xfrm>
                <a:off x="1374252" y="2060472"/>
                <a:ext cx="828000" cy="648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19" name="Picture 4" descr="C:\Users\User\Documents\ХОЗЯИН\ПРЕЗЕНТАЦИИ материалы\БЕЗОПАСНОСТЬ\Предупреждающие знаки\радиация.png"/>
            <p:cNvPicPr preferRelativeResize="0"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4335" y="2151238"/>
              <a:ext cx="810000" cy="7016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" name="Picture 2" descr="C:\Users\User\Documents\ХОЗЯИН\ПРЕЗЕНТАЦИИ материалы\ЧС\ЧС фото\ЧС техноген. ФОТО\ЧАЭС.jpg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35" t="5463" r="3286" b="9630"/>
            <a:stretch/>
          </p:blipFill>
          <p:spPr bwMode="auto">
            <a:xfrm>
              <a:off x="167335" y="1022801"/>
              <a:ext cx="1584000" cy="10741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1" name="Рисунок 20"/>
          <p:cNvPicPr preferRelativeResize="0"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48"/>
          <a:stretch/>
        </p:blipFill>
        <p:spPr>
          <a:xfrm>
            <a:off x="167335" y="126800"/>
            <a:ext cx="1584000" cy="792000"/>
          </a:xfrm>
          <a:prstGeom prst="rect">
            <a:avLst/>
          </a:prstGeom>
        </p:spPr>
      </p:pic>
      <p:grpSp>
        <p:nvGrpSpPr>
          <p:cNvPr id="8" name="Группа 7"/>
          <p:cNvGrpSpPr/>
          <p:nvPr/>
        </p:nvGrpSpPr>
        <p:grpSpPr>
          <a:xfrm>
            <a:off x="154983" y="3933056"/>
            <a:ext cx="1608704" cy="2438104"/>
            <a:chOff x="154983" y="4005064"/>
            <a:chExt cx="1608704" cy="2438104"/>
          </a:xfrm>
        </p:grpSpPr>
        <p:grpSp>
          <p:nvGrpSpPr>
            <p:cNvPr id="3" name="Группа 2"/>
            <p:cNvGrpSpPr/>
            <p:nvPr/>
          </p:nvGrpSpPr>
          <p:grpSpPr>
            <a:xfrm>
              <a:off x="167335" y="4005064"/>
              <a:ext cx="1584000" cy="1706659"/>
              <a:chOff x="167335" y="4087240"/>
              <a:chExt cx="1584000" cy="1706659"/>
            </a:xfrm>
          </p:grpSpPr>
          <p:pic>
            <p:nvPicPr>
              <p:cNvPr id="1027" name="Picture 3" descr="C:\Users\User\Documents\ХОЗЯИН\ПРЕЗЕНТАЦИИ материалы\ЧС\ЧС фото\ЧС техноген. ФОТО\Авария на очистных-5.jpg"/>
              <p:cNvPicPr>
                <a:picLocks noChangeAspect="1" noChangeArrowheads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7335" y="4697274"/>
                <a:ext cx="1584000" cy="109662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grpSp>
            <p:nvGrpSpPr>
              <p:cNvPr id="22" name="Группа 21"/>
              <p:cNvGrpSpPr/>
              <p:nvPr/>
            </p:nvGrpSpPr>
            <p:grpSpPr>
              <a:xfrm>
                <a:off x="167335" y="4087240"/>
                <a:ext cx="1584000" cy="610034"/>
                <a:chOff x="546252" y="2060472"/>
                <a:chExt cx="1656000" cy="648000"/>
              </a:xfrm>
            </p:grpSpPr>
            <p:pic>
              <p:nvPicPr>
                <p:cNvPr id="24" name="Рисунок 23"/>
                <p:cNvPicPr preferRelativeResize="0">
                  <a:picLocks noChangeAspect="1"/>
                </p:cNvPicPr>
                <p:nvPr/>
              </p:nvPicPr>
              <p:blipFill rotWithShape="1"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r="7048"/>
                <a:stretch/>
              </p:blipFill>
              <p:spPr>
                <a:xfrm>
                  <a:off x="546252" y="2061281"/>
                  <a:ext cx="828000" cy="646383"/>
                </a:xfrm>
                <a:prstGeom prst="rect">
                  <a:avLst/>
                </a:prstGeom>
              </p:spPr>
            </p:pic>
            <p:pic>
              <p:nvPicPr>
                <p:cNvPr id="25" name="Picture 2" descr="C:\Users\User\Documents\ХОЗЯИН\ПРЕЗЕНТАЦИИ материалы\МЧС России\МЧС фото\ГО 6.jpg"/>
                <p:cNvPicPr preferRelativeResize="0">
                  <a:picLocks noChangeAspect="1" noChangeArrowheads="1"/>
                </p:cNvPicPr>
                <p:nvPr/>
              </p:nvPicPr>
              <p:blipFill rotWithShape="1"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6993" t="15950" r="788" b="-1"/>
                <a:stretch/>
              </p:blipFill>
              <p:spPr bwMode="auto">
                <a:xfrm>
                  <a:off x="1374252" y="2060472"/>
                  <a:ext cx="828000" cy="64800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  <p:grpSp>
          <p:nvGrpSpPr>
            <p:cNvPr id="7" name="Группа 6"/>
            <p:cNvGrpSpPr/>
            <p:nvPr/>
          </p:nvGrpSpPr>
          <p:grpSpPr>
            <a:xfrm>
              <a:off x="154983" y="5757066"/>
              <a:ext cx="1608704" cy="686102"/>
              <a:chOff x="154983" y="5839242"/>
              <a:chExt cx="1608704" cy="686102"/>
            </a:xfrm>
          </p:grpSpPr>
          <p:pic>
            <p:nvPicPr>
              <p:cNvPr id="20" name="Picture 5" descr="C:\Users\User\Documents\ХОЗЯИН\ПРЕЗЕНТАЦИИ материалы\БЕЗОПАСНОСТЬ\Предупреждающие знаки\яды.png"/>
              <p:cNvPicPr>
                <a:picLocks noChangeAspect="1" noChangeArrowheads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4983" y="5839242"/>
                <a:ext cx="791999" cy="68610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3" name="Picture 3" descr="C:\Users\User\Documents\ХОЗЯИН\ПРЕЗЕНТАЦИИ материалы\БЕЗОПАСНОСТЬ\Предупреждающие знаки\биологич. опасность.png"/>
              <p:cNvPicPr>
                <a:picLocks noChangeAspect="1" noChangeArrowheads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1686" y="5839479"/>
                <a:ext cx="792001" cy="68563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3294198313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 descr="лента МЧС PNG.png"/>
          <p:cNvPicPr preferRelativeResize="0"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6200000">
            <a:off x="5475438" y="3176971"/>
            <a:ext cx="6858002" cy="504056"/>
          </a:xfrm>
          <a:prstGeom prst="rect">
            <a:avLst/>
          </a:prstGeom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1128305"/>
              </p:ext>
            </p:extLst>
          </p:nvPr>
        </p:nvGraphicFramePr>
        <p:xfrm>
          <a:off x="107505" y="60960"/>
          <a:ext cx="8424936" cy="673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6183"/>
                <a:gridCol w="2160240"/>
                <a:gridCol w="1728192"/>
                <a:gridCol w="2880321"/>
              </a:tblGrid>
              <a:tr h="3744416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1900" b="1" kern="1200" spc="300" dirty="0">
                        <a:solidFill>
                          <a:srgbClr val="FFC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200" b="1" kern="1200" spc="0" dirty="0" smtClean="0">
                        <a:solidFill>
                          <a:srgbClr val="FFC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latinLnBrk="0" hangingPunct="1"/>
                      <a:endParaRPr lang="ru-RU" sz="2200" b="1" kern="1200" spc="0" dirty="0" smtClean="0">
                        <a:solidFill>
                          <a:srgbClr val="FFC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latinLnBrk="0" hangingPunct="1"/>
                      <a:endParaRPr lang="ru-RU" sz="2200" b="1" kern="1200" spc="0" dirty="0" smtClean="0">
                        <a:solidFill>
                          <a:srgbClr val="FFC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latinLnBrk="0" hangingPunct="1"/>
                      <a:endParaRPr lang="ru-RU" sz="2200" b="1" kern="1200" spc="0" dirty="0" smtClean="0">
                        <a:solidFill>
                          <a:srgbClr val="FFC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latinLnBrk="0" hangingPunct="1"/>
                      <a:endParaRPr lang="ru-RU" sz="2200" b="1" kern="1200" spc="0" dirty="0" smtClean="0">
                        <a:solidFill>
                          <a:srgbClr val="FFC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latinLnBrk="0" hangingPunct="1"/>
                      <a:r>
                        <a:rPr lang="ru-RU" sz="1800" b="1" kern="1200" spc="300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ВОЗМОЖНЫЕ </a:t>
                      </a:r>
                      <a:r>
                        <a:rPr lang="ru-RU" sz="1800" b="1" kern="1200" spc="0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ЗЕМЛЕТРЯСЕНИЯ</a:t>
                      </a:r>
                      <a:endParaRPr lang="ru-RU" sz="1800" b="1" kern="1200" spc="0" dirty="0">
                        <a:solidFill>
                          <a:srgbClr val="FFC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10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latinLnBrk="0" hangingPunct="1"/>
                      <a:endParaRPr lang="ru-RU" sz="10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latinLnBrk="0" hangingPunct="1"/>
                      <a:endParaRPr lang="ru-RU" sz="10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latinLnBrk="0" hangingPunct="1"/>
                      <a:endParaRPr lang="ru-RU" sz="10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latinLnBrk="0" hangingPunct="1"/>
                      <a:endParaRPr lang="ru-RU" sz="10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latinLnBrk="0" hangingPunct="1"/>
                      <a:endParaRPr lang="ru-RU" sz="10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latinLnBrk="0" hangingPunct="1"/>
                      <a:endParaRPr lang="ru-RU" sz="10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latinLnBrk="0" hangingPunct="1"/>
                      <a:endParaRPr lang="ru-RU" sz="10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latinLnBrk="0" hangingPunct="1"/>
                      <a:endParaRPr lang="ru-RU" sz="10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latinLnBrk="0" hangingPunct="1"/>
                      <a:endParaRPr lang="ru-RU" sz="10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latinLnBrk="0" hangingPunct="1"/>
                      <a:r>
                        <a:rPr lang="ru-RU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ПОДАЕТСЯ</a:t>
                      </a:r>
                    </a:p>
                    <a:p>
                      <a:pPr marL="0" algn="ctr" defTabSz="914400" rtl="0" eaLnBrk="1" latinLnBrk="0" hangingPunct="1"/>
                      <a:r>
                        <a:rPr lang="ru-RU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ДЛЯ ПРЕДУПРЕЖДЕНИЯ НАСЕЛЕНИЯ</a:t>
                      </a:r>
                    </a:p>
                    <a:p>
                      <a:pPr marL="0" algn="ctr" defTabSz="914400" rtl="0" eaLnBrk="1" latinLnBrk="0" hangingPunct="1"/>
                      <a:r>
                        <a:rPr lang="ru-RU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О ВОЗМОЖНОСТИ ЗЕМЛЕТРЯСЕНИЯ. </a:t>
                      </a:r>
                      <a:endParaRPr lang="ru-RU" sz="10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ru-RU" sz="1000" b="1" kern="1200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1. </a:t>
                      </a:r>
                      <a:r>
                        <a:rPr lang="ru-RU" sz="1000" b="1" kern="1200" spc="300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ОТКЛЮЧИТЬ: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ru-RU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   -СВЕТ,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ru-RU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   -ГАЗ,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   </a:t>
                      </a:r>
                      <a:r>
                        <a:rPr lang="ru-RU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-ВОДУ,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ru-RU" sz="10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   -ОТОПИ</a:t>
                      </a:r>
                      <a:r>
                        <a:rPr lang="ru-RU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ТЕЛЬНЫЕ</a:t>
                      </a:r>
                      <a:r>
                        <a:rPr lang="ru-RU" sz="10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ПРИБОРЫ,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ru-RU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   -ОТКРЫТЫЙ</a:t>
                      </a:r>
                      <a:r>
                        <a:rPr lang="ru-RU" sz="10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ОГОНЬ.</a:t>
                      </a:r>
                      <a:endParaRPr lang="ru-RU" sz="10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indent="0" algn="l" defTabSz="914400" rtl="0" eaLnBrk="1" latinLnBrk="0" hangingPunct="1">
                        <a:buFontTx/>
                        <a:buNone/>
                      </a:pPr>
                      <a:r>
                        <a:rPr lang="ru-RU" sz="1000" b="1" kern="1200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2. </a:t>
                      </a:r>
                      <a:r>
                        <a:rPr lang="ru-RU" sz="1000" b="1" kern="1200" spc="300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ВЗЯТЬ: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ru-RU" sz="10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   </a:t>
                      </a:r>
                      <a:r>
                        <a:rPr lang="ru-RU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-АПТЕЧКУ,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ru-RU" sz="10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   -</a:t>
                      </a:r>
                      <a:r>
                        <a:rPr lang="ru-RU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ДОКУМЕНТЫ,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ru-RU" sz="10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   -</a:t>
                      </a:r>
                      <a:r>
                        <a:rPr lang="ru-RU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НЕОБХОДИМЫЕ ВЕЩИ,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ru-RU" sz="10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   -</a:t>
                      </a:r>
                      <a:r>
                        <a:rPr lang="ru-RU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ЗАПАС ПРОДУКТОВ</a:t>
                      </a:r>
                      <a:r>
                        <a:rPr lang="ru-RU" sz="10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И ВОДЫ.</a:t>
                      </a:r>
                    </a:p>
                    <a:p>
                      <a:pPr marL="0" indent="0" algn="l" defTabSz="914400" rtl="0" eaLnBrk="1" latinLnBrk="0" hangingPunct="1">
                        <a:buFontTx/>
                        <a:buNone/>
                      </a:pPr>
                      <a:r>
                        <a:rPr lang="ru-RU" sz="1000" b="1" kern="1200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3. НАХОДЯСЬ В ПОМЕЩЕНИИ,</a:t>
                      </a:r>
                    </a:p>
                    <a:p>
                      <a:pPr marL="0" indent="0" algn="l" defTabSz="914400" rtl="0" eaLnBrk="1" latinLnBrk="0" hangingPunct="1">
                        <a:buFontTx/>
                        <a:buNone/>
                      </a:pPr>
                      <a:r>
                        <a:rPr lang="ru-RU" sz="1000" b="1" kern="1200" baseline="0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   </a:t>
                      </a:r>
                      <a:r>
                        <a:rPr lang="ru-RU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ПРИ ПЕРВОМ ТОЛЧКЕ ВСТАТЬ</a:t>
                      </a:r>
                    </a:p>
                    <a:p>
                      <a:pPr marL="0" indent="0" algn="l" defTabSz="914400" rtl="0" eaLnBrk="1" latinLnBrk="0" hangingPunct="1">
                        <a:buFontTx/>
                        <a:buNone/>
                      </a:pPr>
                      <a:r>
                        <a:rPr lang="ru-RU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   В ДВЕРНОЙ (БАЛКОННЫЙ) ПРОЕМ. 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ru-RU" sz="1000" b="1" kern="1200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4.</a:t>
                      </a:r>
                      <a:r>
                        <a:rPr lang="ru-RU" sz="1000" b="1" kern="1200" baseline="0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000" b="1" kern="1200" spc="300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ПРЕДУПРЕДИТЬ</a:t>
                      </a:r>
                      <a:endParaRPr lang="ru-RU" sz="1000" b="1" kern="1200" spc="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indent="0">
                        <a:buFontTx/>
                        <a:buNone/>
                      </a:pPr>
                      <a:r>
                        <a:rPr lang="ru-RU" sz="1000" b="1" kern="1200" spc="0" baseline="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</a:t>
                      </a:r>
                      <a:r>
                        <a:rPr lang="ru-RU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СОСЕДЕЙ</a:t>
                      </a:r>
                    </a:p>
                    <a:p>
                      <a:pPr marL="0" indent="0" algn="l" defTabSz="914400" rtl="0" eaLnBrk="1" latinLnBrk="0" hangingPunct="1">
                        <a:buFontTx/>
                        <a:buNone/>
                      </a:pPr>
                      <a:r>
                        <a:rPr lang="ru-RU" sz="1000" b="1" kern="1200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5. ОКАЗАТЬ ПОМОЩЬ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ru-RU" sz="10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   </a:t>
                      </a:r>
                      <a:r>
                        <a:rPr lang="ru-RU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БОЛЬНЫМ</a:t>
                      </a:r>
                      <a:r>
                        <a:rPr lang="ru-RU" sz="10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И ПРЕСТАРЕЛЫМ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ru-RU" sz="10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   </a:t>
                      </a:r>
                      <a:r>
                        <a:rPr lang="ru-RU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ВЫЙТИ</a:t>
                      </a:r>
                      <a:r>
                        <a:rPr lang="ru-RU" sz="10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НА УЛИЦУ.</a:t>
                      </a:r>
                    </a:p>
                    <a:p>
                      <a:pPr marL="0" indent="0" algn="l" defTabSz="914400" rtl="0" eaLnBrk="1" latinLnBrk="0" hangingPunct="1">
                        <a:buFontTx/>
                        <a:buNone/>
                      </a:pPr>
                      <a:r>
                        <a:rPr lang="ru-RU" sz="1000" b="1" kern="1200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6. ВЫЙТИ</a:t>
                      </a:r>
                      <a:r>
                        <a:rPr lang="ru-RU" sz="1000" b="1" kern="1200" baseline="0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НА УЛИЦУ.</a:t>
                      </a:r>
                    </a:p>
                    <a:p>
                      <a:pPr marL="0" indent="0" algn="l" defTabSz="914400" rtl="0" eaLnBrk="1" latinLnBrk="0" hangingPunct="1">
                        <a:buFontTx/>
                        <a:buNone/>
                      </a:pPr>
                      <a:r>
                        <a:rPr lang="ru-RU" sz="1000" b="1" kern="1200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7.</a:t>
                      </a:r>
                      <a:r>
                        <a:rPr lang="ru-RU" sz="1000" b="1" kern="1200" baseline="0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000" b="1" kern="1200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ЗАНЯТЬ МЕСТО </a:t>
                      </a:r>
                      <a:r>
                        <a:rPr lang="ru-RU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ВДАЛИ ОТ ЗДАНИЙ,</a:t>
                      </a:r>
                    </a:p>
                    <a:p>
                      <a:pPr marL="0" indent="0" algn="l" defTabSz="914400" rtl="0" eaLnBrk="1" latinLnBrk="0" hangingPunct="1">
                        <a:buFontTx/>
                        <a:buNone/>
                      </a:pPr>
                      <a:r>
                        <a:rPr lang="ru-RU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   МОСТОВ И ЛИНИЙ ЭЛЕКТРОПЕРЕДАЧ.</a:t>
                      </a:r>
                      <a:r>
                        <a:rPr lang="ru-RU" sz="1000" b="1" kern="1200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ru-RU" sz="1000" b="1" kern="1200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8.</a:t>
                      </a:r>
                      <a:r>
                        <a:rPr lang="ru-RU" sz="1000" b="1" kern="1200" baseline="0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000" b="1" kern="1200" spc="300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СОБЛЮДАТЬ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ru-RU" sz="10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   </a:t>
                      </a:r>
                      <a:r>
                        <a:rPr lang="ru-RU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СПОКОЙСТВИЕ</a:t>
                      </a:r>
                      <a:r>
                        <a:rPr lang="ru-RU" sz="10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И ПОРЯДОК. </a:t>
                      </a:r>
                      <a:endParaRPr lang="ru-RU" sz="10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50325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1900" b="1" kern="1200" spc="300" dirty="0">
                        <a:solidFill>
                          <a:srgbClr val="FFC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800" b="1" kern="1200" spc="300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НАВОДНЕНИЕ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10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latinLnBrk="0" hangingPunct="1"/>
                      <a:endParaRPr lang="ru-RU" sz="10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latinLnBrk="0" hangingPunct="1"/>
                      <a:endParaRPr lang="ru-RU" sz="10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latinLnBrk="0" hangingPunct="1"/>
                      <a:endParaRPr lang="ru-RU" sz="10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latinLnBrk="0" hangingPunct="1"/>
                      <a:endParaRPr lang="ru-RU" sz="10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latinLnBrk="0" hangingPunct="1"/>
                      <a:endParaRPr lang="ru-RU" sz="10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latinLnBrk="0" hangingPunct="1"/>
                      <a:endParaRPr lang="ru-RU" sz="10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latinLnBrk="0" hangingPunct="1"/>
                      <a:r>
                        <a:rPr lang="ru-RU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ПОДАЕТСЯ</a:t>
                      </a:r>
                    </a:p>
                    <a:p>
                      <a:pPr marL="0" algn="ctr" defTabSz="914400" rtl="0" eaLnBrk="1" latinLnBrk="0" hangingPunct="1"/>
                      <a:r>
                        <a:rPr lang="ru-RU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ДЛЯ</a:t>
                      </a:r>
                      <a:r>
                        <a:rPr lang="ru-RU" sz="10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ОПОВЕЩЕНИЯ НАСЕЛЕНИЯ</a:t>
                      </a:r>
                    </a:p>
                    <a:p>
                      <a:pPr marL="0" algn="ctr" defTabSz="914400" rtl="0" eaLnBrk="1" latinLnBrk="0" hangingPunct="1"/>
                      <a:r>
                        <a:rPr lang="ru-RU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О ВОЗМОЖНОМ</a:t>
                      </a:r>
                    </a:p>
                    <a:p>
                      <a:pPr marL="0" algn="ctr" defTabSz="914400" rtl="0" eaLnBrk="1" latinLnBrk="0" hangingPunct="1"/>
                      <a:r>
                        <a:rPr lang="ru-RU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НАВОДНЕНИИ.</a:t>
                      </a:r>
                      <a:endParaRPr lang="ru-RU" sz="10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ru-RU" sz="1000" b="1" kern="1200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1. </a:t>
                      </a:r>
                      <a:r>
                        <a:rPr lang="ru-RU" sz="1000" b="1" kern="1200" spc="300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ОТКЛЮЧИТЬ: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ru-RU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   -СВЕТ,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ru-RU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   -ГАЗ,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   -ВОДУ,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ru-RU" sz="10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   -ОТОПИ</a:t>
                      </a:r>
                      <a:r>
                        <a:rPr lang="ru-RU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ТЕЛЬНЫЕ</a:t>
                      </a:r>
                      <a:r>
                        <a:rPr lang="ru-RU" sz="10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ПРИБОРЫ,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ru-RU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   -ОТКРЫТЫЙ</a:t>
                      </a:r>
                      <a:r>
                        <a:rPr lang="ru-RU" sz="10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ОГОНЬ.</a:t>
                      </a:r>
                      <a:endParaRPr lang="ru-RU" sz="10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indent="0" algn="l" defTabSz="914400" rtl="0" eaLnBrk="1" latinLnBrk="0" hangingPunct="1">
                        <a:buFontTx/>
                        <a:buNone/>
                      </a:pPr>
                      <a:r>
                        <a:rPr lang="ru-RU" sz="1000" b="1" kern="1200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2. </a:t>
                      </a:r>
                      <a:r>
                        <a:rPr lang="ru-RU" sz="1000" b="1" kern="1200" spc="300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ВЗЯТЬ: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ru-RU" sz="10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   </a:t>
                      </a:r>
                      <a:r>
                        <a:rPr lang="ru-RU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-АПТЕЧКУ,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ru-RU" sz="10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   -</a:t>
                      </a:r>
                      <a:r>
                        <a:rPr lang="ru-RU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ДОКУМЕНТЫ,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ru-RU" sz="10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   -</a:t>
                      </a:r>
                      <a:r>
                        <a:rPr lang="ru-RU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НЕОБХОДИМЫЕ ВЕЩИ,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ru-RU" sz="10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   -</a:t>
                      </a:r>
                      <a:r>
                        <a:rPr lang="ru-RU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ЗАПАС ПРОДУКТОВ</a:t>
                      </a:r>
                      <a:r>
                        <a:rPr lang="ru-RU" sz="10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И ВОДЫ.</a:t>
                      </a:r>
                      <a:endParaRPr lang="ru-RU" sz="1000" b="1" kern="1200" spc="300" dirty="0" smtClean="0">
                        <a:solidFill>
                          <a:srgbClr val="FFC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indent="0" algn="l" defTabSz="914400" rtl="0" eaLnBrk="1" latinLnBrk="0" hangingPunct="1">
                        <a:buFontTx/>
                        <a:buNone/>
                      </a:pPr>
                      <a:r>
                        <a:rPr lang="ru-RU" sz="1000" b="1" kern="1200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3. ПОДНЯТЬСЯ</a:t>
                      </a:r>
                    </a:p>
                    <a:p>
                      <a:pPr marL="0" indent="0" algn="l" defTabSz="914400" rtl="0" eaLnBrk="1" latinLnBrk="0" hangingPunct="1">
                        <a:buFontTx/>
                        <a:buNone/>
                      </a:pPr>
                      <a:r>
                        <a:rPr lang="ru-RU" sz="1000" b="1" kern="1200" spc="300" baseline="0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lang="ru-RU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НА НАИВЫСШУЮ ТОЧКУ МЕСТНОСТИ</a:t>
                      </a:r>
                    </a:p>
                    <a:p>
                      <a:pPr marL="0" indent="0" algn="l" defTabSz="914400" rtl="0" eaLnBrk="1" latinLnBrk="0" hangingPunct="1">
                        <a:buFontTx/>
                        <a:buNone/>
                      </a:pPr>
                      <a:r>
                        <a:rPr lang="ru-RU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    ИЛИ</a:t>
                      </a:r>
                      <a:r>
                        <a:rPr lang="ru-RU" sz="10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НА ВЕРХНИЕ ЭТАЖИ, ЧЕРДАКИ</a:t>
                      </a:r>
                    </a:p>
                    <a:p>
                      <a:pPr marL="0" indent="0" algn="l" defTabSz="914400" rtl="0" eaLnBrk="1" latinLnBrk="0" hangingPunct="1">
                        <a:buFontTx/>
                        <a:buNone/>
                      </a:pPr>
                      <a:r>
                        <a:rPr lang="ru-RU" sz="10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    </a:t>
                      </a:r>
                      <a:r>
                        <a:rPr lang="ru-RU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И КРЫШИ КАПИТАЛЬНЫХ ДОМОВ;</a:t>
                      </a:r>
                    </a:p>
                    <a:p>
                      <a:pPr marL="0" indent="0" algn="l" defTabSz="914400" rtl="0" eaLnBrk="1" latinLnBrk="0" hangingPunct="1">
                        <a:buFontTx/>
                        <a:buNone/>
                      </a:pPr>
                      <a:r>
                        <a:rPr lang="ru-RU" sz="1000" b="1" kern="1200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4. ПОДНЯТЬ</a:t>
                      </a:r>
                      <a:r>
                        <a:rPr lang="ru-RU" sz="1000" b="1" kern="1200" spc="300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ХОРОШО ЗАМЕТНЫЙ</a:t>
                      </a:r>
                    </a:p>
                    <a:p>
                      <a:pPr marL="0" indent="0" algn="l" defTabSz="914400" rtl="0" eaLnBrk="1" latinLnBrk="0" hangingPunct="1">
                        <a:buFontTx/>
                        <a:buNone/>
                      </a:pPr>
                      <a:r>
                        <a:rPr lang="ru-RU" sz="10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    </a:t>
                      </a:r>
                      <a:r>
                        <a:rPr lang="ru-RU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ИЗДАЛЕКА СИГНАЛ.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ru-RU" sz="1000" b="1" kern="1200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5. СОБЛЮДАТЬ</a:t>
                      </a:r>
                      <a:r>
                        <a:rPr lang="ru-RU" sz="1000" b="1" kern="1200" baseline="0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СПОКОЙСТВИЕ</a:t>
                      </a:r>
                      <a:endParaRPr lang="ru-RU" sz="1000" b="1" kern="1200" baseline="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indent="0">
                        <a:buFontTx/>
                        <a:buNone/>
                      </a:pPr>
                      <a:r>
                        <a:rPr lang="ru-RU" sz="10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   </a:t>
                      </a:r>
                      <a:r>
                        <a:rPr lang="ru-RU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И ПОРЯДОК.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pSp>
        <p:nvGrpSpPr>
          <p:cNvPr id="6" name="Группа 5"/>
          <p:cNvGrpSpPr/>
          <p:nvPr/>
        </p:nvGrpSpPr>
        <p:grpSpPr>
          <a:xfrm>
            <a:off x="141565" y="1340768"/>
            <a:ext cx="1584000" cy="1591661"/>
            <a:chOff x="141565" y="1341112"/>
            <a:chExt cx="1584000" cy="1591661"/>
          </a:xfrm>
        </p:grpSpPr>
        <p:grpSp>
          <p:nvGrpSpPr>
            <p:cNvPr id="7" name="Группа 6"/>
            <p:cNvGrpSpPr/>
            <p:nvPr/>
          </p:nvGrpSpPr>
          <p:grpSpPr>
            <a:xfrm>
              <a:off x="141565" y="1341112"/>
              <a:ext cx="1584000" cy="648000"/>
              <a:chOff x="546252" y="2060472"/>
              <a:chExt cx="1656000" cy="648000"/>
            </a:xfrm>
          </p:grpSpPr>
          <p:pic>
            <p:nvPicPr>
              <p:cNvPr id="5" name="Рисунок 4"/>
              <p:cNvPicPr preferRelativeResize="0"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7048"/>
              <a:stretch/>
            </p:blipFill>
            <p:spPr>
              <a:xfrm>
                <a:off x="546252" y="2061281"/>
                <a:ext cx="828000" cy="646383"/>
              </a:xfrm>
              <a:prstGeom prst="rect">
                <a:avLst/>
              </a:prstGeom>
            </p:spPr>
          </p:pic>
          <p:pic>
            <p:nvPicPr>
              <p:cNvPr id="8" name="Picture 2" descr="C:\Users\User\Documents\ХОЗЯИН\ПРЕЗЕНТАЦИИ материалы\МЧС России\МЧС фото\ГО 6.jpg"/>
              <p:cNvPicPr preferRelativeResize="0">
                <a:picLocks noChangeAspect="1" noChangeArrowheads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6993" t="15950" r="788" b="-1"/>
              <a:stretch/>
            </p:blipFill>
            <p:spPr bwMode="auto">
              <a:xfrm>
                <a:off x="1374252" y="2060472"/>
                <a:ext cx="828000" cy="648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2050" name="Picture 2" descr="C:\Users\User\Documents\ХОЗЯИН\ПРЕЗЕНТАЦИИ материалы\ЧС\ЧС фото\ЧС природн. ФОТО\землетрясение-1.jp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1565" y="1991854"/>
              <a:ext cx="1584000" cy="94091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7" name="Группа 16"/>
          <p:cNvGrpSpPr/>
          <p:nvPr/>
        </p:nvGrpSpPr>
        <p:grpSpPr>
          <a:xfrm>
            <a:off x="139949" y="4504998"/>
            <a:ext cx="1584000" cy="1660306"/>
            <a:chOff x="139949" y="4329272"/>
            <a:chExt cx="1584000" cy="1660306"/>
          </a:xfrm>
        </p:grpSpPr>
        <p:pic>
          <p:nvPicPr>
            <p:cNvPr id="16" name="Рисунок 15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9949" y="4938546"/>
              <a:ext cx="1584000" cy="1051032"/>
            </a:xfrm>
            <a:prstGeom prst="rect">
              <a:avLst/>
            </a:prstGeom>
          </p:spPr>
        </p:pic>
        <p:grpSp>
          <p:nvGrpSpPr>
            <p:cNvPr id="11" name="Группа 10"/>
            <p:cNvGrpSpPr/>
            <p:nvPr/>
          </p:nvGrpSpPr>
          <p:grpSpPr>
            <a:xfrm>
              <a:off x="139949" y="4329272"/>
              <a:ext cx="1584000" cy="610034"/>
              <a:chOff x="546252" y="2060472"/>
              <a:chExt cx="1656000" cy="648000"/>
            </a:xfrm>
          </p:grpSpPr>
          <p:pic>
            <p:nvPicPr>
              <p:cNvPr id="13" name="Рисунок 12"/>
              <p:cNvPicPr preferRelativeResize="0">
                <a:picLocks noChangeAspect="1"/>
              </p:cNvPicPr>
              <p:nvPr/>
            </p:nvPicPr>
            <p:blipFill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7048"/>
              <a:stretch/>
            </p:blipFill>
            <p:spPr>
              <a:xfrm>
                <a:off x="546252" y="2061281"/>
                <a:ext cx="828000" cy="646383"/>
              </a:xfrm>
              <a:prstGeom prst="rect">
                <a:avLst/>
              </a:prstGeom>
            </p:spPr>
          </p:pic>
          <p:pic>
            <p:nvPicPr>
              <p:cNvPr id="15" name="Picture 2" descr="C:\Users\User\Documents\ХОЗЯИН\ПРЕЗЕНТАЦИИ материалы\МЧС России\МЧС фото\ГО 6.jpg"/>
              <p:cNvPicPr preferRelativeResize="0">
                <a:picLocks noChangeAspect="1" noChangeArrowheads="1"/>
              </p:cNvPicPr>
              <p:nvPr/>
            </p:nvPicPr>
            <p:blipFill rotWithShape="1"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6993" t="15950" r="788" b="-1"/>
              <a:stretch/>
            </p:blipFill>
            <p:spPr bwMode="auto">
              <a:xfrm>
                <a:off x="1374252" y="2060472"/>
                <a:ext cx="828000" cy="648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2348706787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 descr="лента МЧС PNG.png"/>
          <p:cNvPicPr preferRelativeResize="0"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6200000">
            <a:off x="5475438" y="3176971"/>
            <a:ext cx="6858002" cy="504056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-1" y="2274838"/>
            <a:ext cx="865241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000" b="1" spc="6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+mj-ea"/>
                <a:cs typeface="+mj-cs"/>
              </a:rPr>
              <a:t>СИГНАЛЫ ОПОВЕЩЕНИЯ</a:t>
            </a:r>
          </a:p>
          <a:p>
            <a:pPr algn="ctr"/>
            <a:r>
              <a:rPr lang="ru-RU" sz="3000" b="1" spc="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+mj-ea"/>
                <a:cs typeface="+mj-cs"/>
              </a:rPr>
              <a:t>ВОЕННОГО ВРЕМЕНИ</a:t>
            </a:r>
          </a:p>
          <a:p>
            <a:pPr algn="ctr"/>
            <a:r>
              <a:rPr lang="ru-RU" sz="3000" b="1" spc="6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+mj-ea"/>
                <a:cs typeface="+mj-cs"/>
              </a:rPr>
              <a:t>И ПОРЯДОК</a:t>
            </a:r>
          </a:p>
          <a:p>
            <a:pPr algn="ctr"/>
            <a:r>
              <a:rPr lang="ru-RU" sz="3000" b="1" spc="6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+mj-ea"/>
                <a:cs typeface="+mj-cs"/>
              </a:rPr>
              <a:t>ДЕЙСТВИЯ ПО НИМ</a:t>
            </a:r>
          </a:p>
        </p:txBody>
      </p:sp>
    </p:spTree>
    <p:extLst>
      <p:ext uri="{BB962C8B-B14F-4D97-AF65-F5344CB8AC3E}">
        <p14:creationId xmlns:p14="http://schemas.microsoft.com/office/powerpoint/2010/main" val="700761305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 descr="лента МЧС PNG.png"/>
          <p:cNvPicPr preferRelativeResize="0"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6200000">
            <a:off x="5475438" y="3176971"/>
            <a:ext cx="6858002" cy="504056"/>
          </a:xfrm>
          <a:prstGeom prst="rect">
            <a:avLst/>
          </a:prstGeom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2812441"/>
              </p:ext>
            </p:extLst>
          </p:nvPr>
        </p:nvGraphicFramePr>
        <p:xfrm>
          <a:off x="107505" y="378759"/>
          <a:ext cx="8424936" cy="61198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6183"/>
                <a:gridCol w="2160240"/>
                <a:gridCol w="1728192"/>
                <a:gridCol w="2880321"/>
              </a:tblGrid>
              <a:tr h="890001">
                <a:tc>
                  <a:txBody>
                    <a:bodyPr/>
                    <a:lstStyle/>
                    <a:p>
                      <a:pPr algn="ctr"/>
                      <a:endParaRPr lang="ru-RU" sz="1900" spc="300" dirty="0">
                        <a:solidFill>
                          <a:srgbClr val="FFC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spc="300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ВНИМАНИЕ</a:t>
                      </a:r>
                    </a:p>
                    <a:p>
                      <a:pPr algn="ctr"/>
                      <a:r>
                        <a:rPr lang="ru-RU" sz="1800" spc="300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ВСЕМ!</a:t>
                      </a:r>
                      <a:endParaRPr lang="ru-RU" sz="1800" spc="300" dirty="0">
                        <a:solidFill>
                          <a:srgbClr val="FFC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ПРЕДУПРЕДИТЕЛЬНЫЙ СИГНАЛ.</a:t>
                      </a:r>
                    </a:p>
                    <a:p>
                      <a:pPr marL="0" algn="ctr" defTabSz="914400" rtl="0" eaLnBrk="1" latinLnBrk="0" hangingPunct="1"/>
                      <a:r>
                        <a:rPr lang="ru-RU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СЛУЖИТ</a:t>
                      </a:r>
                    </a:p>
                    <a:p>
                      <a:pPr marL="0" algn="ctr" defTabSz="914400" rtl="0" eaLnBrk="1" latinLnBrk="0" hangingPunct="1"/>
                      <a:r>
                        <a:rPr lang="ru-RU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ДЛЯ ПРИВЛЕЧЕНИЯ ВНИМАНИЯ НАСЕЛЕНИЯ. </a:t>
                      </a:r>
                      <a:endParaRPr lang="ru-RU" sz="10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buFontTx/>
                        <a:buNone/>
                      </a:pPr>
                      <a:r>
                        <a:rPr lang="ru-RU" sz="1000" b="1" kern="1200" spc="300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ВКЛЮЧИТЬ</a:t>
                      </a:r>
                    </a:p>
                    <a:p>
                      <a:pPr marL="0" algn="ctr" defTabSz="914400" rtl="0" eaLnBrk="1" latinLnBrk="0" hangingPunct="1"/>
                      <a:r>
                        <a:rPr lang="ru-RU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СРЕДСТВА ПРИЕМА</a:t>
                      </a:r>
                    </a:p>
                    <a:p>
                      <a:pPr marL="0" algn="ctr" defTabSz="914400" rtl="0" eaLnBrk="1" latinLnBrk="0" hangingPunct="1"/>
                      <a:r>
                        <a:rPr lang="ru-RU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РЕЧЕВОЙ ИНФОРМАЦИИ</a:t>
                      </a:r>
                    </a:p>
                    <a:p>
                      <a:pPr marL="0" algn="ctr" defTabSz="914400" rtl="0" eaLnBrk="1" latinLnBrk="0" hangingPunct="1"/>
                      <a:r>
                        <a:rPr lang="ru-RU" sz="1000" b="1" kern="1200" spc="300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И ОЖИДАТЬ ПЕРЕДАЧИ</a:t>
                      </a:r>
                    </a:p>
                    <a:p>
                      <a:pPr marL="0" algn="ctr" defTabSz="914400" rtl="0" eaLnBrk="1" latinLnBrk="0" hangingPunct="1"/>
                      <a:r>
                        <a:rPr lang="ru-RU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РЕЧЕВОГО СООБЩЕНИЯ.</a:t>
                      </a:r>
                      <a:endParaRPr lang="ru-RU" sz="10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3551907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1900" b="1" kern="1200" spc="300" dirty="0">
                        <a:solidFill>
                          <a:srgbClr val="FFC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200" b="1" kern="1200" spc="0" dirty="0" smtClean="0">
                        <a:solidFill>
                          <a:srgbClr val="FFC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latinLnBrk="0" hangingPunct="1"/>
                      <a:endParaRPr lang="ru-RU" sz="2200" b="1" kern="1200" spc="0" dirty="0" smtClean="0">
                        <a:solidFill>
                          <a:srgbClr val="FFC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latinLnBrk="0" hangingPunct="1"/>
                      <a:endParaRPr lang="ru-RU" sz="2200" b="1" kern="1200" spc="0" dirty="0" smtClean="0">
                        <a:solidFill>
                          <a:srgbClr val="FFC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latinLnBrk="0" hangingPunct="1"/>
                      <a:endParaRPr lang="ru-RU" sz="2200" b="1" kern="1200" spc="0" dirty="0" smtClean="0">
                        <a:solidFill>
                          <a:srgbClr val="FFC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latinLnBrk="0" hangingPunct="1"/>
                      <a:endParaRPr lang="ru-RU" sz="2200" b="1" kern="1200" spc="0" dirty="0" smtClean="0">
                        <a:solidFill>
                          <a:srgbClr val="FFC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latinLnBrk="0" hangingPunct="1"/>
                      <a:r>
                        <a:rPr lang="ru-RU" sz="1800" b="1" kern="1200" spc="300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ВОЗДУШНАЯ ТРЕВОГА!</a:t>
                      </a:r>
                      <a:endParaRPr lang="ru-RU" sz="1800" b="1" kern="1200" spc="300" dirty="0">
                        <a:solidFill>
                          <a:srgbClr val="FFC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10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latinLnBrk="0" hangingPunct="1"/>
                      <a:endParaRPr lang="ru-RU" sz="10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latinLnBrk="0" hangingPunct="1"/>
                      <a:endParaRPr lang="ru-RU" sz="10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latinLnBrk="0" hangingPunct="1"/>
                      <a:endParaRPr lang="ru-RU" sz="10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latinLnBrk="0" hangingPunct="1"/>
                      <a:endParaRPr lang="ru-RU" sz="10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latinLnBrk="0" hangingPunct="1"/>
                      <a:endParaRPr lang="ru-RU" sz="10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latinLnBrk="0" hangingPunct="1"/>
                      <a:endParaRPr lang="ru-RU" sz="10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latinLnBrk="0" hangingPunct="1"/>
                      <a:endParaRPr lang="ru-RU" sz="10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latinLnBrk="0" hangingPunct="1"/>
                      <a:endParaRPr lang="ru-RU" sz="10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latinLnBrk="0" hangingPunct="1"/>
                      <a:r>
                        <a:rPr lang="ru-RU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ПОДАЕТСЯ</a:t>
                      </a:r>
                    </a:p>
                    <a:p>
                      <a:pPr marL="0" algn="ctr" defTabSz="914400" rtl="0" eaLnBrk="1" latinLnBrk="0" hangingPunct="1"/>
                      <a:r>
                        <a:rPr lang="ru-RU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ДЛЯ ПРЕДУПРЕЖДЕНИЯ НАСЕЛЕНИЯ</a:t>
                      </a:r>
                    </a:p>
                    <a:p>
                      <a:pPr marL="0" algn="ctr" defTabSz="914400" rtl="0" eaLnBrk="1" latinLnBrk="0" hangingPunct="1"/>
                      <a:r>
                        <a:rPr lang="ru-RU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О ВОЗНИКНОВЕНИИ ОПАСНОСТИ ПОРАЖЕНИЯ ПРОТИВНИКОМ ДАННОГО РАЙОНА.</a:t>
                      </a:r>
                      <a:endParaRPr lang="ru-RU" sz="10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ru-RU" sz="1000" b="1" kern="1200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1. </a:t>
                      </a:r>
                      <a:r>
                        <a:rPr lang="ru-RU" sz="1000" b="1" kern="1200" spc="300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ОТКЛЮЧИТЬ: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ru-RU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   -СВЕТ,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ru-RU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   -ГАЗ,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   </a:t>
                      </a:r>
                      <a:r>
                        <a:rPr lang="ru-RU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-ВОДУ,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ru-RU" sz="10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   -ОТОПИ</a:t>
                      </a:r>
                      <a:r>
                        <a:rPr lang="ru-RU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ТЕЛЬНЫЕ</a:t>
                      </a:r>
                      <a:r>
                        <a:rPr lang="ru-RU" sz="10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ПРИБОРЫ.</a:t>
                      </a:r>
                    </a:p>
                    <a:p>
                      <a:pPr marL="0" indent="0" algn="l" defTabSz="914400" rtl="0" eaLnBrk="1" latinLnBrk="0" hangingPunct="1">
                        <a:buFontTx/>
                        <a:buNone/>
                      </a:pPr>
                      <a:r>
                        <a:rPr lang="ru-RU" sz="1000" b="1" kern="1200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2. </a:t>
                      </a:r>
                      <a:r>
                        <a:rPr lang="ru-RU" sz="1000" b="1" kern="1200" spc="300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ВЗЯТЬ: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ru-RU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   -СИЗ,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ru-RU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   -АПТЕЧКУ,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ru-RU" sz="10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   -</a:t>
                      </a:r>
                      <a:r>
                        <a:rPr lang="ru-RU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ДОКУМЕНТЫ,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ru-RU" sz="10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   -</a:t>
                      </a:r>
                      <a:r>
                        <a:rPr lang="ru-RU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НЕОБХОДИМЫЕ ВЕЩИ,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ru-RU" sz="10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   -</a:t>
                      </a:r>
                      <a:r>
                        <a:rPr lang="ru-RU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ЗАПАС ПРОДУКТОВ</a:t>
                      </a:r>
                      <a:r>
                        <a:rPr lang="ru-RU" sz="10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И ВОДЫ.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ru-RU" sz="1000" b="1" kern="1200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3.</a:t>
                      </a:r>
                      <a:r>
                        <a:rPr lang="ru-RU" sz="1000" b="1" kern="1200" baseline="0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000" b="1" kern="1200" spc="300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ПРЕДУПРЕДИТЬ</a:t>
                      </a:r>
                      <a:endParaRPr lang="ru-RU" sz="1000" b="1" kern="1200" spc="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indent="0">
                        <a:buFontTx/>
                        <a:buNone/>
                      </a:pPr>
                      <a:r>
                        <a:rPr lang="ru-RU" sz="1000" b="1" kern="1200" spc="0" baseline="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</a:t>
                      </a:r>
                      <a:r>
                        <a:rPr lang="ru-RU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СОСЕДЕЙ</a:t>
                      </a:r>
                    </a:p>
                    <a:p>
                      <a:pPr marL="0" indent="0" algn="l" defTabSz="914400" rtl="0" eaLnBrk="1" latinLnBrk="0" hangingPunct="1">
                        <a:buFontTx/>
                        <a:buNone/>
                      </a:pPr>
                      <a:r>
                        <a:rPr lang="ru-RU" sz="1000" b="1" kern="1200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4. ОКАЗАТЬ ПОМОЩЬ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ru-RU" sz="10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   </a:t>
                      </a:r>
                      <a:r>
                        <a:rPr lang="ru-RU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БОЛЬНЫМ</a:t>
                      </a:r>
                      <a:r>
                        <a:rPr lang="ru-RU" sz="10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И ПРЕСТАРЕЛЫМ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ru-RU" sz="10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   </a:t>
                      </a:r>
                      <a:r>
                        <a:rPr lang="ru-RU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ВЫЙТИ</a:t>
                      </a:r>
                      <a:r>
                        <a:rPr lang="ru-RU" sz="10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НА УЛИЦУ.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ru-RU" sz="1000" b="1" kern="1200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4.</a:t>
                      </a:r>
                      <a:r>
                        <a:rPr lang="ru-RU" sz="1000" b="1" kern="1200" baseline="0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000" b="1" kern="1200" spc="300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УКРЫТЬСЯ</a:t>
                      </a:r>
                      <a:endParaRPr lang="ru-RU" sz="1000" b="1" kern="1200" spc="3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indent="0">
                        <a:buFontTx/>
                        <a:buNone/>
                      </a:pPr>
                      <a:r>
                        <a:rPr lang="ru-RU" sz="1000" b="1" kern="1200" baseline="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</a:t>
                      </a:r>
                      <a:r>
                        <a:rPr lang="ru-RU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В БЛИЖАЙШЕМ</a:t>
                      </a:r>
                      <a:r>
                        <a:rPr lang="ru-RU" sz="10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lang="ru-RU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ЗС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ru-RU" sz="10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   </a:t>
                      </a:r>
                      <a:r>
                        <a:rPr lang="ru-RU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ИЛИ НА МЕСТНОСТИ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ru-RU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   (ПРИ УКРЫТИИ</a:t>
                      </a:r>
                      <a:r>
                        <a:rPr lang="ru-RU" sz="10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lang="ru-RU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В НЕГЕРМЕТИЗИРУЕМОМ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ru-RU" sz="10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   </a:t>
                      </a:r>
                      <a:r>
                        <a:rPr lang="ru-RU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ЗС ИЛИ НА МЕСТНОСТИ</a:t>
                      </a:r>
                      <a:r>
                        <a:rPr lang="ru-RU" sz="10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НАДЕТЬ СИЗ).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ru-RU" sz="1000" b="1" kern="1200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5.</a:t>
                      </a:r>
                      <a:r>
                        <a:rPr lang="ru-RU" sz="1000" b="1" kern="1200" baseline="0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000" b="1" kern="1200" spc="300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СОБЛЮДАТЬ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ru-RU" sz="10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   </a:t>
                      </a:r>
                      <a:r>
                        <a:rPr lang="ru-RU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СПОКОЙСТВИЕ</a:t>
                      </a:r>
                      <a:r>
                        <a:rPr lang="ru-RU" sz="10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И ПОРЯДОК. </a:t>
                      </a:r>
                      <a:endParaRPr lang="ru-RU" sz="10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633164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1900" b="1" kern="1200" spc="300" dirty="0">
                        <a:solidFill>
                          <a:srgbClr val="FFC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800" b="1" kern="1200" spc="300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ОТБОЙ ВОЗДУШНОЙ ТРЕВОГИ!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10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latinLnBrk="0" hangingPunct="1"/>
                      <a:r>
                        <a:rPr lang="ru-RU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ПОДАЕТСЯ</a:t>
                      </a:r>
                    </a:p>
                    <a:p>
                      <a:pPr marL="0" algn="ctr" defTabSz="914400" rtl="0" eaLnBrk="1" latinLnBrk="0" hangingPunct="1"/>
                      <a:r>
                        <a:rPr lang="ru-RU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ДЛЯ</a:t>
                      </a:r>
                      <a:r>
                        <a:rPr lang="ru-RU" sz="10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ОПОВЕЩЕНИЯ НАСЕЛЕНИЯ</a:t>
                      </a:r>
                    </a:p>
                    <a:p>
                      <a:pPr marL="0" algn="ctr" defTabSz="914400" rtl="0" eaLnBrk="1" latinLnBrk="0" hangingPunct="1"/>
                      <a:r>
                        <a:rPr lang="ru-RU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О ТОМ,</a:t>
                      </a:r>
                      <a:r>
                        <a:rPr lang="ru-RU" sz="10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ЧТО УГРОЗА ВОЗДУШНОГО</a:t>
                      </a:r>
                    </a:p>
                    <a:p>
                      <a:pPr marL="0" algn="ctr" defTabSz="914400" rtl="0" eaLnBrk="1" latinLnBrk="0" hangingPunct="1"/>
                      <a:r>
                        <a:rPr lang="ru-RU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НАПАДЕНИЯ ПРОТИВНИКА МИНОВАЛА. </a:t>
                      </a:r>
                      <a:endParaRPr lang="ru-RU" sz="10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buFontTx/>
                        <a:buNone/>
                      </a:pPr>
                      <a:endParaRPr lang="ru-RU" sz="1000" b="1" kern="1200" spc="300" dirty="0" smtClean="0">
                        <a:solidFill>
                          <a:srgbClr val="FFC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indent="0" algn="ctr" defTabSz="914400" rtl="0" eaLnBrk="1" latinLnBrk="0" hangingPunct="1">
                        <a:buFontTx/>
                        <a:buNone/>
                      </a:pPr>
                      <a:endParaRPr lang="ru-RU" sz="1000" b="1" kern="1200" spc="300" dirty="0" smtClean="0">
                        <a:solidFill>
                          <a:srgbClr val="FFC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indent="0" algn="ctr" defTabSz="914400" rtl="0" eaLnBrk="1" latinLnBrk="0" hangingPunct="1">
                        <a:buFontTx/>
                        <a:buNone/>
                      </a:pPr>
                      <a:r>
                        <a:rPr lang="ru-RU" sz="1000" b="1" kern="1200" spc="300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ВОЗВРАТИТЬСЯ</a:t>
                      </a:r>
                      <a:r>
                        <a:rPr lang="ru-RU" sz="1000" b="1" kern="1200" spc="300" baseline="0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000" b="1" kern="1200" spc="300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ИЗ ЗС</a:t>
                      </a:r>
                    </a:p>
                    <a:p>
                      <a:pPr marL="0" indent="0" algn="ctr" defTabSz="914400" rtl="0" eaLnBrk="1" latinLnBrk="0" hangingPunct="1">
                        <a:buFontTx/>
                        <a:buNone/>
                      </a:pPr>
                      <a:r>
                        <a:rPr lang="ru-RU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К МЕСТАМ РАБОТЫ</a:t>
                      </a:r>
                      <a:r>
                        <a:rPr lang="ru-RU" sz="10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ИЛИ ПРОЖИВАНИЯ.</a:t>
                      </a:r>
                    </a:p>
                    <a:p>
                      <a:pPr marL="0" indent="0" algn="ctr" defTabSz="914400" rtl="0" eaLnBrk="1" latinLnBrk="0" hangingPunct="1">
                        <a:buFontTx/>
                        <a:buNone/>
                      </a:pPr>
                      <a:r>
                        <a:rPr lang="ru-RU" sz="1000" b="1" kern="1200" spc="300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БЫТЬ В ГОТОВНОСТИ</a:t>
                      </a:r>
                    </a:p>
                    <a:p>
                      <a:pPr marL="0" indent="0" algn="ctr" defTabSz="914400" rtl="0" eaLnBrk="1" latinLnBrk="0" hangingPunct="1">
                        <a:buFontTx/>
                        <a:buNone/>
                      </a:pPr>
                      <a:r>
                        <a:rPr lang="ru-RU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К ВОЗМОЖНОМУ ПОВТОРНОМУ НАПАДЕНИЮ ПРОТИВНИКА.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3" name="Рисунок 2"/>
          <p:cNvPicPr preferRelativeResize="0"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48"/>
          <a:stretch/>
        </p:blipFill>
        <p:spPr>
          <a:xfrm>
            <a:off x="139949" y="410880"/>
            <a:ext cx="1584000" cy="828000"/>
          </a:xfrm>
          <a:prstGeom prst="rect">
            <a:avLst/>
          </a:prstGeom>
        </p:spPr>
      </p:pic>
      <p:grpSp>
        <p:nvGrpSpPr>
          <p:cNvPr id="9" name="Группа 8"/>
          <p:cNvGrpSpPr>
            <a:grpSpLocks noChangeAspect="1"/>
          </p:cNvGrpSpPr>
          <p:nvPr/>
        </p:nvGrpSpPr>
        <p:grpSpPr>
          <a:xfrm>
            <a:off x="139949" y="2060848"/>
            <a:ext cx="1584000" cy="2306742"/>
            <a:chOff x="468063" y="2060472"/>
            <a:chExt cx="1656000" cy="2306742"/>
          </a:xfrm>
        </p:grpSpPr>
        <p:pic>
          <p:nvPicPr>
            <p:cNvPr id="4" name="Рисунок 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063" y="2711214"/>
              <a:ext cx="1656000" cy="1656000"/>
            </a:xfrm>
            <a:prstGeom prst="rect">
              <a:avLst/>
            </a:prstGeom>
          </p:spPr>
        </p:pic>
        <p:grpSp>
          <p:nvGrpSpPr>
            <p:cNvPr id="7" name="Группа 6"/>
            <p:cNvGrpSpPr/>
            <p:nvPr/>
          </p:nvGrpSpPr>
          <p:grpSpPr>
            <a:xfrm>
              <a:off x="468063" y="2060472"/>
              <a:ext cx="1656000" cy="648000"/>
              <a:chOff x="546252" y="2060472"/>
              <a:chExt cx="1656000" cy="648000"/>
            </a:xfrm>
          </p:grpSpPr>
          <p:pic>
            <p:nvPicPr>
              <p:cNvPr id="5" name="Рисунок 4"/>
              <p:cNvPicPr preferRelativeResize="0">
                <a:picLocks noChangeAspect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7048"/>
              <a:stretch/>
            </p:blipFill>
            <p:spPr>
              <a:xfrm>
                <a:off x="546252" y="2061281"/>
                <a:ext cx="828000" cy="646383"/>
              </a:xfrm>
              <a:prstGeom prst="rect">
                <a:avLst/>
              </a:prstGeom>
            </p:spPr>
          </p:pic>
          <p:pic>
            <p:nvPicPr>
              <p:cNvPr id="8" name="Picture 2" descr="C:\Users\User\Documents\ХОЗЯИН\ПРЕЗЕНТАЦИИ материалы\МЧС России\МЧС фото\ГО 6.jpg"/>
              <p:cNvPicPr preferRelativeResize="0">
                <a:picLocks noChangeAspect="1" noChangeArrowheads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6993" t="15950" r="788" b="-1"/>
              <a:stretch/>
            </p:blipFill>
            <p:spPr bwMode="auto">
              <a:xfrm>
                <a:off x="1374252" y="2060472"/>
                <a:ext cx="828000" cy="648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grpSp>
        <p:nvGrpSpPr>
          <p:cNvPr id="10" name="Группа 9"/>
          <p:cNvGrpSpPr>
            <a:grpSpLocks noChangeAspect="1"/>
          </p:cNvGrpSpPr>
          <p:nvPr/>
        </p:nvGrpSpPr>
        <p:grpSpPr>
          <a:xfrm>
            <a:off x="139949" y="4905336"/>
            <a:ext cx="1584000" cy="1548000"/>
            <a:chOff x="467544" y="260648"/>
            <a:chExt cx="1656000" cy="1644342"/>
          </a:xfrm>
        </p:grpSpPr>
        <p:grpSp>
          <p:nvGrpSpPr>
            <p:cNvPr id="11" name="Группа 10"/>
            <p:cNvGrpSpPr/>
            <p:nvPr/>
          </p:nvGrpSpPr>
          <p:grpSpPr>
            <a:xfrm>
              <a:off x="467544" y="260648"/>
              <a:ext cx="1656000" cy="648000"/>
              <a:chOff x="546252" y="2060472"/>
              <a:chExt cx="1656000" cy="648000"/>
            </a:xfrm>
          </p:grpSpPr>
          <p:pic>
            <p:nvPicPr>
              <p:cNvPr id="13" name="Рисунок 12"/>
              <p:cNvPicPr preferRelativeResize="0">
                <a:picLocks noChangeAspect="1"/>
              </p:cNvPicPr>
              <p:nvPr/>
            </p:nvPicPr>
            <p:blipFill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7048"/>
              <a:stretch/>
            </p:blipFill>
            <p:spPr>
              <a:xfrm>
                <a:off x="546252" y="2061281"/>
                <a:ext cx="828000" cy="646383"/>
              </a:xfrm>
              <a:prstGeom prst="rect">
                <a:avLst/>
              </a:prstGeom>
            </p:spPr>
          </p:pic>
          <p:pic>
            <p:nvPicPr>
              <p:cNvPr id="15" name="Picture 2" descr="C:\Users\User\Documents\ХОЗЯИН\ПРЕЗЕНТАЦИИ материалы\МЧС России\МЧС фото\ГО 6.jpg"/>
              <p:cNvPicPr preferRelativeResize="0">
                <a:picLocks noChangeAspect="1" noChangeArrowheads="1"/>
              </p:cNvPicPr>
              <p:nvPr/>
            </p:nvPicPr>
            <p:blipFill rotWithShape="1"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6993" t="15950" r="788" b="-1"/>
              <a:stretch/>
            </p:blipFill>
            <p:spPr bwMode="auto">
              <a:xfrm>
                <a:off x="1374252" y="2060472"/>
                <a:ext cx="828000" cy="648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12" name="Рисунок 11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7544" y="911390"/>
              <a:ext cx="1656000" cy="9936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97244041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4386384"/>
              </p:ext>
            </p:extLst>
          </p:nvPr>
        </p:nvGraphicFramePr>
        <p:xfrm>
          <a:off x="137353" y="192526"/>
          <a:ext cx="8424936" cy="64729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0253"/>
                <a:gridCol w="2385823"/>
                <a:gridCol w="1640253"/>
                <a:gridCol w="2758607"/>
              </a:tblGrid>
              <a:tr h="3075203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1900" b="1" kern="1200" spc="0" dirty="0" smtClean="0">
                        <a:solidFill>
                          <a:srgbClr val="FFC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latinLnBrk="0" hangingPunct="1"/>
                      <a:endParaRPr lang="ru-RU" sz="1900" b="1" kern="1200" spc="0" dirty="0" smtClean="0">
                        <a:solidFill>
                          <a:srgbClr val="FFC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latinLnBrk="0" hangingPunct="1"/>
                      <a:endParaRPr lang="ru-RU" sz="1900" b="1" kern="1200" spc="0" dirty="0" smtClean="0">
                        <a:solidFill>
                          <a:srgbClr val="FFC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latinLnBrk="0" hangingPunct="1"/>
                      <a:endParaRPr lang="ru-RU" sz="1900" b="1" kern="1200" spc="0" dirty="0" smtClean="0">
                        <a:solidFill>
                          <a:srgbClr val="FFC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latinLnBrk="0" hangingPunct="1"/>
                      <a:r>
                        <a:rPr lang="ru-RU" sz="1800" b="1" kern="1200" spc="0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РАДИАЦИОННАЯ </a:t>
                      </a:r>
                      <a:r>
                        <a:rPr lang="ru-RU" sz="1800" b="1" kern="1200" spc="300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ОПАСНОСТЬ!</a:t>
                      </a:r>
                    </a:p>
                    <a:p>
                      <a:pPr marL="0" algn="ctr" defTabSz="914400" rtl="0" eaLnBrk="1" latinLnBrk="0" hangingPunct="1"/>
                      <a:endParaRPr lang="ru-RU" sz="2200" b="1" kern="1200" spc="0" dirty="0" smtClean="0">
                        <a:solidFill>
                          <a:srgbClr val="FFC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10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latinLnBrk="0" hangingPunct="1"/>
                      <a:endParaRPr lang="ru-RU" sz="10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latinLnBrk="0" hangingPunct="1"/>
                      <a:endParaRPr lang="ru-RU" sz="10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latinLnBrk="0" hangingPunct="1"/>
                      <a:endParaRPr lang="ru-RU" sz="10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latinLnBrk="0" hangingPunct="1"/>
                      <a:endParaRPr lang="ru-RU" sz="10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latinLnBrk="0" hangingPunct="1"/>
                      <a:endParaRPr lang="ru-RU" sz="10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latinLnBrk="0" hangingPunct="1"/>
                      <a:r>
                        <a:rPr lang="ru-RU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ПОДАЕТСЯ</a:t>
                      </a:r>
                    </a:p>
                    <a:p>
                      <a:pPr marL="0" algn="ctr" defTabSz="914400" rtl="0" eaLnBrk="1" latinLnBrk="0" hangingPunct="1"/>
                      <a:r>
                        <a:rPr lang="ru-RU" sz="10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ПРИ ВЫЯВЛЕНИИ НАЧАЛА РАДИОАКТИВНОГО ЗАРАЖЕНИЯ</a:t>
                      </a:r>
                    </a:p>
                    <a:p>
                      <a:pPr marL="0" algn="ctr" defTabSz="914400" rtl="0" eaLnBrk="1" latinLnBrk="0" hangingPunct="1"/>
                      <a:r>
                        <a:rPr lang="ru-RU" sz="10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ИЛИ ПРИ УГРОЗЕ РАДИОАКТИВНОГО ЗАРАЖЕНИЯ.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ru-RU" sz="1000" b="1" kern="1200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1. НАДЕТЬ СИЗ (ВМП),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ru-RU" sz="1000" b="1" kern="1200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   УКРЫТЬСЯ В ЗС.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ru-RU" sz="1000" b="1" kern="1200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2. ДЛЯ ЗАЩИТЫ ПОВЕРХНОСТИ ТЕЛА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ru-RU" sz="1000" b="1" kern="1200" baseline="0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   </a:t>
                      </a:r>
                      <a:r>
                        <a:rPr lang="ru-RU" sz="1000" b="1" kern="1200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ИСПОЛЬЗОВАТЬ ПОДРУЧНЫЕ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ru-RU" sz="1000" b="1" kern="1200" baseline="0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   </a:t>
                      </a:r>
                      <a:r>
                        <a:rPr lang="ru-RU" sz="1000" b="1" kern="1200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СРЕДСТВА.</a:t>
                      </a:r>
                    </a:p>
                    <a:p>
                      <a:pPr marL="0" indent="0" algn="l" defTabSz="914400" rtl="0" eaLnBrk="1" latinLnBrk="0" hangingPunct="1">
                        <a:buFontTx/>
                        <a:buNone/>
                      </a:pPr>
                      <a:r>
                        <a:rPr lang="ru-RU" sz="1000" b="1" kern="1200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3.</a:t>
                      </a:r>
                      <a:r>
                        <a:rPr lang="ru-RU" sz="1000" b="1" kern="1200" baseline="0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000" b="1" kern="1200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ОПОВЕСТИТЬ </a:t>
                      </a:r>
                      <a:r>
                        <a:rPr lang="ru-RU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СОСЕДЕЙ</a:t>
                      </a:r>
                    </a:p>
                    <a:p>
                      <a:pPr marL="0" indent="0" algn="l" defTabSz="914400" rtl="0" eaLnBrk="1" latinLnBrk="0" hangingPunct="1">
                        <a:buFontTx/>
                        <a:buNone/>
                      </a:pPr>
                      <a:r>
                        <a:rPr lang="ru-RU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   О ПОЛУЧЕННОЙ ИНФОРМАЦИИ</a:t>
                      </a:r>
                      <a:r>
                        <a:rPr lang="ru-RU" sz="1000" b="1" kern="1200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indent="0" algn="l" defTabSz="914400" rtl="0" eaLnBrk="1" latinLnBrk="0" hangingPunct="1">
                        <a:buFontTx/>
                        <a:buNone/>
                      </a:pPr>
                      <a:r>
                        <a:rPr lang="ru-RU" sz="1000" b="1" kern="1200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4.</a:t>
                      </a:r>
                      <a:r>
                        <a:rPr lang="ru-RU" sz="1000" b="1" kern="1200" baseline="0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000" b="1" kern="1200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ОКАЗАТЬ ПОМОЩЬ </a:t>
                      </a:r>
                      <a:r>
                        <a:rPr lang="ru-RU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БОЛЬНЫМ</a:t>
                      </a:r>
                    </a:p>
                    <a:p>
                      <a:pPr marL="0" indent="0" algn="l" defTabSz="914400" rtl="0" eaLnBrk="1" latinLnBrk="0" hangingPunct="1">
                        <a:buFontTx/>
                        <a:buNone/>
                      </a:pPr>
                      <a:r>
                        <a:rPr lang="ru-RU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   И ПРЕСТАРЕЛЫМ</a:t>
                      </a:r>
                      <a:r>
                        <a:rPr lang="ru-RU" sz="1000" b="1" kern="1200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ru-RU" sz="1000" b="1" kern="1200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5.</a:t>
                      </a:r>
                      <a:r>
                        <a:rPr lang="ru-RU" sz="1000" b="1" kern="1200" baseline="0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000" b="1" kern="1200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ПРОВЕРИТЬ ГЕРМЕТИЗАЦИЮ</a:t>
                      </a:r>
                    </a:p>
                    <a:p>
                      <a:pPr marL="0" indent="0" algn="l" defTabSz="914400" rtl="0" eaLnBrk="1" latinLnBrk="0" hangingPunct="1">
                        <a:buFontTx/>
                        <a:buNone/>
                      </a:pPr>
                      <a:r>
                        <a:rPr lang="ru-RU" sz="1000" b="1" kern="1200" baseline="0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   </a:t>
                      </a:r>
                      <a:r>
                        <a:rPr lang="ru-RU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ПОМЕЩЕНИЙ.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ru-RU" sz="1000" b="1" kern="1200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6.</a:t>
                      </a:r>
                      <a:r>
                        <a:rPr lang="ru-RU" sz="1000" b="1" kern="1200" baseline="0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000" b="1" kern="1200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ЗАГЕРМЕТИЗИРОВАТЬ</a:t>
                      </a:r>
                    </a:p>
                    <a:p>
                      <a:pPr marL="0" indent="0" algn="l" defTabSz="914400" rtl="0" eaLnBrk="1" latinLnBrk="0" hangingPunct="1">
                        <a:buFontTx/>
                        <a:buNone/>
                      </a:pPr>
                      <a:r>
                        <a:rPr lang="ru-RU" sz="1000" b="1" kern="1200" baseline="0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   </a:t>
                      </a:r>
                      <a:r>
                        <a:rPr lang="ru-RU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ПРОДУКТЫ ПИТАНИЯ</a:t>
                      </a:r>
                    </a:p>
                    <a:p>
                      <a:pPr marL="0" indent="0" algn="l" defTabSz="914400" rtl="0" eaLnBrk="1" latinLnBrk="0" hangingPunct="1">
                        <a:buFontTx/>
                        <a:buNone/>
                      </a:pPr>
                      <a:r>
                        <a:rPr lang="ru-RU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   И ЗАПАСЫ ВОДЫ.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ru-RU" sz="1000" b="1" kern="1200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7.</a:t>
                      </a:r>
                      <a:r>
                        <a:rPr lang="ru-RU" sz="1000" b="1" kern="1200" baseline="0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000" b="1" kern="1200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ОТКЛЮЧИТЬ:</a:t>
                      </a:r>
                    </a:p>
                    <a:p>
                      <a:pPr marL="0" indent="0" algn="l" defTabSz="914400" rtl="0" eaLnBrk="1" latinLnBrk="0" hangingPunct="1">
                        <a:buFontTx/>
                        <a:buNone/>
                      </a:pPr>
                      <a:r>
                        <a:rPr lang="ru-RU" sz="1000" b="1" kern="1200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   </a:t>
                      </a:r>
                      <a:r>
                        <a:rPr lang="ru-RU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-СВЕТ,</a:t>
                      </a:r>
                    </a:p>
                    <a:p>
                      <a:pPr marL="0" indent="0" algn="l" defTabSz="914400" rtl="0" eaLnBrk="1" latinLnBrk="0" hangingPunct="1">
                        <a:buFontTx/>
                        <a:buNone/>
                      </a:pPr>
                      <a:r>
                        <a:rPr lang="ru-RU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   -ГАЗ,</a:t>
                      </a:r>
                    </a:p>
                    <a:p>
                      <a:pPr marL="0" indent="0" algn="l" defTabSz="914400" rtl="0" eaLnBrk="1" latinLnBrk="0" hangingPunct="1">
                        <a:buFontTx/>
                        <a:buNone/>
                      </a:pPr>
                      <a:r>
                        <a:rPr lang="ru-RU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   -ВОДУ,</a:t>
                      </a:r>
                    </a:p>
                    <a:p>
                      <a:pPr marL="0" indent="0" algn="l" defTabSz="914400" rtl="0" eaLnBrk="1" latinLnBrk="0" hangingPunct="1">
                        <a:buFontTx/>
                        <a:buNone/>
                      </a:pPr>
                      <a:r>
                        <a:rPr lang="ru-RU" sz="10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   </a:t>
                      </a:r>
                      <a:r>
                        <a:rPr lang="ru-RU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-ОТОПИТЕЛЬНЫЕ ПРИБОРЫ.</a:t>
                      </a:r>
                    </a:p>
                    <a:p>
                      <a:pPr marL="0" indent="0" algn="l" defTabSz="914400" rtl="0" eaLnBrk="1" latinLnBrk="0" hangingPunct="1">
                        <a:buFontTx/>
                        <a:buNone/>
                      </a:pPr>
                      <a:r>
                        <a:rPr lang="ru-RU" sz="1000" b="1" kern="1200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8.</a:t>
                      </a:r>
                      <a:r>
                        <a:rPr lang="ru-RU" sz="1000" b="1" kern="1200" baseline="0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000" b="1" kern="1200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УКРЫТЬ </a:t>
                      </a:r>
                      <a:r>
                        <a:rPr lang="ru-RU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С/Х ЖИВОТНЫХ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333508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1900" b="1" kern="1200" spc="0" dirty="0" smtClean="0">
                        <a:solidFill>
                          <a:srgbClr val="FFC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latinLnBrk="0" hangingPunct="1"/>
                      <a:endParaRPr lang="ru-RU" sz="1900" b="1" kern="1200" spc="0" dirty="0" smtClean="0">
                        <a:solidFill>
                          <a:srgbClr val="FFC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latinLnBrk="0" hangingPunct="1"/>
                      <a:endParaRPr lang="ru-RU" sz="1900" b="1" kern="1200" spc="0" dirty="0" smtClean="0">
                        <a:solidFill>
                          <a:srgbClr val="FFC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latinLnBrk="0" hangingPunct="1"/>
                      <a:endParaRPr lang="ru-RU" sz="1900" b="1" kern="1200" spc="0" dirty="0" smtClean="0">
                        <a:solidFill>
                          <a:srgbClr val="FFC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latinLnBrk="0" hangingPunct="1"/>
                      <a:r>
                        <a:rPr lang="ru-RU" sz="1800" b="1" kern="1200" spc="300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ХИМИЧЕСКАЯ</a:t>
                      </a:r>
                      <a:r>
                        <a:rPr lang="ru-RU" sz="1800" b="1" kern="1200" spc="0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1" kern="1200" spc="300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ТРЕВОГА!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10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latinLnBrk="0" hangingPunct="1"/>
                      <a:endParaRPr lang="ru-RU" sz="10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latinLnBrk="0" hangingPunct="1"/>
                      <a:endParaRPr lang="ru-RU" sz="10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latinLnBrk="0" hangingPunct="1"/>
                      <a:endParaRPr lang="ru-RU" sz="10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latinLnBrk="0" hangingPunct="1"/>
                      <a:endParaRPr lang="ru-RU" sz="10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latinLnBrk="0" hangingPunct="1"/>
                      <a:endParaRPr lang="ru-RU" sz="10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latinLnBrk="0" hangingPunct="1"/>
                      <a:r>
                        <a:rPr lang="ru-RU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ПОДАЕТСЯ</a:t>
                      </a:r>
                    </a:p>
                    <a:p>
                      <a:pPr marL="0" algn="ctr" defTabSz="914400" rtl="0" eaLnBrk="1" latinLnBrk="0" hangingPunct="1"/>
                      <a:r>
                        <a:rPr lang="ru-RU" sz="10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ПРИ УГРОЗЕ</a:t>
                      </a:r>
                    </a:p>
                    <a:p>
                      <a:pPr marL="0" algn="ctr" defTabSz="914400" rtl="0" eaLnBrk="1" latinLnBrk="0" hangingPunct="1"/>
                      <a:r>
                        <a:rPr lang="ru-RU" sz="10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ИЛИ ОБНАРУЖЕНИИ ХИМИЧЕСКОГО</a:t>
                      </a:r>
                    </a:p>
                    <a:p>
                      <a:pPr marL="0" algn="ctr" defTabSz="914400" rtl="0" eaLnBrk="1" latinLnBrk="0" hangingPunct="1"/>
                      <a:r>
                        <a:rPr lang="ru-RU" sz="10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ИЛИ </a:t>
                      </a:r>
                      <a:r>
                        <a:rPr lang="ru-RU" sz="9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БАКТЕРИОЛОГИЧЕСКОГО</a:t>
                      </a:r>
                      <a:r>
                        <a:rPr lang="ru-RU" sz="10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ЗАРАЖЕНИЯ.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ru-RU" sz="1000" b="1" kern="1200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1. НЕМЕДЛЕННО</a:t>
                      </a:r>
                      <a:r>
                        <a:rPr lang="ru-RU" sz="1000" b="1" kern="1200" baseline="0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000" b="1" kern="1200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НАДЕТЬ: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ru-RU" sz="1000" b="1" kern="1200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   </a:t>
                      </a:r>
                      <a:r>
                        <a:rPr lang="ru-RU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-ПРОТИВОГАЗЫ,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ru-RU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   -ЗАЩИТНУЮ ОДЕЖДУ,</a:t>
                      </a:r>
                    </a:p>
                    <a:p>
                      <a:pPr marL="0" indent="0" algn="l" defTabSz="914400" rtl="0" eaLnBrk="1" latinLnBrk="0" hangingPunct="1">
                        <a:buFontTx/>
                        <a:buNone/>
                      </a:pPr>
                      <a:r>
                        <a:rPr lang="ru-RU" sz="1000" b="1" kern="1200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2.</a:t>
                      </a:r>
                      <a:r>
                        <a:rPr lang="ru-RU" sz="1000" b="1" kern="1200" baseline="0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000" b="1" kern="1200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УКРЫТЬ </a:t>
                      </a:r>
                      <a:r>
                        <a:rPr lang="ru-RU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ДЕТЕЙ (ДО 1,5 ЛЕТ) В КЗД</a:t>
                      </a:r>
                    </a:p>
                    <a:p>
                      <a:pPr marL="0" indent="0" algn="l" defTabSz="914400" rtl="0" eaLnBrk="1" latinLnBrk="0" hangingPunct="1">
                        <a:buFontTx/>
                        <a:buNone/>
                      </a:pPr>
                      <a:r>
                        <a:rPr lang="ru-RU" sz="1000" b="1" kern="1200" baseline="0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   </a:t>
                      </a:r>
                      <a:r>
                        <a:rPr lang="ru-RU" sz="1000" b="1" kern="1200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И УКРЫТЬСЯ</a:t>
                      </a:r>
                      <a:r>
                        <a:rPr lang="ru-RU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В УБЕЖИЩЕ.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ru-RU" sz="1000" b="1" kern="1200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3. </a:t>
                      </a:r>
                      <a:r>
                        <a:rPr lang="ru-RU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ВСЕ ГРАЖДАНЕ,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ru-RU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   НАХОДЯЩИЕСЯ ВНЕ УБЕЖИЩ,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ru-RU" sz="1000" b="1" kern="1200" baseline="0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   </a:t>
                      </a:r>
                      <a:r>
                        <a:rPr lang="ru-RU" sz="1000" b="1" kern="1200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ДОЛЖНЫ НЕМЕДЛЕННО НАДЕТЬ:</a:t>
                      </a:r>
                    </a:p>
                    <a:p>
                      <a:pPr marL="0" indent="0" algn="l" defTabSz="914400" rtl="0" eaLnBrk="1" latinLnBrk="0" hangingPunct="1">
                        <a:buFontTx/>
                        <a:buNone/>
                      </a:pPr>
                      <a:r>
                        <a:rPr lang="ru-RU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  -ПРОТИВОГАЗЫ,</a:t>
                      </a:r>
                    </a:p>
                    <a:p>
                      <a:pPr marL="0" indent="0" algn="l" defTabSz="914400" rtl="0" eaLnBrk="1" latinLnBrk="0" hangingPunct="1">
                        <a:buFontTx/>
                        <a:buNone/>
                      </a:pPr>
                      <a:r>
                        <a:rPr lang="ru-RU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  - ЗАЩИТНУЮ ОДЕЖДУ.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ru-RU" sz="1000" b="1" kern="1200" baseline="0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4. </a:t>
                      </a:r>
                      <a:r>
                        <a:rPr lang="ru-RU" sz="1000" b="1" kern="1200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БЫСТРО ВЫЙТИ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ru-RU" sz="1000" b="1" kern="1200" baseline="0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   </a:t>
                      </a:r>
                      <a:r>
                        <a:rPr lang="ru-RU" sz="1000" b="1" kern="1200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ИЗ ЗОНЫ ЗАРАЖЕНИЯ </a:t>
                      </a:r>
                      <a:r>
                        <a:rPr lang="ru-RU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</a:p>
                    <a:p>
                      <a:pPr marL="0" indent="0" algn="l" defTabSz="914400" rtl="0" eaLnBrk="1" latinLnBrk="0" hangingPunct="1">
                        <a:buFontTx/>
                        <a:buNone/>
                      </a:pPr>
                      <a:r>
                        <a:rPr lang="ru-RU" sz="10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   </a:t>
                      </a:r>
                      <a:r>
                        <a:rPr lang="ru-RU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РУКОВОДСТВУЯСЬ УКАЗАНИЯМИ.</a:t>
                      </a:r>
                    </a:p>
                    <a:p>
                      <a:pPr marL="0" indent="0">
                        <a:buFontTx/>
                        <a:buNone/>
                      </a:pPr>
                      <a:endParaRPr lang="ru-RU" sz="1000" b="1" kern="1200" dirty="0" smtClean="0">
                        <a:solidFill>
                          <a:srgbClr val="FFC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indent="0">
                        <a:buFontTx/>
                        <a:buNone/>
                      </a:pPr>
                      <a:r>
                        <a:rPr lang="ru-RU" sz="1000" b="1" kern="1200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   ПРИ ХИМИЧЕСКОМ ЗАРАЖЕНИИ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ru-RU" sz="1000" b="1" kern="1200" baseline="0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   </a:t>
                      </a:r>
                      <a:r>
                        <a:rPr lang="ru-RU" sz="1000" b="1" kern="1200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ПРИНЯТЬ АНТИДОТ (ТАРЕН)</a:t>
                      </a:r>
                      <a:r>
                        <a:rPr lang="ru-RU" sz="1000" b="1" kern="1200" baseline="0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000" b="1" kern="1200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ИЗ АИ-2.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ru-RU" sz="1000" b="1" kern="1200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   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ru-RU" sz="1000" b="1" kern="1200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   ПРИ БАКТЕРИОЛОГИЧЕСКОМ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ru-RU" sz="1000" b="1" kern="1200" baseline="0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   </a:t>
                      </a:r>
                      <a:r>
                        <a:rPr lang="ru-RU" sz="1000" b="1" kern="1200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ЗАРАЖЕНИИ ПРИНЯТЬ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ru-RU" sz="1000" b="1" kern="1200" baseline="0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   </a:t>
                      </a:r>
                      <a:r>
                        <a:rPr lang="ru-RU" sz="1000" b="1" kern="1200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ПРОТИВОБАКТЕРИАЛЬНОЕ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ru-RU" sz="1000" b="1" kern="1200" baseline="0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   </a:t>
                      </a:r>
                      <a:r>
                        <a:rPr lang="ru-RU" sz="1000" b="1" kern="1200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СРЕДСТВО №1 (АНТИБИОТИК)</a:t>
                      </a:r>
                      <a:r>
                        <a:rPr lang="ru-RU" sz="1000" b="1" kern="1200" baseline="0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000" b="1" kern="1200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ИЗ АИ-2.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14" name="Рисунок 13" descr="лента МЧС PNG.png"/>
          <p:cNvPicPr preferRelativeResize="0"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6200000">
            <a:off x="5475438" y="3176971"/>
            <a:ext cx="6858002" cy="504056"/>
          </a:xfrm>
          <a:prstGeom prst="rect">
            <a:avLst/>
          </a:prstGeom>
        </p:spPr>
      </p:pic>
      <p:grpSp>
        <p:nvGrpSpPr>
          <p:cNvPr id="12" name="Группа 11"/>
          <p:cNvGrpSpPr/>
          <p:nvPr/>
        </p:nvGrpSpPr>
        <p:grpSpPr>
          <a:xfrm>
            <a:off x="167335" y="404664"/>
            <a:ext cx="1584000" cy="2808312"/>
            <a:chOff x="137353" y="3218766"/>
            <a:chExt cx="1584000" cy="2808312"/>
          </a:xfrm>
        </p:grpSpPr>
        <p:grpSp>
          <p:nvGrpSpPr>
            <p:cNvPr id="11" name="Группа 10"/>
            <p:cNvGrpSpPr/>
            <p:nvPr/>
          </p:nvGrpSpPr>
          <p:grpSpPr>
            <a:xfrm>
              <a:off x="137353" y="3218766"/>
              <a:ext cx="1584000" cy="2010434"/>
              <a:chOff x="137353" y="2314910"/>
              <a:chExt cx="1584000" cy="2010434"/>
            </a:xfrm>
          </p:grpSpPr>
          <p:pic>
            <p:nvPicPr>
              <p:cNvPr id="1026" name="Picture 2" descr="C:\Users\User\Documents\ХОЗЯИН\ПРЕЗЕНТАЦИИ материалы\МЧС России\МЧС фото\ГО 13.jpg"/>
              <p:cNvPicPr>
                <a:picLocks noChangeAspect="1" noChangeArrowheads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7570"/>
              <a:stretch/>
            </p:blipFill>
            <p:spPr bwMode="auto">
              <a:xfrm>
                <a:off x="137353" y="2924944"/>
                <a:ext cx="1584000" cy="14004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grpSp>
            <p:nvGrpSpPr>
              <p:cNvPr id="15" name="Группа 14"/>
              <p:cNvGrpSpPr/>
              <p:nvPr/>
            </p:nvGrpSpPr>
            <p:grpSpPr>
              <a:xfrm>
                <a:off x="137353" y="2314910"/>
                <a:ext cx="1584000" cy="610034"/>
                <a:chOff x="546252" y="2060472"/>
                <a:chExt cx="1656000" cy="648000"/>
              </a:xfrm>
            </p:grpSpPr>
            <p:pic>
              <p:nvPicPr>
                <p:cNvPr id="17" name="Рисунок 16"/>
                <p:cNvPicPr preferRelativeResize="0">
                  <a:picLocks noChangeAspect="1"/>
                </p:cNvPicPr>
                <p:nvPr/>
              </p:nvPicPr>
              <p:blipFill rotWithShape="1"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r="7048"/>
                <a:stretch/>
              </p:blipFill>
              <p:spPr>
                <a:xfrm>
                  <a:off x="546252" y="2061281"/>
                  <a:ext cx="828000" cy="646383"/>
                </a:xfrm>
                <a:prstGeom prst="rect">
                  <a:avLst/>
                </a:prstGeom>
              </p:spPr>
            </p:pic>
            <p:pic>
              <p:nvPicPr>
                <p:cNvPr id="18" name="Picture 2" descr="C:\Users\User\Documents\ХОЗЯИН\ПРЕЗЕНТАЦИИ материалы\МЧС России\МЧС фото\ГО 6.jpg"/>
                <p:cNvPicPr preferRelativeResize="0">
                  <a:picLocks noChangeAspect="1" noChangeArrowheads="1"/>
                </p:cNvPicPr>
                <p:nvPr/>
              </p:nvPicPr>
              <p:blipFill rotWithShape="1"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6993" t="15950" r="788" b="-1"/>
                <a:stretch/>
              </p:blipFill>
              <p:spPr bwMode="auto">
                <a:xfrm>
                  <a:off x="1374252" y="2060472"/>
                  <a:ext cx="828000" cy="64800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  <p:pic>
          <p:nvPicPr>
            <p:cNvPr id="19" name="Picture 4" descr="C:\Users\User\Documents\ХОЗЯИН\ПРЕЗЕНТАЦИИ материалы\БЕЗОПАСНОСТЬ\Предупреждающие знаки\радиация.png"/>
            <p:cNvPicPr preferRelativeResize="0"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4353" y="5325380"/>
              <a:ext cx="810000" cy="7016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9" name="Группа 8"/>
          <p:cNvGrpSpPr/>
          <p:nvPr/>
        </p:nvGrpSpPr>
        <p:grpSpPr>
          <a:xfrm>
            <a:off x="154983" y="3837238"/>
            <a:ext cx="1608704" cy="2385590"/>
            <a:chOff x="154983" y="3837238"/>
            <a:chExt cx="1608704" cy="2385590"/>
          </a:xfrm>
        </p:grpSpPr>
        <p:grpSp>
          <p:nvGrpSpPr>
            <p:cNvPr id="20" name="Группа 19"/>
            <p:cNvGrpSpPr>
              <a:grpSpLocks noChangeAspect="1"/>
            </p:cNvGrpSpPr>
            <p:nvPr/>
          </p:nvGrpSpPr>
          <p:grpSpPr>
            <a:xfrm>
              <a:off x="154983" y="5536726"/>
              <a:ext cx="1608704" cy="686102"/>
              <a:chOff x="137353" y="3114831"/>
              <a:chExt cx="1432225" cy="610836"/>
            </a:xfrm>
          </p:grpSpPr>
          <p:pic>
            <p:nvPicPr>
              <p:cNvPr id="26" name="Picture 5" descr="C:\Users\User\Documents\ХОЗЯИН\ПРЕЗЕНТАЦИИ материалы\БЕЗОПАСНОСТЬ\Предупреждающие знаки\яды.png"/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7353" y="3114831"/>
                <a:ext cx="705115" cy="61083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7" name="Picture 3" descr="C:\Users\User\Documents\ХОЗЯИН\ПРЕЗЕНТАЦИИ материалы\БЕЗОПАСНОСТЬ\Предупреждающие знаки\биологич. опасность.png"/>
              <p:cNvPicPr>
                <a:picLocks noChangeAspect="1" noChangeArrowheads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462" y="3115042"/>
                <a:ext cx="705116" cy="61042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22" name="Группа 21"/>
            <p:cNvGrpSpPr/>
            <p:nvPr/>
          </p:nvGrpSpPr>
          <p:grpSpPr>
            <a:xfrm>
              <a:off x="167335" y="3837238"/>
              <a:ext cx="1584000" cy="610034"/>
              <a:chOff x="546252" y="2060472"/>
              <a:chExt cx="1656000" cy="648000"/>
            </a:xfrm>
          </p:grpSpPr>
          <p:pic>
            <p:nvPicPr>
              <p:cNvPr id="24" name="Рисунок 23"/>
              <p:cNvPicPr preferRelativeResize="0"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7048"/>
              <a:stretch/>
            </p:blipFill>
            <p:spPr>
              <a:xfrm>
                <a:off x="546252" y="2061281"/>
                <a:ext cx="828000" cy="646383"/>
              </a:xfrm>
              <a:prstGeom prst="rect">
                <a:avLst/>
              </a:prstGeom>
            </p:spPr>
          </p:pic>
          <p:pic>
            <p:nvPicPr>
              <p:cNvPr id="25" name="Picture 2" descr="C:\Users\User\Documents\ХОЗЯИН\ПРЕЗЕНТАЦИИ материалы\МЧС России\МЧС фото\ГО 6.jpg"/>
              <p:cNvPicPr preferRelativeResize="0">
                <a:picLocks noChangeAspect="1" noChangeArrowheads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6993" t="15950" r="788" b="-1"/>
              <a:stretch/>
            </p:blipFill>
            <p:spPr bwMode="auto">
              <a:xfrm>
                <a:off x="1374252" y="2060472"/>
                <a:ext cx="828000" cy="648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3" name="Рисунок 2"/>
            <p:cNvPicPr preferRelativeResize="0"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7335" y="4446512"/>
              <a:ext cx="1584000" cy="99871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03913575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 descr="лента МЧС PNG.png"/>
          <p:cNvPicPr preferRelativeResize="0"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6200000">
            <a:off x="5475438" y="3176971"/>
            <a:ext cx="6858002" cy="504056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9000"/>
            <a:ext cx="8652411" cy="684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1291542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 descr="лента МЧС PNG.png"/>
          <p:cNvPicPr preferRelativeResize="0"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6200000">
            <a:off x="5475438" y="3176971"/>
            <a:ext cx="6858002" cy="50405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-1" y="2274838"/>
            <a:ext cx="865241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spc="3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+mj-ea"/>
                <a:cs typeface="+mj-cs"/>
              </a:rPr>
              <a:t>ПОРЯДОК </a:t>
            </a:r>
            <a:r>
              <a:rPr lang="ru-RU" sz="3600" b="1" spc="3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+mj-ea"/>
                <a:cs typeface="+mj-cs"/>
              </a:rPr>
              <a:t>ДОЗВОНА</a:t>
            </a:r>
          </a:p>
          <a:p>
            <a:pPr algn="ctr"/>
            <a:r>
              <a:rPr lang="ru-RU" sz="3600" b="1" spc="3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+mj-ea"/>
                <a:cs typeface="+mj-cs"/>
              </a:rPr>
              <a:t>В </a:t>
            </a:r>
            <a:r>
              <a:rPr lang="ru-RU" sz="3600" b="1" spc="3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+mj-ea"/>
                <a:cs typeface="+mj-cs"/>
              </a:rPr>
              <a:t>ЭКСТРЕННЫЕ СЛУЖБЫ</a:t>
            </a:r>
          </a:p>
          <a:p>
            <a:pPr algn="ctr"/>
            <a:r>
              <a:rPr lang="ru-RU" sz="3600" b="1" spc="3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+mj-ea"/>
                <a:cs typeface="+mj-cs"/>
              </a:rPr>
              <a:t>СО </a:t>
            </a:r>
            <a:r>
              <a:rPr lang="ru-RU" sz="3600" b="1" spc="3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+mj-ea"/>
                <a:cs typeface="+mj-cs"/>
              </a:rPr>
              <a:t>СТАЦИОНАРНЫХ</a:t>
            </a:r>
          </a:p>
          <a:p>
            <a:pPr algn="ctr"/>
            <a:r>
              <a:rPr lang="ru-RU" sz="3600" b="1" spc="3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+mj-ea"/>
                <a:cs typeface="+mj-cs"/>
              </a:rPr>
              <a:t>И </a:t>
            </a:r>
            <a:r>
              <a:rPr lang="ru-RU" sz="3600" b="1" spc="3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+mj-ea"/>
                <a:cs typeface="+mj-cs"/>
              </a:rPr>
              <a:t>МОБИЛЬНЫХ ТЕЛЕФОНОВ</a:t>
            </a:r>
          </a:p>
        </p:txBody>
      </p:sp>
    </p:spTree>
    <p:extLst>
      <p:ext uri="{BB962C8B-B14F-4D97-AF65-F5344CB8AC3E}">
        <p14:creationId xmlns:p14="http://schemas.microsoft.com/office/powerpoint/2010/main" val="1144482913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2375888" y="188640"/>
            <a:ext cx="5940000" cy="642165"/>
            <a:chOff x="2375888" y="188640"/>
            <a:chExt cx="5940000" cy="642165"/>
          </a:xfrm>
        </p:grpSpPr>
        <p:pic>
          <p:nvPicPr>
            <p:cNvPr id="7" name="Рисунок 6"/>
            <p:cNvPicPr preferRelativeResize="0"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27" r="6460"/>
            <a:stretch/>
          </p:blipFill>
          <p:spPr>
            <a:xfrm>
              <a:off x="4751888" y="188640"/>
              <a:ext cx="1188000" cy="642165"/>
            </a:xfrm>
            <a:prstGeom prst="rect">
              <a:avLst/>
            </a:prstGeom>
          </p:spPr>
        </p:pic>
        <p:pic>
          <p:nvPicPr>
            <p:cNvPr id="9" name="Рисунок 8"/>
            <p:cNvPicPr preferRelativeResize="0"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51" r="5471"/>
            <a:stretch/>
          </p:blipFill>
          <p:spPr>
            <a:xfrm>
              <a:off x="5939888" y="188640"/>
              <a:ext cx="1188000" cy="642165"/>
            </a:xfrm>
            <a:prstGeom prst="rect">
              <a:avLst/>
            </a:prstGeom>
          </p:spPr>
        </p:pic>
        <p:pic>
          <p:nvPicPr>
            <p:cNvPr id="10" name="Рисунок 9"/>
            <p:cNvPicPr preferRelativeResize="0"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63888" y="188640"/>
              <a:ext cx="1188000" cy="642165"/>
            </a:xfrm>
            <a:prstGeom prst="rect">
              <a:avLst/>
            </a:prstGeom>
          </p:spPr>
        </p:pic>
        <p:pic>
          <p:nvPicPr>
            <p:cNvPr id="11" name="Рисунок 10"/>
            <p:cNvPicPr preferRelativeResize="0"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78" r="7751"/>
            <a:stretch/>
          </p:blipFill>
          <p:spPr>
            <a:xfrm>
              <a:off x="7127888" y="188640"/>
              <a:ext cx="1188000" cy="642165"/>
            </a:xfrm>
            <a:prstGeom prst="rect">
              <a:avLst/>
            </a:prstGeom>
          </p:spPr>
        </p:pic>
        <p:pic>
          <p:nvPicPr>
            <p:cNvPr id="3" name="Рисунок 2"/>
            <p:cNvPicPr preferRelativeResize="0"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75888" y="189322"/>
              <a:ext cx="1188000" cy="640800"/>
            </a:xfrm>
            <a:prstGeom prst="rect">
              <a:avLst/>
            </a:prstGeom>
          </p:spPr>
        </p:pic>
      </p:grpSp>
      <p:pic>
        <p:nvPicPr>
          <p:cNvPr id="14" name="Рисунок 13" descr="лента МЧС PNG.png"/>
          <p:cNvPicPr preferRelativeResize="0"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rot="16200000">
            <a:off x="5475438" y="3176971"/>
            <a:ext cx="6858002" cy="504056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51520" y="5890046"/>
            <a:ext cx="806436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spc="3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«112» </a:t>
            </a:r>
            <a:r>
              <a:rPr lang="ru-RU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lang="ru-RU" b="1" dirty="0" smtClean="0"/>
              <a:t> </a:t>
            </a:r>
            <a:r>
              <a:rPr lang="ru-RU" b="1" spc="3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НОМЕР СЛУЖБЫ СПАСЕНИЯ</a:t>
            </a:r>
            <a:r>
              <a:rPr lang="ru-RU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</a:p>
          <a:p>
            <a:pPr algn="ctr"/>
            <a:r>
              <a:rPr lang="ru-RU" b="1" dirty="0" smtClean="0"/>
              <a:t>А НЕ НОМЕР СОТОВОГО ОПЕРАТОРА.</a:t>
            </a:r>
          </a:p>
          <a:p>
            <a:pPr algn="ctr"/>
            <a:r>
              <a:rPr lang="ru-RU" b="1" spc="3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OБРАЩАЙТЕСЬ ПО НЕМУ ТОЛЬКО ЗА ПОМОЩЬЮ</a:t>
            </a:r>
            <a:r>
              <a:rPr lang="ru-RU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5195331"/>
              </p:ext>
            </p:extLst>
          </p:nvPr>
        </p:nvGraphicFramePr>
        <p:xfrm>
          <a:off x="251519" y="188640"/>
          <a:ext cx="8064369" cy="55703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6713"/>
                <a:gridCol w="1171746"/>
                <a:gridCol w="3604310"/>
                <a:gridCol w="1151600"/>
              </a:tblGrid>
              <a:tr h="648072">
                <a:tc>
                  <a:txBody>
                    <a:bodyPr/>
                    <a:lstStyle/>
                    <a:p>
                      <a:pPr algn="ctr"/>
                      <a:r>
                        <a:rPr lang="ru-RU" spc="300" dirty="0" smtClean="0"/>
                        <a:t>СЛУЖБА</a:t>
                      </a:r>
                      <a:endParaRPr lang="ru-RU" spc="300" dirty="0"/>
                    </a:p>
                  </a:txBody>
                  <a:tcPr anchor="ctr">
                    <a:solidFill>
                      <a:schemeClr val="tx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>
                    <a:noFill/>
                  </a:tcPr>
                </a:tc>
              </a:tr>
              <a:tr h="984448">
                <a:tc>
                  <a:txBody>
                    <a:bodyPr/>
                    <a:lstStyle/>
                    <a:p>
                      <a:pPr algn="ctr"/>
                      <a:r>
                        <a:rPr lang="ru-RU" sz="1400" b="1" spc="0" dirty="0" smtClean="0">
                          <a:solidFill>
                            <a:schemeClr val="tx1"/>
                          </a:solidFill>
                        </a:rPr>
                        <a:t>ЕДИНЫЙ ТЕЛЕФОН </a:t>
                      </a:r>
                      <a:r>
                        <a:rPr lang="ru-RU" sz="1400" b="1" spc="300" dirty="0" smtClean="0">
                          <a:solidFill>
                            <a:schemeClr val="tx1"/>
                          </a:solidFill>
                        </a:rPr>
                        <a:t>ПОЖАРНЫХ</a:t>
                      </a:r>
                    </a:p>
                    <a:p>
                      <a:pPr algn="ctr"/>
                      <a:r>
                        <a:rPr lang="ru-RU" sz="1400" b="1" spc="300" dirty="0" smtClean="0">
                          <a:solidFill>
                            <a:schemeClr val="tx1"/>
                          </a:solidFill>
                        </a:rPr>
                        <a:t>И СПАСАТЕЛЕЙ</a:t>
                      </a:r>
                    </a:p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</a:rPr>
                        <a:t>г. МОСКВЫ </a:t>
                      </a:r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500" b="1" spc="300" dirty="0" smtClean="0">
                          <a:solidFill>
                            <a:schemeClr val="tx1"/>
                          </a:solidFill>
                        </a:rPr>
                        <a:t>101</a:t>
                      </a:r>
                      <a:endParaRPr lang="ru-RU" sz="2500" b="1" spc="3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500" b="1" spc="300" dirty="0" smtClean="0">
                          <a:solidFill>
                            <a:schemeClr val="tx1"/>
                          </a:solidFill>
                        </a:rPr>
                        <a:t>112</a:t>
                      </a:r>
                      <a:endParaRPr lang="ru-RU" sz="2500" b="1" spc="3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500" b="1" spc="300" dirty="0" smtClean="0">
                          <a:solidFill>
                            <a:schemeClr val="tx1"/>
                          </a:solidFill>
                        </a:rPr>
                        <a:t>01</a:t>
                      </a:r>
                      <a:endParaRPr lang="ru-RU" sz="2500" b="1" spc="3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noFill/>
                  </a:tcPr>
                </a:tc>
              </a:tr>
              <a:tr h="984448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b="1" kern="1200" spc="3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ПОЛИЦИЯ</a:t>
                      </a:r>
                    </a:p>
                    <a:p>
                      <a:pPr marL="0" algn="ctr" defTabSz="914400" rtl="0" eaLnBrk="1" latinLnBrk="0" hangingPunct="1"/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г. МОСКВЫ </a:t>
                      </a:r>
                      <a:endParaRPr lang="ru-RU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0033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500" b="1" spc="300" dirty="0" smtClean="0">
                          <a:solidFill>
                            <a:schemeClr val="tx1"/>
                          </a:solidFill>
                        </a:rPr>
                        <a:t>102</a:t>
                      </a:r>
                      <a:endParaRPr lang="ru-RU" sz="2500" b="1" spc="3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500" b="1" spc="300" dirty="0" smtClean="0">
                          <a:solidFill>
                            <a:schemeClr val="tx1"/>
                          </a:solidFill>
                        </a:rPr>
                        <a:t>112</a:t>
                      </a:r>
                      <a:endParaRPr lang="ru-RU" sz="2500" b="1" spc="3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500" b="1" spc="300" dirty="0" smtClean="0">
                          <a:solidFill>
                            <a:schemeClr val="tx1"/>
                          </a:solidFill>
                        </a:rPr>
                        <a:t>02</a:t>
                      </a:r>
                      <a:endParaRPr lang="ru-RU" sz="2500" b="1" spc="3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noFill/>
                  </a:tcPr>
                </a:tc>
              </a:tr>
              <a:tr h="984448">
                <a:tc>
                  <a:txBody>
                    <a:bodyPr/>
                    <a:lstStyle/>
                    <a:p>
                      <a:pPr algn="ctr"/>
                      <a:r>
                        <a:rPr lang="ru-RU" sz="1400" b="1" spc="300" dirty="0" smtClean="0">
                          <a:solidFill>
                            <a:srgbClr val="FF0000"/>
                          </a:solidFill>
                        </a:rPr>
                        <a:t>СКОРАЯ МЕДИЦИНСКАЯ ПОМОЩЬ</a:t>
                      </a:r>
                    </a:p>
                    <a:p>
                      <a:pPr algn="ctr"/>
                      <a:r>
                        <a:rPr lang="ru-RU" sz="1400" b="1" dirty="0" smtClean="0">
                          <a:solidFill>
                            <a:srgbClr val="FF0000"/>
                          </a:solidFill>
                        </a:rPr>
                        <a:t>г. МОСКВЫ </a:t>
                      </a:r>
                      <a:endParaRPr lang="ru-RU" sz="14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500" b="1" spc="300" dirty="0" smtClean="0">
                          <a:solidFill>
                            <a:schemeClr val="tx1"/>
                          </a:solidFill>
                        </a:rPr>
                        <a:t>103</a:t>
                      </a:r>
                      <a:endParaRPr lang="ru-RU" sz="2500" b="1" spc="3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500" b="1" spc="300" dirty="0" smtClean="0">
                          <a:solidFill>
                            <a:schemeClr val="tx1"/>
                          </a:solidFill>
                        </a:rPr>
                        <a:t>112</a:t>
                      </a:r>
                      <a:endParaRPr lang="ru-RU" sz="2500" b="1" spc="3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500" b="1" spc="300" dirty="0" smtClean="0">
                          <a:solidFill>
                            <a:schemeClr val="tx1"/>
                          </a:solidFill>
                        </a:rPr>
                        <a:t>03</a:t>
                      </a:r>
                      <a:endParaRPr lang="ru-RU" sz="2500" b="1" spc="3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noFill/>
                  </a:tcPr>
                </a:tc>
              </a:tr>
              <a:tr h="984448">
                <a:tc>
                  <a:txBody>
                    <a:bodyPr/>
                    <a:lstStyle/>
                    <a:p>
                      <a:pPr algn="ctr"/>
                      <a:r>
                        <a:rPr lang="ru-RU" sz="1400" b="1" spc="300" dirty="0" smtClean="0"/>
                        <a:t>АВАРИЙНАЯ </a:t>
                      </a:r>
                      <a:r>
                        <a:rPr lang="ru-RU" sz="1400" b="1" spc="0" dirty="0" smtClean="0"/>
                        <a:t>ГАЗОВАЯ</a:t>
                      </a:r>
                      <a:r>
                        <a:rPr lang="ru-RU" sz="1400" b="1" spc="0" baseline="0" dirty="0" smtClean="0"/>
                        <a:t>  </a:t>
                      </a:r>
                      <a:r>
                        <a:rPr lang="ru-RU" sz="1400" b="1" spc="0" dirty="0" smtClean="0"/>
                        <a:t>СЛУЖБА</a:t>
                      </a:r>
                    </a:p>
                    <a:p>
                      <a:pPr algn="ctr"/>
                      <a:r>
                        <a:rPr lang="ru-RU" sz="1400" b="1" dirty="0" smtClean="0"/>
                        <a:t>г. МОСКВЫ </a:t>
                      </a:r>
                      <a:endParaRPr lang="ru-RU" sz="1400" b="1" dirty="0"/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500" b="1" spc="300" dirty="0" smtClean="0">
                          <a:solidFill>
                            <a:schemeClr val="tx1"/>
                          </a:solidFill>
                        </a:rPr>
                        <a:t>104</a:t>
                      </a:r>
                      <a:endParaRPr lang="ru-RU" sz="2500" b="1" spc="3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500" b="1" spc="300" dirty="0" smtClean="0">
                          <a:solidFill>
                            <a:schemeClr val="tx1"/>
                          </a:solidFill>
                        </a:rPr>
                        <a:t>112</a:t>
                      </a:r>
                      <a:endParaRPr lang="ru-RU" sz="2500" b="1" spc="3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500" b="1" spc="300" dirty="0" smtClean="0">
                          <a:solidFill>
                            <a:schemeClr val="tx1"/>
                          </a:solidFill>
                        </a:rPr>
                        <a:t>04</a:t>
                      </a:r>
                      <a:endParaRPr lang="ru-RU" sz="2500" b="1" spc="3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noFill/>
                  </a:tcPr>
                </a:tc>
              </a:tr>
              <a:tr h="984448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ЛИНИЯ</a:t>
                      </a:r>
                    </a:p>
                    <a:p>
                      <a:pPr algn="ctr"/>
                      <a:r>
                        <a:rPr lang="ru-RU" sz="1400" b="1" spc="300" dirty="0" smtClean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«РЕБЁНОК</a:t>
                      </a:r>
                    </a:p>
                    <a:p>
                      <a:pPr algn="ctr"/>
                      <a:r>
                        <a:rPr lang="ru-RU" sz="1400" b="1" spc="300" dirty="0" smtClean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В ОПАСНОСТИ» </a:t>
                      </a:r>
                      <a:endParaRPr lang="ru-RU" sz="1400" b="1" spc="300" dirty="0">
                        <a:solidFill>
                          <a:schemeClr val="bg2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2500" b="1" spc="300" smtClean="0">
                          <a:solidFill>
                            <a:schemeClr val="tx1"/>
                          </a:solidFill>
                        </a:rPr>
                        <a:t>121,</a:t>
                      </a:r>
                      <a:r>
                        <a:rPr lang="ru-RU" sz="2500" b="1" spc="300" baseline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2500" b="1" spc="300" smtClean="0">
                          <a:solidFill>
                            <a:schemeClr val="tx1"/>
                          </a:solidFill>
                        </a:rPr>
                        <a:t>123</a:t>
                      </a:r>
                      <a:endParaRPr lang="ru-RU" sz="2500" b="1" spc="3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2500" b="1" spc="3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2500" b="1" spc="3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73181062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 descr="лента МЧС PNG.png"/>
          <p:cNvPicPr preferRelativeResize="0"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6200000">
            <a:off x="5475438" y="3176971"/>
            <a:ext cx="6858002" cy="504056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51520" y="741181"/>
            <a:ext cx="8136904" cy="5878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</a:t>
            </a:r>
            <a:r>
              <a:rPr lang="ru-RU" sz="1600" b="1" spc="3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 ПОДДАВАЙТЕСЬ </a:t>
            </a:r>
            <a:r>
              <a:rPr lang="ru-RU" sz="1600" b="1" dirty="0" smtClean="0"/>
              <a:t>ПАНИКЕ; </a:t>
            </a:r>
          </a:p>
          <a:p>
            <a:endParaRPr lang="ru-RU" sz="1600" b="1" dirty="0" smtClean="0"/>
          </a:p>
          <a:p>
            <a:endParaRPr lang="ru-RU" sz="1600" b="1" dirty="0"/>
          </a:p>
          <a:p>
            <a:r>
              <a:rPr lang="ru-RU" sz="16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</a:t>
            </a:r>
            <a:r>
              <a:rPr lang="ru-RU" sz="1600" b="1" spc="3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ПОЗВОНИТЕ</a:t>
            </a:r>
            <a:r>
              <a:rPr lang="ru-RU" sz="1600" b="1" dirty="0" smtClean="0"/>
              <a:t> ПО ТЕЛЕФОНУ   </a:t>
            </a:r>
            <a:r>
              <a:rPr lang="ru-RU" sz="1600" b="1" spc="3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01</a:t>
            </a:r>
            <a:r>
              <a:rPr lang="ru-RU" sz="1600" b="1" spc="3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1600" b="1" spc="3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101, 112,</a:t>
            </a:r>
          </a:p>
          <a:p>
            <a:r>
              <a:rPr lang="ru-RU" sz="1600" b="1" dirty="0"/>
              <a:t> </a:t>
            </a:r>
            <a:r>
              <a:rPr lang="ru-RU" sz="1600" b="1" dirty="0" smtClean="0"/>
              <a:t>   </a:t>
            </a:r>
            <a:r>
              <a:rPr lang="ru-RU" sz="1600" b="1" spc="3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СООБЩИТЕ</a:t>
            </a:r>
            <a:r>
              <a:rPr lang="ru-RU" sz="1600" b="1" spc="3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r>
              <a:rPr lang="ru-RU" sz="1400" b="1" dirty="0" smtClean="0"/>
              <a:t>    </a:t>
            </a:r>
            <a:r>
              <a:rPr lang="ru-RU" sz="14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lang="ru-RU" sz="1400" b="1" dirty="0" smtClean="0"/>
              <a:t> ЧТО СЛУЧИЛОСЬ,</a:t>
            </a:r>
          </a:p>
          <a:p>
            <a:r>
              <a:rPr lang="ru-RU" sz="1400" b="1" dirty="0"/>
              <a:t> </a:t>
            </a:r>
            <a:r>
              <a:rPr lang="ru-RU" sz="1400" b="1" dirty="0" smtClean="0"/>
              <a:t>   </a:t>
            </a:r>
            <a:r>
              <a:rPr lang="ru-RU" sz="14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lang="ru-RU" sz="1400" b="1" dirty="0" smtClean="0"/>
              <a:t> УКАЖИТЕ ТОЧНЫЙ АДРЕС МЕСТА ПРОИСШЕСТВИЯ,</a:t>
            </a:r>
          </a:p>
          <a:p>
            <a:r>
              <a:rPr lang="ru-RU" sz="1400" b="1" dirty="0" smtClean="0"/>
              <a:t>    </a:t>
            </a:r>
            <a:r>
              <a:rPr lang="ru-RU" sz="14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lang="ru-RU" sz="1400" b="1" dirty="0" smtClean="0"/>
              <a:t> СВОЮ ФАМИЛИЮ,</a:t>
            </a:r>
          </a:p>
          <a:p>
            <a:r>
              <a:rPr lang="ru-RU" sz="1400" b="1" dirty="0" smtClean="0"/>
              <a:t>    </a:t>
            </a:r>
            <a:r>
              <a:rPr lang="ru-RU" sz="14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lang="ru-RU" sz="1400" b="1" dirty="0" smtClean="0"/>
              <a:t> НОМЕР ТЕЛЕФОНА;</a:t>
            </a:r>
          </a:p>
          <a:p>
            <a:r>
              <a:rPr lang="ru-RU" sz="1600" b="1" dirty="0" smtClean="0"/>
              <a:t> </a:t>
            </a:r>
          </a:p>
          <a:p>
            <a:endParaRPr lang="ru-RU" sz="1600" b="1" dirty="0" smtClean="0"/>
          </a:p>
          <a:p>
            <a:r>
              <a:rPr lang="ru-RU" sz="16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</a:t>
            </a:r>
            <a:r>
              <a:rPr lang="ru-RU" sz="1600" b="1" dirty="0" smtClean="0"/>
              <a:t>ЕСЛИ ВЫ ОЧЕВИДЕЦ – </a:t>
            </a:r>
            <a:r>
              <a:rPr lang="ru-RU" sz="1600" b="1" spc="3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ОСТАВАЙТЕСЬ</a:t>
            </a:r>
            <a:endParaRPr lang="ru-RU" sz="1600" b="1" dirty="0"/>
          </a:p>
          <a:p>
            <a:r>
              <a:rPr lang="ru-RU" sz="1600" b="1" dirty="0" smtClean="0"/>
              <a:t>    НА МЕСТЕ ПРОИСШЕСТВИЯ</a:t>
            </a:r>
          </a:p>
          <a:p>
            <a:r>
              <a:rPr lang="ru-RU" sz="1600" b="1" dirty="0"/>
              <a:t> </a:t>
            </a:r>
            <a:r>
              <a:rPr lang="ru-RU" sz="1600" b="1" dirty="0" smtClean="0"/>
              <a:t>   ДО ПРИБЫТИЯ ЭКСТРЕННЫХ СЛУЖБ; </a:t>
            </a:r>
          </a:p>
          <a:p>
            <a:endParaRPr lang="ru-RU" sz="1600" b="1" dirty="0" smtClean="0"/>
          </a:p>
          <a:p>
            <a:endParaRPr lang="ru-RU" sz="1600" b="1" dirty="0" smtClean="0"/>
          </a:p>
          <a:p>
            <a:r>
              <a:rPr lang="ru-RU" sz="16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4. </a:t>
            </a:r>
            <a:r>
              <a:rPr lang="ru-RU" sz="1600" b="1" spc="3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ОКАЖИТЕ </a:t>
            </a:r>
            <a:r>
              <a:rPr lang="ru-RU" sz="1600" b="1" dirty="0" smtClean="0"/>
              <a:t>ПЕРВУЮ ПОМОЩЬ ПОСТРАДАВШИМ; </a:t>
            </a:r>
          </a:p>
          <a:p>
            <a:endParaRPr lang="ru-RU" sz="1600" b="1" dirty="0" smtClean="0"/>
          </a:p>
          <a:p>
            <a:endParaRPr lang="ru-RU" sz="1600" b="1" dirty="0" smtClean="0"/>
          </a:p>
          <a:p>
            <a:r>
              <a:rPr lang="ru-RU" sz="16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5. </a:t>
            </a:r>
            <a:r>
              <a:rPr lang="ru-RU" sz="1600" b="1" spc="3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ВЫПОЛНЯЙТЕ</a:t>
            </a:r>
            <a:r>
              <a:rPr lang="ru-RU" sz="1600" b="1" dirty="0" smtClean="0"/>
              <a:t> РЕКОМЕНДАЦИИ СПАСАТЕЛЕЙ; </a:t>
            </a:r>
          </a:p>
          <a:p>
            <a:endParaRPr lang="ru-RU" sz="1600" b="1" dirty="0" smtClean="0"/>
          </a:p>
          <a:p>
            <a:endParaRPr lang="ru-RU" sz="1600" b="1" dirty="0" smtClean="0"/>
          </a:p>
          <a:p>
            <a:r>
              <a:rPr lang="ru-RU" sz="16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6. </a:t>
            </a:r>
            <a:r>
              <a:rPr lang="ru-RU" sz="1600" b="1" spc="3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 СОЗДАВАЙТЕ </a:t>
            </a:r>
            <a:r>
              <a:rPr lang="ru-RU" sz="1600" b="1" dirty="0" smtClean="0"/>
              <a:t>УСЛОВИЙ, ПРЕПЯТСТВУЮЩИХ</a:t>
            </a:r>
          </a:p>
          <a:p>
            <a:r>
              <a:rPr lang="ru-RU" sz="1600" b="1" dirty="0"/>
              <a:t> </a:t>
            </a:r>
            <a:r>
              <a:rPr lang="ru-RU" sz="1600" b="1" dirty="0" smtClean="0"/>
              <a:t>   </a:t>
            </a:r>
            <a:r>
              <a:rPr lang="ru-RU" sz="1600" b="1" dirty="0"/>
              <a:t>ДЕЙСТВИЯМ </a:t>
            </a:r>
            <a:r>
              <a:rPr lang="ru-RU" sz="1600" b="1" dirty="0">
                <a:latin typeface="Century Gothic" panose="020B0502020202020204" pitchFamily="34" charset="0"/>
              </a:rPr>
              <a:t>РАБОТНИКОВ ЭКСТРЕННЫХ </a:t>
            </a:r>
            <a:r>
              <a:rPr lang="ru-RU" sz="1600" b="1" dirty="0" smtClean="0">
                <a:latin typeface="Century Gothic" panose="020B0502020202020204" pitchFamily="34" charset="0"/>
              </a:rPr>
              <a:t>СЛУЖБ</a:t>
            </a:r>
            <a:r>
              <a:rPr lang="ru-RU" sz="1600" b="1" dirty="0" smtClean="0"/>
              <a:t>. </a:t>
            </a:r>
            <a:endParaRPr lang="ru-RU" sz="16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403648" y="116632"/>
            <a:ext cx="6125395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200" b="1" spc="6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+mj-ea"/>
                <a:cs typeface="+mj-cs"/>
              </a:rPr>
              <a:t>ПРИ ПЕРЕДАЧЕ СООБЩЕНИЯ: </a:t>
            </a:r>
          </a:p>
        </p:txBody>
      </p:sp>
      <p:grpSp>
        <p:nvGrpSpPr>
          <p:cNvPr id="11" name="Группа 10"/>
          <p:cNvGrpSpPr/>
          <p:nvPr/>
        </p:nvGrpSpPr>
        <p:grpSpPr>
          <a:xfrm>
            <a:off x="6135648" y="619527"/>
            <a:ext cx="2180768" cy="6121841"/>
            <a:chOff x="6135648" y="547519"/>
            <a:chExt cx="2180768" cy="6121841"/>
          </a:xfrm>
        </p:grpSpPr>
        <p:pic>
          <p:nvPicPr>
            <p:cNvPr id="6" name="Рисунок 5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88"/>
            <a:stretch/>
          </p:blipFill>
          <p:spPr>
            <a:xfrm>
              <a:off x="6135648" y="547519"/>
              <a:ext cx="2180768" cy="1260000"/>
            </a:xfrm>
            <a:prstGeom prst="rect">
              <a:avLst/>
            </a:prstGeom>
          </p:spPr>
        </p:pic>
        <p:pic>
          <p:nvPicPr>
            <p:cNvPr id="2" name="Рисунок 1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35648" y="1916832"/>
              <a:ext cx="2180768" cy="1620000"/>
            </a:xfrm>
            <a:prstGeom prst="rect">
              <a:avLst/>
            </a:prstGeom>
          </p:spPr>
        </p:pic>
        <p:pic>
          <p:nvPicPr>
            <p:cNvPr id="8" name="Рисунок 7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537" b="7306"/>
            <a:stretch/>
          </p:blipFill>
          <p:spPr>
            <a:xfrm>
              <a:off x="6135648" y="3645024"/>
              <a:ext cx="2180768" cy="1440000"/>
            </a:xfrm>
            <a:prstGeom prst="rect">
              <a:avLst/>
            </a:prstGeom>
          </p:spPr>
        </p:pic>
        <p:pic>
          <p:nvPicPr>
            <p:cNvPr id="10" name="Рисунок 9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35648" y="5229360"/>
              <a:ext cx="2180768" cy="144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38005801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 descr="лента МЧС PNG.png"/>
          <p:cNvPicPr preferRelativeResize="0"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6200000">
            <a:off x="5475438" y="3176971"/>
            <a:ext cx="6858002" cy="50405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0" y="6413266"/>
            <a:ext cx="324036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© Терехов В.В. 2014 г.</a:t>
            </a:r>
            <a:endParaRPr lang="ru-RU" sz="20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sp>
        <p:nvSpPr>
          <p:cNvPr id="4" name="Заголовок 1"/>
          <p:cNvSpPr>
            <a:spLocks noGrp="1"/>
          </p:cNvSpPr>
          <p:nvPr>
            <p:ph type="ctrTitle"/>
          </p:nvPr>
        </p:nvSpPr>
        <p:spPr>
          <a:xfrm>
            <a:off x="0" y="3068960"/>
            <a:ext cx="8652411" cy="720080"/>
          </a:xfrm>
        </p:spPr>
        <p:txBody>
          <a:bodyPr>
            <a:noAutofit/>
          </a:bodyPr>
          <a:lstStyle/>
          <a:p>
            <a:r>
              <a:rPr lang="ru-RU" sz="4000" b="1" spc="6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КОНЕЦ</a:t>
            </a:r>
            <a:endParaRPr lang="ru-RU" sz="4000" b="1" spc="6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1291542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theme/theme1.xml><?xml version="1.0" encoding="utf-8"?>
<a:theme xmlns:a="http://schemas.openxmlformats.org/drawingml/2006/main" name="Тема Office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Ярк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3126</TotalTime>
  <Words>1229</Words>
  <Application>Microsoft Office PowerPoint</Application>
  <PresentationFormat>Экран (4:3)</PresentationFormat>
  <Paragraphs>405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КОНЕЦ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478</cp:revision>
  <dcterms:created xsi:type="dcterms:W3CDTF">2012-10-19T13:51:43Z</dcterms:created>
  <dcterms:modified xsi:type="dcterms:W3CDTF">2015-10-10T05:54:57Z</dcterms:modified>
</cp:coreProperties>
</file>