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71" r:id="rId3"/>
    <p:sldId id="272" r:id="rId4"/>
    <p:sldId id="27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1" r:id="rId20"/>
    <p:sldId id="280" r:id="rId21"/>
    <p:sldId id="28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0066"/>
    <a:srgbClr val="FFFF00"/>
    <a:srgbClr val="00CCFF"/>
    <a:srgbClr val="6600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191" autoAdjust="0"/>
    <p:restoredTop sz="94828" autoAdjust="0"/>
  </p:normalViewPr>
  <p:slideViewPr>
    <p:cSldViewPr>
      <p:cViewPr>
        <p:scale>
          <a:sx n="60" d="100"/>
          <a:sy n="60" d="100"/>
        </p:scale>
        <p:origin x="-7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4C087-DFF7-4FC7-B286-0709FD702D9C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3F13E-34CD-4540-B6B0-DC74724C07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371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4B3B-F4A5-4668-A53F-0FCFE0BCB6DF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804-0629-4A52-AA63-26BF150ECC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4B3B-F4A5-4668-A53F-0FCFE0BCB6DF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804-0629-4A52-AA63-26BF150EC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4B3B-F4A5-4668-A53F-0FCFE0BCB6DF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B214804-0629-4A52-AA63-26BF150EC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4B3B-F4A5-4668-A53F-0FCFE0BCB6DF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804-0629-4A52-AA63-26BF150EC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4B3B-F4A5-4668-A53F-0FCFE0BCB6DF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804-0629-4A52-AA63-26BF150EC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4B3B-F4A5-4668-A53F-0FCFE0BCB6DF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804-0629-4A52-AA63-26BF150EC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4B3B-F4A5-4668-A53F-0FCFE0BCB6DF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804-0629-4A52-AA63-26BF150EC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4B3B-F4A5-4668-A53F-0FCFE0BCB6DF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804-0629-4A52-AA63-26BF150EC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4B3B-F4A5-4668-A53F-0FCFE0BCB6DF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804-0629-4A52-AA63-26BF150EC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4B3B-F4A5-4668-A53F-0FCFE0BCB6DF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804-0629-4A52-AA63-26BF150EC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4B3B-F4A5-4668-A53F-0FCFE0BCB6DF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804-0629-4A52-AA63-26BF150EC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1A14B3B-F4A5-4668-A53F-0FCFE0BCB6DF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B214804-0629-4A52-AA63-26BF150EC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8305800" cy="205763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ПРОГРАММА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«БУДЬ ЗДОРОВ, МАЛЫШ»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1802" y="3929066"/>
            <a:ext cx="3429024" cy="9286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2428868"/>
            <a:ext cx="7542408" cy="37862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1560" y="0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charset="0"/>
              </a:rPr>
              <a:t>Муниципальное бюджетное дошкольное образовательное учреждение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charset="0"/>
              </a:rPr>
              <a:t> детский сад № 9 общеразвивающего вида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charset="0"/>
              </a:rPr>
              <a:t>пгт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Arial" charset="0"/>
              </a:rPr>
              <a:t> Лучегорск</a:t>
            </a:r>
            <a:endParaRPr lang="ru-RU" dirty="0">
              <a:solidFill>
                <a:prstClr val="black">
                  <a:lumMod val="85000"/>
                  <a:lumOff val="15000"/>
                </a:prstClr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949">
        <p14:shred/>
      </p:transition>
    </mc:Choice>
    <mc:Fallback>
      <p:transition spd="slow" advTm="294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309360"/>
          </a:xfrm>
        </p:spPr>
        <p:txBody>
          <a:bodyPr numCol="2"/>
          <a:lstStyle/>
          <a:p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3563888" y="2708920"/>
            <a:ext cx="1944216" cy="158417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Задачи программы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27584" y="476672"/>
            <a:ext cx="2880320" cy="165618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just">
              <a:lnSpc>
                <a:spcPct val="116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ea typeface="Times New Roman"/>
              </a:rPr>
              <a:t>Охранять и укреплять здоровье детей, совершенствовать их физическое развитие, повышать свойства организма, улучшать физическую и умственную работоспособность.</a:t>
            </a:r>
            <a:endParaRPr lang="ru-RU" sz="1100" dirty="0">
              <a:ea typeface="Times New Roman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103948" y="620688"/>
            <a:ext cx="2268252" cy="136815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a typeface="Times New Roman"/>
              </a:rPr>
              <a:t>Формировать у всех участников образовательного процесса осознанное отношение к своему здоровью.</a:t>
            </a:r>
            <a:endParaRPr lang="ru-RU" sz="12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407345" y="1880828"/>
            <a:ext cx="2448272" cy="122413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a typeface="Times New Roman"/>
              </a:rPr>
              <a:t>Воспитывать в детях, родителях потребность в здоровом образе жизни как показателе общечеловеческой культуры</a:t>
            </a:r>
            <a:endParaRPr lang="ru-RU" sz="12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27584" y="2348880"/>
            <a:ext cx="2448272" cy="129614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just">
              <a:lnSpc>
                <a:spcPct val="115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ea typeface="Times New Roman"/>
              </a:rPr>
              <a:t>Развивать основные физические способности (силу, быстроту, ловкость, выносливость и др.) и умение рационально использовать их в различных условиях.</a:t>
            </a:r>
            <a:endParaRPr lang="ru-RU" sz="1100" dirty="0">
              <a:ea typeface="Times New Roman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940152" y="3297269"/>
            <a:ext cx="2592288" cy="122413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just">
              <a:lnSpc>
                <a:spcPct val="115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ea typeface="Times New Roman"/>
              </a:rPr>
              <a:t>Способствовать усвоению правил соблюдения гигиенических норм и культуры быта, связывая воедино элементы анатомических, физиологических и гигиенических знаний.</a:t>
            </a:r>
            <a:endParaRPr lang="ru-RU" sz="1100" dirty="0">
              <a:ea typeface="Times New Roman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7564" y="3990175"/>
            <a:ext cx="2916324" cy="12601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a typeface="Times New Roman"/>
              </a:rPr>
              <a:t>. Формировать и совершенствовать двигательные умения и навыки, обучать новым видам движений, основанных на приобретённых знаниях и мотивациях физических упражнений</a:t>
            </a:r>
            <a:endParaRPr lang="ru-RU" sz="12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51920" y="4767279"/>
            <a:ext cx="2772308" cy="147003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just">
              <a:lnSpc>
                <a:spcPct val="115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ea typeface="Times New Roman"/>
              </a:rPr>
              <a:t>Помочь педагогам и родителям организовать с детьми дошкольного возраста оздоровительную работу, направленную на формирование у них мотивации к здоровому образу жизни, поведенческих навыков здорового образа жизни.</a:t>
            </a:r>
            <a:endParaRPr lang="ru-RU" sz="1100" dirty="0">
              <a:ea typeface="Times New Roman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 flipH="1" flipV="1">
            <a:off x="3563888" y="2132856"/>
            <a:ext cx="540060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4932040" y="1988840"/>
            <a:ext cx="144016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V="1">
            <a:off x="5508104" y="2708920"/>
            <a:ext cx="864096" cy="3960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endCxn id="22" idx="1"/>
          </p:cNvCxnSpPr>
          <p:nvPr/>
        </p:nvCxnSpPr>
        <p:spPr>
          <a:xfrm>
            <a:off x="5508104" y="3789040"/>
            <a:ext cx="432048" cy="1202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5076056" y="4293096"/>
            <a:ext cx="162018" cy="4741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11" idx="3"/>
          </p:cNvCxnSpPr>
          <p:nvPr/>
        </p:nvCxnSpPr>
        <p:spPr>
          <a:xfrm flipH="1">
            <a:off x="3563888" y="4061099"/>
            <a:ext cx="284724" cy="4603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>
            <a:off x="3275856" y="310496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59035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7611">
        <p14:shred/>
      </p:transition>
    </mc:Choice>
    <mc:Fallback>
      <p:transition spd="slow" advTm="276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0"/>
            <a:ext cx="8229600" cy="66693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02143" y="0"/>
            <a:ext cx="5400600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Работа с детьми включает 10 модулей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9954" y="980728"/>
            <a:ext cx="3541965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ДИАГНОСТИКА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8901" y="1832034"/>
            <a:ext cx="3730843" cy="5343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ПОЛНОЦЕННОЕ ПИТАНИЕ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44962" y="2489398"/>
            <a:ext cx="3682049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СИСТЕМА ЭФФЕКТИВНОГО ЗАКАЛИВАНИЯ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05748" y="3284984"/>
            <a:ext cx="3816424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ОРГАНИЗАЦИЯ РАЦИОНАЛЬНОЙ ДВИГАТЕЛЬНОЙ АКТИВНОСТИ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972764" y="3995008"/>
            <a:ext cx="3888432" cy="53724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СОЗДАНИЕ УСЛОВИЙ ОЗДОРОВИТЕЛЬНЫХ УСЛОВИЙ ДЛЯ ДЕТЕЙ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491880" y="4763762"/>
            <a:ext cx="3888432" cy="52671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СОЗДАНИЕ ПРЕДСТАВЛЕНИЙ О ЗДОРОВОМ ОБРАЗЕ ЖИЗНИ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355976" y="5466317"/>
            <a:ext cx="3553180" cy="5400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КОРРЕКЦИОННАЯ РАБОТА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085697" y="6183478"/>
            <a:ext cx="3744416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ЛЕЧЕБНО-ПРОФИЛАКТИЧЕСКАЯ РАБОТА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24128" y="980728"/>
            <a:ext cx="2880320" cy="179670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ЛЕТНЕОЗДОРОВИТЕЛЬНЫЕ МЕРОПРИЯТИЯ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13557" y="4103124"/>
            <a:ext cx="2662810" cy="190325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ПРИМЕНЕНИЕ ПСИХОГИГИЕНИЧЕСКИХ И ПСИХОПРОФИЛАКТИЧЕСКИХ СРЕДСТВ И МЕТОДОВ</a:t>
            </a:r>
            <a:endParaRPr lang="ru-RU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2307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0677">
        <p14:shred/>
      </p:transition>
    </mc:Choice>
    <mc:Fallback>
      <p:transition spd="slow" advTm="206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Цели программы: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sz="1600" dirty="0"/>
          </a:p>
        </p:txBody>
      </p:sp>
      <p:sp>
        <p:nvSpPr>
          <p:cNvPr id="8" name="Пятно 1 7"/>
          <p:cNvSpPr/>
          <p:nvPr/>
        </p:nvSpPr>
        <p:spPr>
          <a:xfrm rot="629998">
            <a:off x="-152260" y="432930"/>
            <a:ext cx="2952328" cy="2952328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Сохранение и укрепление здоровья детей</a:t>
            </a:r>
            <a:endParaRPr lang="ru-RU" dirty="0"/>
          </a:p>
        </p:txBody>
      </p:sp>
      <p:sp>
        <p:nvSpPr>
          <p:cNvPr id="9" name="Пятно 1 8"/>
          <p:cNvSpPr/>
          <p:nvPr/>
        </p:nvSpPr>
        <p:spPr>
          <a:xfrm rot="20888451">
            <a:off x="2195736" y="2060848"/>
            <a:ext cx="4248472" cy="4796519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Формирование у родителей, педагогов, воспитанников ответственности в деле сохранения собственного здоровья</a:t>
            </a:r>
            <a:endParaRPr lang="ru-RU" dirty="0"/>
          </a:p>
        </p:txBody>
      </p:sp>
      <p:sp>
        <p:nvSpPr>
          <p:cNvPr id="10" name="Пятно 1 9"/>
          <p:cNvSpPr/>
          <p:nvPr/>
        </p:nvSpPr>
        <p:spPr>
          <a:xfrm rot="1126907">
            <a:off x="6102915" y="1318988"/>
            <a:ext cx="3096344" cy="3312368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Формирование у детей навыков здорового образа жизни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5548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7627">
        <p14:shred/>
      </p:transition>
    </mc:Choice>
    <mc:Fallback>
      <p:transition spd="slow" advTm="76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7155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lleycat Cyr" pitchFamily="82" charset="0"/>
              </a:rPr>
              <a:t>…… </a:t>
            </a:r>
            <a:r>
              <a:rPr lang="ru-RU" b="1" dirty="0" err="1" smtClean="0">
                <a:solidFill>
                  <a:srgbClr val="FFFF00"/>
                </a:solidFill>
                <a:latin typeface="Alleycat Cyr" pitchFamily="82" charset="0"/>
              </a:rPr>
              <a:t>ДИАГнОСТИКА</a:t>
            </a:r>
            <a:r>
              <a:rPr lang="ru-RU" b="1" dirty="0" smtClean="0">
                <a:solidFill>
                  <a:srgbClr val="FFFF00"/>
                </a:solidFill>
                <a:latin typeface="Alleycat Cyr" pitchFamily="82" charset="0"/>
              </a:rPr>
              <a:t> ……</a:t>
            </a:r>
            <a:endParaRPr lang="ru-RU" b="1" dirty="0">
              <a:solidFill>
                <a:srgbClr val="FFFF00"/>
              </a:solidFill>
              <a:latin typeface="Alleycat Cyr" pitchFamily="82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806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    </a:t>
            </a:r>
          </a:p>
          <a:p>
            <a:pPr>
              <a:buNone/>
            </a:pPr>
            <a:r>
              <a:rPr lang="ru-RU" sz="1600" dirty="0" smtClean="0"/>
              <a:t>  Комплекс мероприятий ,которые помогают глубоко</a:t>
            </a:r>
          </a:p>
          <a:p>
            <a:pPr>
              <a:buNone/>
            </a:pPr>
            <a:r>
              <a:rPr lang="ru-RU" sz="1600" dirty="0" smtClean="0"/>
              <a:t> узнать ребёнка «во всех отношениях», определить</a:t>
            </a:r>
          </a:p>
          <a:p>
            <a:pPr>
              <a:buNone/>
            </a:pPr>
            <a:r>
              <a:rPr lang="ru-RU" sz="1600" dirty="0" smtClean="0"/>
              <a:t> исходные показатели психического и физического</a:t>
            </a:r>
          </a:p>
          <a:p>
            <a:pPr>
              <a:buNone/>
            </a:pPr>
            <a:r>
              <a:rPr lang="ru-RU" sz="1600" dirty="0" smtClean="0"/>
              <a:t> здоровья, двигательной подготовленности, объективные</a:t>
            </a:r>
          </a:p>
          <a:p>
            <a:pPr>
              <a:buNone/>
            </a:pPr>
            <a:r>
              <a:rPr lang="ru-RU" sz="1600" dirty="0" smtClean="0"/>
              <a:t> и субъективные критерии здоровья. Включает в себя :</a:t>
            </a:r>
          </a:p>
          <a:p>
            <a:pPr>
              <a:buNone/>
            </a:pPr>
            <a:r>
              <a:rPr lang="ru-RU" sz="1400" dirty="0" smtClean="0"/>
              <a:t> 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      </a:t>
            </a:r>
            <a:r>
              <a:rPr lang="ru-RU" sz="2000" b="1" i="1" dirty="0" smtClean="0">
                <a:solidFill>
                  <a:srgbClr val="002060"/>
                </a:solidFill>
              </a:rPr>
              <a:t>ТЕСТИРОВАНИЕ</a:t>
            </a:r>
          </a:p>
          <a:p>
            <a:pPr>
              <a:buNone/>
            </a:pPr>
            <a:endParaRPr lang="ru-RU" sz="2000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000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000" b="1" i="1" dirty="0" smtClean="0">
                <a:solidFill>
                  <a:srgbClr val="C00000"/>
                </a:solidFill>
              </a:rPr>
              <a:t>                                              НАБЛЮДЕНИЕ</a:t>
            </a:r>
          </a:p>
          <a:p>
            <a:pPr>
              <a:buNone/>
            </a:pPr>
            <a:endParaRPr lang="ru-RU" sz="2000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</a:rPr>
              <a:t>                                                                                   </a:t>
            </a:r>
            <a:r>
              <a:rPr lang="ru-RU" sz="2000" b="1" i="1" dirty="0" smtClean="0">
                <a:solidFill>
                  <a:schemeClr val="bg1"/>
                </a:solidFill>
              </a:rPr>
              <a:t>АНКЕТИРОВАНИЕ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</a:rPr>
              <a:t>                            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1785926"/>
            <a:ext cx="2571768" cy="206102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1155">
        <p14:shred/>
      </p:transition>
    </mc:Choice>
    <mc:Fallback>
      <p:transition spd="slow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lleycat Cyr" pitchFamily="82" charset="0"/>
              </a:rPr>
              <a:t>…… </a:t>
            </a:r>
            <a:r>
              <a:rPr lang="ru-RU" b="1" dirty="0" err="1" smtClean="0">
                <a:solidFill>
                  <a:srgbClr val="FFFF00"/>
                </a:solidFill>
                <a:latin typeface="Alleycat Cyr" pitchFamily="82" charset="0"/>
              </a:rPr>
              <a:t>ПОЛнОЦЕннОЕ</a:t>
            </a:r>
            <a:r>
              <a:rPr lang="ru-RU" b="1" dirty="0" smtClean="0">
                <a:solidFill>
                  <a:srgbClr val="FFFF00"/>
                </a:solidFill>
                <a:latin typeface="Alleycat Cyr" pitchFamily="82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Alleycat Cyr" pitchFamily="82" charset="0"/>
              </a:rPr>
              <a:t>ПИТАнИЕ</a:t>
            </a:r>
            <a:r>
              <a:rPr lang="ru-RU" b="1" dirty="0" smtClean="0">
                <a:solidFill>
                  <a:srgbClr val="FFFF00"/>
                </a:solidFill>
                <a:latin typeface="Alleycat Cyr" pitchFamily="82" charset="0"/>
              </a:rPr>
              <a:t> ……</a:t>
            </a:r>
            <a:endParaRPr lang="ru-RU" b="1" dirty="0">
              <a:solidFill>
                <a:srgbClr val="FFFF00"/>
              </a:solidFill>
              <a:latin typeface="Alleycat Cyr" pitchFamily="82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>
              <a:buNone/>
            </a:pPr>
            <a:r>
              <a:rPr lang="ru-RU" sz="1400" dirty="0" smtClean="0"/>
              <a:t>        В организации питания следует придерживаться </a:t>
            </a:r>
          </a:p>
          <a:p>
            <a:pPr algn="r">
              <a:buNone/>
            </a:pPr>
            <a:r>
              <a:rPr lang="ru-RU" sz="1400" dirty="0" smtClean="0"/>
              <a:t> естественных потребностей ребёнка, исключить </a:t>
            </a:r>
          </a:p>
          <a:p>
            <a:pPr algn="r">
              <a:buNone/>
            </a:pPr>
            <a:r>
              <a:rPr lang="ru-RU" sz="1400" dirty="0" smtClean="0"/>
              <a:t>насилие. Старшие дети определяют свою норму</a:t>
            </a:r>
          </a:p>
          <a:p>
            <a:pPr algn="r">
              <a:buNone/>
            </a:pPr>
            <a:r>
              <a:rPr lang="ru-RU" sz="1400" dirty="0" smtClean="0"/>
              <a:t> самостоятельно, а малыши с помощью взрослых по </a:t>
            </a:r>
          </a:p>
          <a:p>
            <a:pPr algn="r">
              <a:buNone/>
            </a:pPr>
            <a:r>
              <a:rPr lang="ru-RU" sz="1400" dirty="0" smtClean="0"/>
              <a:t>договорённости. Объясняем детям, что пищу, которую </a:t>
            </a:r>
          </a:p>
          <a:p>
            <a:pPr algn="r">
              <a:buNone/>
            </a:pPr>
            <a:r>
              <a:rPr lang="ru-RU" sz="1400" dirty="0" smtClean="0"/>
              <a:t>взял, выбрасывать аморально.</a:t>
            </a:r>
          </a:p>
          <a:p>
            <a:pPr algn="ctr">
              <a:buNone/>
            </a:pPr>
            <a:endParaRPr lang="ru-RU" sz="1600" b="1" i="1" dirty="0" smtClean="0"/>
          </a:p>
          <a:p>
            <a:pPr algn="ctr">
              <a:buNone/>
            </a:pPr>
            <a:endParaRPr lang="ru-RU" sz="1600" b="1" i="1" dirty="0" smtClean="0"/>
          </a:p>
          <a:p>
            <a:pPr algn="ctr">
              <a:buNone/>
            </a:pPr>
            <a:r>
              <a:rPr lang="ru-RU" sz="1600" b="1" i="1" dirty="0" smtClean="0"/>
              <a:t>Принципы организации питания:</a:t>
            </a:r>
            <a:endParaRPr lang="ru-RU" sz="1600" b="1" dirty="0" smtClean="0"/>
          </a:p>
          <a:p>
            <a:pPr>
              <a:buNone/>
            </a:pPr>
            <a:r>
              <a:rPr lang="ru-RU" sz="1400" dirty="0" smtClean="0"/>
              <a:t>– выполнение режима питания;</a:t>
            </a:r>
          </a:p>
          <a:p>
            <a:pPr>
              <a:buNone/>
            </a:pPr>
            <a:r>
              <a:rPr lang="ru-RU" sz="1400" dirty="0" smtClean="0"/>
              <a:t>– гигиена приёма пищи;</a:t>
            </a:r>
          </a:p>
          <a:p>
            <a:pPr>
              <a:buNone/>
            </a:pPr>
            <a:r>
              <a:rPr lang="ru-RU" sz="1400" dirty="0" smtClean="0"/>
              <a:t>– ежедневное соблюдение норм потребления продуктов и калорийности питания, в том числе и от родителей (спонсорская помощь);</a:t>
            </a:r>
          </a:p>
          <a:p>
            <a:pPr>
              <a:buNone/>
            </a:pPr>
            <a:r>
              <a:rPr lang="ru-RU" sz="1400" dirty="0" smtClean="0"/>
              <a:t>– эстетика организации питания (сервировка);</a:t>
            </a:r>
          </a:p>
          <a:p>
            <a:pPr>
              <a:buNone/>
            </a:pPr>
            <a:r>
              <a:rPr lang="ru-RU" sz="1400" dirty="0" smtClean="0"/>
              <a:t>– индивидуальный подход к детям во время питания;</a:t>
            </a:r>
          </a:p>
          <a:p>
            <a:pPr>
              <a:buNone/>
            </a:pPr>
            <a:r>
              <a:rPr lang="ru-RU" sz="1400" dirty="0" smtClean="0"/>
              <a:t>– правильность расстановки мебели.</a:t>
            </a:r>
          </a:p>
          <a:p>
            <a:endParaRPr lang="ru-RU" sz="1400" dirty="0"/>
          </a:p>
        </p:txBody>
      </p:sp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3" y="1250116"/>
            <a:ext cx="3286148" cy="246461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9185">
        <p14:shred/>
      </p:transition>
    </mc:Choice>
    <mc:Fallback>
      <p:transition spd="slow" advTm="191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FFFF00"/>
                </a:solidFill>
                <a:latin typeface="Alleycat Cyr" pitchFamily="82" charset="0"/>
              </a:rPr>
              <a:t>……СИСТЕМА </a:t>
            </a:r>
            <a:r>
              <a:rPr lang="ru-RU" sz="4000" b="1" i="1" dirty="0" err="1" smtClean="0">
                <a:solidFill>
                  <a:srgbClr val="FFFF00"/>
                </a:solidFill>
                <a:latin typeface="Alleycat Cyr" pitchFamily="82" charset="0"/>
              </a:rPr>
              <a:t>ЭФФЕКТИВнОГО</a:t>
            </a:r>
            <a:r>
              <a:rPr lang="ru-RU" sz="4000" b="1" i="1" dirty="0" smtClean="0">
                <a:solidFill>
                  <a:srgbClr val="FFFF00"/>
                </a:solidFill>
                <a:latin typeface="Alleycat Cyr" pitchFamily="82" charset="0"/>
              </a:rPr>
              <a:t> </a:t>
            </a:r>
            <a:r>
              <a:rPr lang="ru-RU" sz="4000" b="1" i="1" dirty="0" err="1" smtClean="0">
                <a:solidFill>
                  <a:srgbClr val="FFFF00"/>
                </a:solidFill>
                <a:latin typeface="Alleycat Cyr" pitchFamily="82" charset="0"/>
              </a:rPr>
              <a:t>ЗАКАЛИВАнИЯ</a:t>
            </a:r>
            <a:r>
              <a:rPr lang="ru-RU" sz="4000" b="1" i="1" dirty="0" smtClean="0">
                <a:solidFill>
                  <a:srgbClr val="FFFF00"/>
                </a:solidFill>
                <a:latin typeface="Alleycat Cyr" pitchFamily="82" charset="0"/>
              </a:rPr>
              <a:t> …..</a:t>
            </a:r>
            <a:endParaRPr lang="ru-RU" sz="4000" b="1" i="1" dirty="0">
              <a:solidFill>
                <a:srgbClr val="FFFF00"/>
              </a:solidFill>
              <a:latin typeface="Alleycat Cyr" pitchFamily="82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400" dirty="0" smtClean="0"/>
              <a:t>Закаливание обеспечивает тренировку защитных</a:t>
            </a:r>
          </a:p>
          <a:p>
            <a:pPr>
              <a:buNone/>
            </a:pPr>
            <a:r>
              <a:rPr lang="ru-RU" sz="1400" dirty="0" smtClean="0"/>
              <a:t> сил организма, повышение устойчивости к</a:t>
            </a:r>
          </a:p>
          <a:p>
            <a:pPr>
              <a:buNone/>
            </a:pPr>
            <a:r>
              <a:rPr lang="ru-RU" sz="1400" dirty="0" smtClean="0"/>
              <a:t> воздействию меняющихся факторов окружающей</a:t>
            </a:r>
          </a:p>
          <a:p>
            <a:pPr>
              <a:buNone/>
            </a:pPr>
            <a:r>
              <a:rPr lang="ru-RU" sz="1400" dirty="0" smtClean="0"/>
              <a:t> среды и является необходимым условие</a:t>
            </a:r>
          </a:p>
          <a:p>
            <a:pPr>
              <a:buNone/>
            </a:pPr>
            <a:r>
              <a:rPr lang="ru-RU" sz="1400" dirty="0" smtClean="0"/>
              <a:t>м оптимального развития ребёнка.</a:t>
            </a:r>
          </a:p>
          <a:p>
            <a:pPr algn="ctr">
              <a:buNone/>
            </a:pPr>
            <a:endParaRPr lang="ru-RU" sz="1400" i="1" dirty="0" smtClean="0"/>
          </a:p>
          <a:p>
            <a:pPr algn="ctr">
              <a:buNone/>
            </a:pPr>
            <a:endParaRPr lang="ru-RU" sz="1400" i="1" dirty="0" smtClean="0"/>
          </a:p>
          <a:p>
            <a:pPr algn="ctr">
              <a:buNone/>
            </a:pPr>
            <a:endParaRPr lang="ru-RU" sz="1400" i="1" dirty="0" smtClean="0"/>
          </a:p>
          <a:p>
            <a:pPr algn="ctr">
              <a:buNone/>
            </a:pPr>
            <a:r>
              <a:rPr lang="ru-RU" sz="1600" b="1" i="1" dirty="0" smtClean="0"/>
              <a:t>Основные факторы закаливания:</a:t>
            </a:r>
            <a:endParaRPr lang="ru-RU" sz="1600" b="1" dirty="0" smtClean="0"/>
          </a:p>
          <a:p>
            <a:pPr>
              <a:buNone/>
            </a:pPr>
            <a:r>
              <a:rPr lang="ru-RU" sz="1400" dirty="0" smtClean="0"/>
              <a:t>– закаливающее воздействие органично вписывается в каждый элемент режима дня;</a:t>
            </a:r>
          </a:p>
          <a:p>
            <a:pPr>
              <a:buNone/>
            </a:pPr>
            <a:r>
              <a:rPr lang="ru-RU" sz="1400" dirty="0" smtClean="0"/>
              <a:t>– закаливающие процедуры различаются как по виду, так и по интенсивности;</a:t>
            </a:r>
          </a:p>
          <a:p>
            <a:pPr>
              <a:buNone/>
            </a:pPr>
            <a:r>
              <a:rPr lang="ru-RU" sz="1400" dirty="0" smtClean="0"/>
              <a:t>– закаливание проводится на фоне различной двигательной активности детей на физкультурных занятиях, в плавательном бассейне, других режимных моментах;</a:t>
            </a:r>
          </a:p>
          <a:p>
            <a:pPr>
              <a:buNone/>
            </a:pPr>
            <a:r>
              <a:rPr lang="ru-RU" sz="1400" dirty="0" smtClean="0"/>
              <a:t>– закаливание проводится на положительном эмоциональном фоне и при тепловом комфорте организма детей;</a:t>
            </a:r>
          </a:p>
          <a:p>
            <a:pPr>
              <a:buNone/>
            </a:pPr>
            <a:r>
              <a:rPr lang="ru-RU" sz="1400" dirty="0" smtClean="0"/>
              <a:t>– постепенно расширяются зоны воздействия и увеличивается время проведения закаливающих процедур.</a:t>
            </a:r>
          </a:p>
          <a:p>
            <a:pPr>
              <a:buNone/>
            </a:pPr>
            <a:endParaRPr lang="ru-RU" sz="1400" dirty="0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7" y="1540709"/>
            <a:ext cx="2952328" cy="203480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7656">
        <p14:shred/>
      </p:transition>
    </mc:Choice>
    <mc:Fallback>
      <p:transition spd="slow" advTm="176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FF00"/>
                </a:solidFill>
                <a:latin typeface="Alleycat Cyr" pitchFamily="82" charset="0"/>
              </a:rPr>
              <a:t>……</a:t>
            </a:r>
            <a:r>
              <a:rPr lang="ru-RU" i="1" dirty="0" err="1" smtClean="0">
                <a:solidFill>
                  <a:srgbClr val="FFFF00"/>
                </a:solidFill>
                <a:latin typeface="Alleycat Cyr" pitchFamily="82" charset="0"/>
              </a:rPr>
              <a:t>ОРГАнИЗАЦИЯ</a:t>
            </a:r>
            <a:r>
              <a:rPr lang="ru-RU" i="1" dirty="0" smtClean="0">
                <a:solidFill>
                  <a:srgbClr val="FFFF00"/>
                </a:solidFill>
                <a:latin typeface="Alleycat Cyr" pitchFamily="82" charset="0"/>
              </a:rPr>
              <a:t> </a:t>
            </a:r>
            <a:r>
              <a:rPr lang="ru-RU" i="1" dirty="0" err="1" smtClean="0">
                <a:solidFill>
                  <a:srgbClr val="FFFF00"/>
                </a:solidFill>
                <a:latin typeface="Alleycat Cyr" pitchFamily="82" charset="0"/>
              </a:rPr>
              <a:t>РАЦИОнАЛЬнОЙ</a:t>
            </a:r>
            <a:r>
              <a:rPr lang="ru-RU" i="1" dirty="0" smtClean="0">
                <a:solidFill>
                  <a:srgbClr val="FFFF00"/>
                </a:solidFill>
                <a:latin typeface="Alleycat Cyr" pitchFamily="82" charset="0"/>
              </a:rPr>
              <a:t> </a:t>
            </a:r>
            <a:r>
              <a:rPr lang="ru-RU" i="1" dirty="0" err="1" smtClean="0">
                <a:solidFill>
                  <a:srgbClr val="FFFF00"/>
                </a:solidFill>
                <a:latin typeface="Alleycat Cyr" pitchFamily="82" charset="0"/>
              </a:rPr>
              <a:t>ДВИГАТЕЛЬноЙ</a:t>
            </a:r>
            <a:r>
              <a:rPr lang="ru-RU" i="1" dirty="0" smtClean="0">
                <a:solidFill>
                  <a:srgbClr val="FFFF00"/>
                </a:solidFill>
                <a:latin typeface="Alleycat Cyr" pitchFamily="82" charset="0"/>
              </a:rPr>
              <a:t> </a:t>
            </a:r>
            <a:r>
              <a:rPr lang="ru-RU" i="1" dirty="0" err="1" smtClean="0">
                <a:solidFill>
                  <a:srgbClr val="FFFF00"/>
                </a:solidFill>
                <a:latin typeface="Alleycat Cyr" pitchFamily="82" charset="0"/>
              </a:rPr>
              <a:t>АКТИВнОСТИ</a:t>
            </a:r>
            <a:r>
              <a:rPr lang="ru-RU" i="1" dirty="0" smtClean="0">
                <a:solidFill>
                  <a:srgbClr val="FFFF00"/>
                </a:solidFill>
                <a:latin typeface="Alleycat Cyr" pitchFamily="82" charset="0"/>
              </a:rPr>
              <a:t>……</a:t>
            </a:r>
            <a:endParaRPr lang="ru-RU" i="1" dirty="0">
              <a:solidFill>
                <a:srgbClr val="FFFF00"/>
              </a:solidFill>
              <a:latin typeface="Alleycat Cyr" pitchFamily="8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>
              <a:buNone/>
            </a:pPr>
            <a:r>
              <a:rPr lang="ru-RU" sz="1400" dirty="0" smtClean="0"/>
              <a:t>     Физическое </a:t>
            </a:r>
            <a:r>
              <a:rPr lang="ru-RU" sz="1400" dirty="0"/>
              <a:t>воспитание оказывает </a:t>
            </a:r>
            <a:r>
              <a:rPr lang="ru-RU" sz="1400" dirty="0" smtClean="0"/>
              <a:t>существенное</a:t>
            </a:r>
          </a:p>
          <a:p>
            <a:pPr algn="r">
              <a:buNone/>
            </a:pPr>
            <a:r>
              <a:rPr lang="ru-RU" sz="1400" dirty="0" smtClean="0"/>
              <a:t> </a:t>
            </a:r>
            <a:r>
              <a:rPr lang="ru-RU" sz="1400" dirty="0"/>
              <a:t>влияние на совершенствование защитных сил </a:t>
            </a:r>
            <a:endParaRPr lang="ru-RU" sz="1400" dirty="0" smtClean="0"/>
          </a:p>
          <a:p>
            <a:pPr algn="r">
              <a:buNone/>
            </a:pPr>
            <a:r>
              <a:rPr lang="ru-RU" sz="1400" dirty="0" smtClean="0"/>
              <a:t>организма </a:t>
            </a:r>
            <a:r>
              <a:rPr lang="ru-RU" sz="1400" dirty="0"/>
              <a:t>ребёнка, ход его физического развития</a:t>
            </a:r>
            <a:r>
              <a:rPr lang="ru-RU" sz="1400" dirty="0" smtClean="0"/>
              <a:t>,</a:t>
            </a:r>
          </a:p>
          <a:p>
            <a:pPr algn="r">
              <a:buNone/>
            </a:pPr>
            <a:r>
              <a:rPr lang="ru-RU" sz="1400" dirty="0" smtClean="0"/>
              <a:t> </a:t>
            </a:r>
            <a:r>
              <a:rPr lang="ru-RU" sz="1400" dirty="0"/>
              <a:t>содействует овладению необходимыми движениями. 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 marL="137160" indent="0" algn="ctr">
              <a:buNone/>
            </a:pPr>
            <a:r>
              <a:rPr lang="ru-RU" sz="1600" b="1" i="1" dirty="0" smtClean="0"/>
              <a:t>Основные принципы организации физического воспитания в детском саду:</a:t>
            </a:r>
            <a:endParaRPr lang="ru-RU" sz="1600" b="1" dirty="0" smtClean="0"/>
          </a:p>
          <a:p>
            <a:pPr marL="137160" indent="0">
              <a:buNone/>
            </a:pPr>
            <a:r>
              <a:rPr lang="ru-RU" sz="1400" dirty="0" smtClean="0"/>
              <a:t> – физическая нагрузка адекватна возрасту, полу ребенка, уровню его физического развития,   биологической зрелости и здоровья;</a:t>
            </a:r>
          </a:p>
          <a:p>
            <a:pPr marL="137160" indent="0">
              <a:buNone/>
            </a:pPr>
            <a:r>
              <a:rPr lang="ru-RU" sz="1400" dirty="0" smtClean="0"/>
              <a:t> – сочетание двигательной активности с общедоступными закаливающими процедурами;</a:t>
            </a:r>
          </a:p>
          <a:p>
            <a:pPr marL="137160" indent="0">
              <a:buNone/>
            </a:pPr>
            <a:r>
              <a:rPr lang="ru-RU" sz="1400" dirty="0" smtClean="0"/>
              <a:t> – обязательное включение в комплекс физического воспитания элементов дыхательной гимнастики,  упражнений на повышение выносливости </a:t>
            </a:r>
            <a:r>
              <a:rPr lang="ru-RU" sz="1400" dirty="0" err="1" smtClean="0"/>
              <a:t>кардиореспираторной</a:t>
            </a:r>
            <a:r>
              <a:rPr lang="ru-RU" sz="1400" dirty="0" smtClean="0"/>
              <a:t> системы (занятия строить с учётом группы здоровья – подгрупповые);</a:t>
            </a:r>
          </a:p>
          <a:p>
            <a:pPr marL="137160" indent="0">
              <a:buNone/>
            </a:pPr>
            <a:r>
              <a:rPr lang="ru-RU" sz="1400" dirty="0" smtClean="0"/>
              <a:t> – медицинский контроль за физическим воспитанием и оперативная медицинская коррекция выявленных нарушений в состоянии здоровья;</a:t>
            </a:r>
          </a:p>
          <a:p>
            <a:pPr marL="137160" indent="0">
              <a:buNone/>
            </a:pPr>
            <a:r>
              <a:rPr lang="ru-RU" sz="1400" dirty="0" smtClean="0"/>
              <a:t>–  включение в гимнастику и занятия элементов корригирующей гимнастики для профилактики плоскостопия и искривления осанки.</a:t>
            </a:r>
          </a:p>
          <a:p>
            <a:endParaRPr lang="ru-RU" sz="1400" dirty="0"/>
          </a:p>
        </p:txBody>
      </p:sp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412776"/>
            <a:ext cx="3347864" cy="165618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0265">
        <p14:shred/>
      </p:transition>
    </mc:Choice>
    <mc:Fallback>
      <p:transition spd="slow" advTm="202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FFFF00"/>
                </a:solidFill>
                <a:latin typeface="Alleycat Cyr" pitchFamily="82" charset="0"/>
              </a:rPr>
              <a:t>……</a:t>
            </a:r>
            <a:r>
              <a:rPr lang="ru-RU" sz="3200" i="1" dirty="0" err="1" smtClean="0">
                <a:solidFill>
                  <a:srgbClr val="FFFF00"/>
                </a:solidFill>
                <a:latin typeface="Alleycat Cyr" pitchFamily="82" charset="0"/>
              </a:rPr>
              <a:t>СОЗДАнИЕ</a:t>
            </a:r>
            <a:r>
              <a:rPr lang="ru-RU" sz="3200" i="1" dirty="0" smtClean="0">
                <a:solidFill>
                  <a:srgbClr val="FFFF00"/>
                </a:solidFill>
                <a:latin typeface="Alleycat Cyr" pitchFamily="82" charset="0"/>
              </a:rPr>
              <a:t> УСЛОВИЙ </a:t>
            </a:r>
            <a:r>
              <a:rPr lang="ru-RU" sz="3200" i="1" dirty="0" err="1" smtClean="0">
                <a:solidFill>
                  <a:srgbClr val="FFFF00"/>
                </a:solidFill>
                <a:latin typeface="Alleycat Cyr" pitchFamily="82" charset="0"/>
              </a:rPr>
              <a:t>ОРГАнИЗАЦИИ</a:t>
            </a:r>
            <a:r>
              <a:rPr lang="ru-RU" sz="3200" i="1" dirty="0" smtClean="0">
                <a:solidFill>
                  <a:srgbClr val="FFFF00"/>
                </a:solidFill>
                <a:latin typeface="Alleycat Cyr" pitchFamily="82" charset="0"/>
              </a:rPr>
              <a:t> </a:t>
            </a:r>
            <a:r>
              <a:rPr lang="ru-RU" sz="3200" i="1" dirty="0" err="1" smtClean="0">
                <a:solidFill>
                  <a:srgbClr val="FFFF00"/>
                </a:solidFill>
                <a:latin typeface="Alleycat Cyr" pitchFamily="82" charset="0"/>
              </a:rPr>
              <a:t>ОЗДОРОВИТЕЛЬнЫХ</a:t>
            </a:r>
            <a:r>
              <a:rPr lang="ru-RU" sz="3200" i="1" dirty="0" smtClean="0">
                <a:solidFill>
                  <a:srgbClr val="FFFF00"/>
                </a:solidFill>
                <a:latin typeface="Alleycat Cyr" pitchFamily="82" charset="0"/>
              </a:rPr>
              <a:t> РЕЖИМОВ ДЛЯ ДЕТЕЙ…...</a:t>
            </a:r>
            <a:endParaRPr lang="ru-RU" sz="3200" i="1" dirty="0">
              <a:solidFill>
                <a:srgbClr val="FFFF00"/>
              </a:solidFill>
              <a:latin typeface="Alleycat Cyr" pitchFamily="8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 numCol="1">
            <a:normAutofit lnSpcReduction="10000"/>
          </a:bodyPr>
          <a:lstStyle/>
          <a:p>
            <a:pPr>
              <a:buNone/>
            </a:pPr>
            <a:r>
              <a:rPr lang="ru-RU" sz="1400" dirty="0" smtClean="0"/>
              <a:t>1. Организация режима дня ребёнка в соответствии с особенностями индивидуально складывающегося </a:t>
            </a:r>
            <a:r>
              <a:rPr lang="ru-RU" sz="1400" dirty="0" err="1" smtClean="0"/>
              <a:t>биоритмологического</a:t>
            </a:r>
            <a:r>
              <a:rPr lang="ru-RU" sz="1400" dirty="0" smtClean="0"/>
              <a:t> профиля.</a:t>
            </a:r>
          </a:p>
          <a:p>
            <a:pPr>
              <a:buNone/>
            </a:pPr>
            <a:r>
              <a:rPr lang="ru-RU" sz="1400" dirty="0" smtClean="0"/>
              <a:t>2. Стереотипно повторяющиеся режимные моменты: время приёма пищи (желательно четырёхразовое), укладывание на дневной и ночной сон; общая длительность пребывания ребёнка на свежем воздухе и в помещениях при выполнении физических упражнений. Остальные компоненты оздоровительного режима динамические.</a:t>
            </a:r>
          </a:p>
          <a:p>
            <a:pPr>
              <a:buNone/>
            </a:pPr>
            <a:r>
              <a:rPr lang="ru-RU" sz="1400" dirty="0" smtClean="0"/>
              <a:t>3. Полная реализация (по возможности ежедневная)</a:t>
            </a:r>
          </a:p>
          <a:p>
            <a:pPr>
              <a:buNone/>
            </a:pPr>
            <a:r>
              <a:rPr lang="ru-RU" sz="1400" dirty="0" smtClean="0"/>
              <a:t> следующей триады: оптимальная индивидуальная</a:t>
            </a:r>
          </a:p>
          <a:p>
            <a:pPr>
              <a:buNone/>
            </a:pPr>
            <a:r>
              <a:rPr lang="ru-RU" sz="1400" dirty="0" smtClean="0"/>
              <a:t> двигательная активность с преобладанием циклических</a:t>
            </a:r>
          </a:p>
          <a:p>
            <a:pPr>
              <a:buNone/>
            </a:pPr>
            <a:r>
              <a:rPr lang="ru-RU" sz="1400" dirty="0" smtClean="0"/>
              <a:t> упражнений, достаточная индивидуальная умственная 	</a:t>
            </a:r>
          </a:p>
          <a:p>
            <a:pPr>
              <a:buNone/>
            </a:pPr>
            <a:r>
              <a:rPr lang="ru-RU" sz="1400" dirty="0" smtClean="0"/>
              <a:t>нагрузка и преобладание положительных эмоциональных в</a:t>
            </a:r>
          </a:p>
          <a:p>
            <a:pPr>
              <a:buNone/>
            </a:pPr>
            <a:r>
              <a:rPr lang="ru-RU" sz="1400" dirty="0" err="1" smtClean="0"/>
              <a:t>печатлений</a:t>
            </a:r>
            <a:r>
              <a:rPr lang="ru-RU" sz="1400" dirty="0" smtClean="0"/>
              <a:t>.</a:t>
            </a:r>
          </a:p>
          <a:p>
            <a:pPr>
              <a:buNone/>
            </a:pPr>
            <a:r>
              <a:rPr lang="ru-RU" sz="1400" dirty="0" smtClean="0"/>
              <a:t>4. Достаточный по продолжительности дневной и ночной </a:t>
            </a:r>
          </a:p>
          <a:p>
            <a:pPr>
              <a:buNone/>
            </a:pPr>
            <a:r>
              <a:rPr lang="ru-RU" sz="1400" dirty="0" smtClean="0"/>
              <a:t>сон детей. Его длительность определяется не возрастом, а</a:t>
            </a:r>
          </a:p>
          <a:p>
            <a:pPr>
              <a:buNone/>
            </a:pPr>
            <a:r>
              <a:rPr lang="ru-RU" sz="1400" dirty="0" smtClean="0"/>
              <a:t> индивидуальным проявлением деятельности ряда структур </a:t>
            </a:r>
          </a:p>
          <a:p>
            <a:pPr>
              <a:buNone/>
            </a:pPr>
            <a:r>
              <a:rPr lang="ru-RU" sz="1400" dirty="0" smtClean="0"/>
              <a:t>головного мозга.</a:t>
            </a:r>
          </a:p>
          <a:p>
            <a:pPr>
              <a:buNone/>
            </a:pPr>
            <a:r>
              <a:rPr lang="ru-RU" sz="1400" dirty="0" smtClean="0"/>
              <a:t>5. Организация режима дня детей в соответствии с сезонными особенностями, поэтому в детском саду должно быть четыре сезонных режима дня с постепенными переходами от одного к другому. Основными изменяющимися компонентами являются соотношение периодов сна и бодрствования, двигательной активности детей на открытом воздухе и в помещении.</a:t>
            </a:r>
          </a:p>
          <a:p>
            <a:pPr>
              <a:buNone/>
            </a:pPr>
            <a:r>
              <a:rPr lang="ru-RU" sz="1400" dirty="0" smtClean="0"/>
              <a:t>6. Санитарно-просветительная 	работа с сотрудниками и родителями.</a:t>
            </a:r>
          </a:p>
          <a:p>
            <a:pPr>
              <a:buNone/>
            </a:pPr>
            <a:endParaRPr lang="ru-RU" sz="1400" dirty="0"/>
          </a:p>
        </p:txBody>
      </p:sp>
      <p:pic>
        <p:nvPicPr>
          <p:cNvPr id="4" name="Рисунок 3" descr="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2714620"/>
            <a:ext cx="3143272" cy="235745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0083">
        <p14:shred/>
      </p:transition>
    </mc:Choice>
    <mc:Fallback>
      <p:transition spd="slow" advTm="100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rgbClr val="FFFF00"/>
                </a:solidFill>
                <a:latin typeface="Alleycat Cyr" pitchFamily="82" charset="0"/>
              </a:rPr>
              <a:t>……</a:t>
            </a:r>
            <a:r>
              <a:rPr lang="ru-RU" sz="3200" i="1" dirty="0" err="1" smtClean="0">
                <a:solidFill>
                  <a:srgbClr val="FFFF00"/>
                </a:solidFill>
                <a:latin typeface="Alleycat Cyr" pitchFamily="82" charset="0"/>
              </a:rPr>
              <a:t>СОЗДАнИЕ</a:t>
            </a:r>
            <a:r>
              <a:rPr lang="ru-RU" sz="3200" i="1" dirty="0" smtClean="0">
                <a:solidFill>
                  <a:srgbClr val="FFFF00"/>
                </a:solidFill>
                <a:latin typeface="Alleycat Cyr" pitchFamily="82" charset="0"/>
              </a:rPr>
              <a:t> </a:t>
            </a:r>
            <a:r>
              <a:rPr lang="ru-RU" sz="3200" i="1" dirty="0" err="1" smtClean="0">
                <a:solidFill>
                  <a:srgbClr val="FFFF00"/>
                </a:solidFill>
                <a:latin typeface="Alleycat Cyr" pitchFamily="82" charset="0"/>
              </a:rPr>
              <a:t>ПРЕДСТАВЛЕнИЙ</a:t>
            </a:r>
            <a:r>
              <a:rPr lang="ru-RU" sz="3200" i="1" dirty="0" smtClean="0">
                <a:solidFill>
                  <a:srgbClr val="FFFF00"/>
                </a:solidFill>
                <a:latin typeface="Alleycat Cyr" pitchFamily="82" charset="0"/>
              </a:rPr>
              <a:t> О ЗДОРОВОМ ОБРАЗЕ </a:t>
            </a:r>
            <a:r>
              <a:rPr lang="ru-RU" sz="3200" i="1" dirty="0" err="1" smtClean="0">
                <a:solidFill>
                  <a:srgbClr val="FFFF00"/>
                </a:solidFill>
                <a:latin typeface="Alleycat Cyr" pitchFamily="82" charset="0"/>
              </a:rPr>
              <a:t>ЖИЗнИ</a:t>
            </a:r>
            <a:r>
              <a:rPr lang="ru-RU" sz="3200" i="1" dirty="0" smtClean="0">
                <a:solidFill>
                  <a:srgbClr val="FFFF00"/>
                </a:solidFill>
                <a:latin typeface="Alleycat Cyr" pitchFamily="82" charset="0"/>
              </a:rPr>
              <a:t>……</a:t>
            </a:r>
            <a:endParaRPr lang="ru-RU" sz="3200" i="1" dirty="0">
              <a:solidFill>
                <a:srgbClr val="FFFF00"/>
              </a:solidFill>
              <a:latin typeface="Alleycat Cyr" pitchFamily="8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b="1" dirty="0" smtClean="0"/>
              <a:t>       Основная идея:</a:t>
            </a:r>
            <a:r>
              <a:rPr lang="ru-RU" sz="1600" dirty="0" smtClean="0"/>
              <a:t> здоровый образ жизни не формируется с помощью отдельных мероприятий. Каждая минута пребывания ребёнка в детском саду должна способствовать решению этой задачи, которая осуществляется по следующим направлениям:</a:t>
            </a:r>
          </a:p>
          <a:p>
            <a:pPr>
              <a:buNone/>
            </a:pPr>
            <a:r>
              <a:rPr lang="ru-RU" sz="1600" dirty="0" smtClean="0"/>
              <a:t>                                        Привитие стойких культурно-гигиенических навыков.</a:t>
            </a:r>
          </a:p>
          <a:p>
            <a:pPr algn="ctr">
              <a:buNone/>
            </a:pPr>
            <a:r>
              <a:rPr lang="ru-RU" sz="1600" dirty="0" smtClean="0"/>
              <a:t>           Обучение уходу за своим телом, навыкам оказания </a:t>
            </a:r>
          </a:p>
          <a:p>
            <a:pPr algn="ctr">
              <a:buNone/>
            </a:pPr>
            <a:r>
              <a:rPr lang="ru-RU" sz="1600" dirty="0" smtClean="0"/>
              <a:t>элементарной помощи.</a:t>
            </a:r>
          </a:p>
          <a:p>
            <a:pPr>
              <a:buNone/>
            </a:pPr>
            <a:r>
              <a:rPr lang="ru-RU" sz="1600" dirty="0" smtClean="0"/>
              <a:t>                                       Формирование элементарных представлений об окружающей среде</a:t>
            </a:r>
          </a:p>
          <a:p>
            <a:pPr>
              <a:buNone/>
            </a:pPr>
            <a:r>
              <a:rPr lang="ru-RU" sz="1600" dirty="0" smtClean="0"/>
              <a:t>                                       Формирование привычки ежедневных физкультурных упражнений </a:t>
            </a:r>
          </a:p>
          <a:p>
            <a:pPr algn="ctr">
              <a:buNone/>
            </a:pPr>
            <a:r>
              <a:rPr lang="ru-RU" sz="1600" dirty="0" smtClean="0"/>
              <a:t>                                      Развитие представлений о строении собственного тела, назначении органов.</a:t>
            </a:r>
          </a:p>
          <a:p>
            <a:pPr algn="ctr">
              <a:buNone/>
            </a:pPr>
            <a:r>
              <a:rPr lang="ru-RU" sz="1600" dirty="0" smtClean="0"/>
              <a:t>                                   Формирование представлений о том, что полезно и что вредно для организма.</a:t>
            </a:r>
          </a:p>
          <a:p>
            <a:pPr algn="ctr">
              <a:buNone/>
            </a:pPr>
            <a:r>
              <a:rPr lang="ru-RU" sz="1600" dirty="0" smtClean="0"/>
              <a:t>                                   Выработка у ребёнка осознанного отношения к своему здоровью, умения определить свои состояние и ощущения.</a:t>
            </a:r>
          </a:p>
          <a:p>
            <a:pPr>
              <a:buNone/>
            </a:pPr>
            <a:r>
              <a:rPr lang="ru-RU" sz="1600" dirty="0" smtClean="0"/>
              <a:t>Обучение детей правилам дорожного движения, поведению на улицах и дорогах.</a:t>
            </a:r>
          </a:p>
          <a:p>
            <a:pPr>
              <a:buNone/>
            </a:pPr>
            <a:r>
              <a:rPr lang="ru-RU" sz="1600" dirty="0" smtClean="0"/>
              <a:t>Вести систематическую работу по ОБЖ, выработке знаний и умений действовать в опасных жизненных ситуациях.</a:t>
            </a:r>
          </a:p>
          <a:p>
            <a:endParaRPr lang="ru-RU" sz="1600" dirty="0"/>
          </a:p>
        </p:txBody>
      </p:sp>
      <p:pic>
        <p:nvPicPr>
          <p:cNvPr id="7" name="Рисунок 6" descr="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2564904"/>
            <a:ext cx="1875230" cy="271464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4428">
        <p14:shred/>
      </p:transition>
    </mc:Choice>
    <mc:Fallback>
      <p:transition spd="slow" advTm="144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FF00"/>
                </a:solidFill>
                <a:latin typeface="Alleycat Cyr" pitchFamily="82" charset="0"/>
              </a:rPr>
              <a:t>……</a:t>
            </a:r>
            <a:r>
              <a:rPr lang="ru-RU" sz="3100" i="1" dirty="0" err="1" smtClean="0">
                <a:solidFill>
                  <a:srgbClr val="FFFF00"/>
                </a:solidFill>
                <a:latin typeface="Alleycat Cyr" pitchFamily="82" charset="0"/>
              </a:rPr>
              <a:t>ПРИМЕнЕнИЕ</a:t>
            </a:r>
            <a:r>
              <a:rPr lang="ru-RU" sz="3100" i="1" dirty="0" smtClean="0">
                <a:solidFill>
                  <a:srgbClr val="FFFF00"/>
                </a:solidFill>
                <a:latin typeface="Alleycat Cyr" pitchFamily="82" charset="0"/>
              </a:rPr>
              <a:t> ПСИХОЛОГИЧЕСКИХ И ПСИХОПРОФИЛЛАКТИЧЕСКИХ СРЕДСТВ И МЕТОДОВ……</a:t>
            </a:r>
            <a:endParaRPr lang="ru-RU" sz="3100" i="1" dirty="0">
              <a:solidFill>
                <a:srgbClr val="FFFF00"/>
              </a:solidFill>
              <a:latin typeface="Alleycat Cyr" pitchFamily="82" charset="0"/>
            </a:endParaRPr>
          </a:p>
        </p:txBody>
      </p:sp>
      <p:pic>
        <p:nvPicPr>
          <p:cNvPr id="6" name="Содержимое 5" descr="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1785926"/>
            <a:ext cx="4038600" cy="3028950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   В настоящее время этот раздел программы приобретает всё большую актуальность, так как многие взрослые люди и дети переходят из состояния физиологического напряжения (стресса – по Г. </a:t>
            </a:r>
            <a:r>
              <a:rPr lang="ru-RU" sz="1800" dirty="0" err="1" smtClean="0"/>
              <a:t>Селье</a:t>
            </a:r>
            <a:r>
              <a:rPr lang="ru-RU" sz="1800" dirty="0" smtClean="0"/>
              <a:t>) в патологическое состояние </a:t>
            </a:r>
            <a:r>
              <a:rPr lang="ru-RU" sz="1800" dirty="0" err="1" smtClean="0"/>
              <a:t>дистресса</a:t>
            </a:r>
            <a:r>
              <a:rPr lang="ru-RU" sz="1800" dirty="0" smtClean="0"/>
              <a:t>, характеризующегося повышенной раздражительностью и утомляемостью, нарушением сна, сниженной работоспособностью</a:t>
            </a:r>
            <a:endParaRPr lang="ru-RU" sz="18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6510">
        <p14:shred/>
      </p:transition>
    </mc:Choice>
    <mc:Fallback>
      <p:transition spd="slow" advTm="65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91680" y="0"/>
            <a:ext cx="5832648" cy="6206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37160" lvl="0" algn="ctr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ru-RU" sz="2400" b="1" i="1" dirty="0">
                <a:solidFill>
                  <a:schemeClr val="bg1"/>
                </a:solidFill>
              </a:rPr>
              <a:t>Принципы по разделу программы </a:t>
            </a:r>
            <a:r>
              <a:rPr lang="ru-RU" sz="2400" b="1" i="1" dirty="0" smtClean="0">
                <a:solidFill>
                  <a:schemeClr val="bg1"/>
                </a:solidFill>
              </a:rPr>
              <a:t>: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300192" y="4869160"/>
            <a:ext cx="2304256" cy="187220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использование психоаналитических и личностно ориентированных бесед с детьми с аффективными невротическими проявлениями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563888" y="4437112"/>
            <a:ext cx="2232248" cy="187220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использование психоаналитических и личностно ориентированных бесед с детьми с аффективными невротическими проявлениями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948264" y="1052736"/>
            <a:ext cx="2084552" cy="1939263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обучение детей приёмам мышечного расслабления – базового условия для аутогенной тренировки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11560" y="4293096"/>
            <a:ext cx="2160240" cy="201622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обеспечение условий для преобладания положительных эмоций в ежедневном распорядке дня каждого ребёнка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51520" y="716212"/>
            <a:ext cx="2232248" cy="194421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использование на физкультурных занятиях элементов </a:t>
            </a:r>
            <a:r>
              <a:rPr lang="ru-RU" sz="1400" dirty="0" err="1">
                <a:solidFill>
                  <a:schemeClr val="bg1"/>
                </a:solidFill>
              </a:rPr>
              <a:t>психогимнастики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355976" y="716212"/>
            <a:ext cx="1944216" cy="194421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создание благоприятного психологического климата в группах и в ДОУ в целом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195736" y="1916832"/>
            <a:ext cx="1997561" cy="201622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обучение детей приёмам мышечного расслабления – базового условия для аутогенной тренировки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5325000" y="2687624"/>
            <a:ext cx="2304256" cy="187220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выявление факторов, способствующих возникновению и развитию стрессовых состояний у детей;</a:t>
            </a:r>
            <a:endParaRPr lang="ru-RU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2682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0653">
        <p14:shred/>
      </p:transition>
    </mc:Choice>
    <mc:Fallback>
      <p:transition spd="slow" advTm="206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Autofit/>
          </a:bodyPr>
          <a:lstStyle/>
          <a:p>
            <a:r>
              <a:rPr lang="ru-RU" sz="2000" i="1" dirty="0" smtClean="0">
                <a:solidFill>
                  <a:srgbClr val="FFFF00"/>
                </a:solidFill>
                <a:latin typeface="Alleycat Cyr"/>
              </a:rPr>
              <a:t>…… КОРРЕКЦИОННО-ПЕДАГОГИЧЕСКАЯ РАБОТА С ДЕТЬМИ ……</a:t>
            </a:r>
            <a:endParaRPr lang="ru-RU" sz="2000" i="1" dirty="0">
              <a:solidFill>
                <a:srgbClr val="FFFF00"/>
              </a:solidFill>
              <a:latin typeface="Alleycat Cyr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48"/>
          </a:xfrm>
        </p:spPr>
        <p:txBody>
          <a:bodyPr>
            <a:normAutofit/>
          </a:bodyPr>
          <a:lstStyle/>
          <a:p>
            <a:pPr indent="0">
              <a:lnSpc>
                <a:spcPct val="117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Логопедическое коррекционно-педагогическое </a:t>
            </a:r>
          </a:p>
          <a:p>
            <a:pPr indent="0">
              <a:lnSpc>
                <a:spcPct val="117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воздействие направлено на устранение речевого </a:t>
            </a:r>
          </a:p>
          <a:p>
            <a:pPr indent="0">
              <a:lnSpc>
                <a:spcPct val="117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дефекта у детей, а также на предупреждение </a:t>
            </a:r>
          </a:p>
          <a:p>
            <a:pPr indent="0">
              <a:lnSpc>
                <a:spcPct val="117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возможных трудностей в процессе школьного </a:t>
            </a:r>
          </a:p>
          <a:p>
            <a:pPr indent="0">
              <a:lnSpc>
                <a:spcPct val="117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обучения (подготовка к обучению грамоте,</a:t>
            </a:r>
          </a:p>
          <a:p>
            <a:pPr indent="0">
              <a:lnSpc>
                <a:spcPct val="117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 профилактика </a:t>
            </a:r>
            <a:r>
              <a:rPr lang="ru-RU" sz="1400" dirty="0" err="1" smtClean="0">
                <a:ea typeface="Times New Roman"/>
              </a:rPr>
              <a:t>дисграфии</a:t>
            </a:r>
            <a:r>
              <a:rPr lang="ru-RU" sz="1400" dirty="0" smtClean="0">
                <a:ea typeface="Times New Roman"/>
              </a:rPr>
              <a:t>, совершенствование </a:t>
            </a:r>
          </a:p>
          <a:p>
            <a:pPr indent="0">
              <a:lnSpc>
                <a:spcPct val="117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познавательных процессов и обеспечение личностной </a:t>
            </a:r>
          </a:p>
          <a:p>
            <a:pPr indent="0">
              <a:lnSpc>
                <a:spcPct val="117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готовности к обучению в школе).</a:t>
            </a:r>
            <a:endParaRPr lang="ru-RU" sz="1600" i="1" dirty="0" smtClean="0">
              <a:ea typeface="Times New Roman"/>
            </a:endParaRPr>
          </a:p>
          <a:p>
            <a:pPr indent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  <a:tabLst>
                <a:tab pos="4067175" algn="r"/>
              </a:tabLst>
            </a:pPr>
            <a:endParaRPr lang="ru-RU" sz="1600" i="1" dirty="0">
              <a:ea typeface="Times New Roman"/>
            </a:endParaRPr>
          </a:p>
          <a:p>
            <a:pPr indent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800" i="1" dirty="0" smtClean="0">
                <a:ea typeface="Times New Roman"/>
              </a:rPr>
              <a:t>Принципы </a:t>
            </a:r>
            <a:r>
              <a:rPr lang="ru-RU" sz="1800" i="1" dirty="0">
                <a:ea typeface="Times New Roman"/>
              </a:rPr>
              <a:t>логопедической работы</a:t>
            </a:r>
            <a:r>
              <a:rPr lang="ru-RU" sz="1600" i="1" dirty="0">
                <a:ea typeface="Times New Roman"/>
              </a:rPr>
              <a:t>:</a:t>
            </a:r>
            <a:endParaRPr lang="ru-RU" sz="1600" dirty="0"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– систематичность;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– сознательность и активность, то есть сознательное, активное отношение ребёнка к своей деятельности, которая зависит от интереса;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– наглядность – осуществляется путём безукоризненного показа движения педагогом;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– доступность и индивидуализация – учёт возрастных и индивидуальных особенностей детей с речевой патологией.</a:t>
            </a:r>
          </a:p>
          <a:p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836712"/>
            <a:ext cx="3310606" cy="2016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5446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3131">
        <p14:shred/>
      </p:transition>
    </mc:Choice>
    <mc:Fallback>
      <p:transition spd="slow" advTm="131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FF00"/>
                </a:solidFill>
                <a:latin typeface="Alleycat Cyr"/>
              </a:rPr>
              <a:t>……ЛЕЧЕБНО-ПРОФИЛАКТИЧЕСКАЯ РАБОТА……</a:t>
            </a:r>
            <a:endParaRPr lang="ru-RU" sz="2800" i="1" dirty="0">
              <a:solidFill>
                <a:srgbClr val="FFFF00"/>
              </a:solidFill>
              <a:latin typeface="Alleycat Cyr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709160"/>
          </a:xfrm>
        </p:spPr>
        <p:txBody>
          <a:bodyPr>
            <a:normAutofit/>
          </a:bodyPr>
          <a:lstStyle/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                                                                  Раздел </a:t>
            </a:r>
            <a:r>
              <a:rPr lang="ru-RU" sz="1400" dirty="0">
                <a:ea typeface="Times New Roman"/>
              </a:rPr>
              <a:t>программы направлен на профилактику </a:t>
            </a:r>
            <a:r>
              <a:rPr lang="ru-RU" sz="1400" dirty="0" smtClean="0">
                <a:ea typeface="Times New Roman"/>
              </a:rPr>
              <a:t>заболеваемости</a:t>
            </a: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                                                                  детей. В </a:t>
            </a:r>
            <a:r>
              <a:rPr lang="ru-RU" sz="1400" dirty="0">
                <a:ea typeface="Times New Roman"/>
              </a:rPr>
              <a:t>профилактике гриппа и других ОРЗ </a:t>
            </a:r>
            <a:r>
              <a:rPr lang="ru-RU" sz="1400" dirty="0" smtClean="0">
                <a:ea typeface="Times New Roman"/>
              </a:rPr>
              <a:t>важным</a:t>
            </a: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                                                                  является </a:t>
            </a:r>
            <a:r>
              <a:rPr lang="ru-RU" sz="1400" dirty="0">
                <a:ea typeface="Times New Roman"/>
              </a:rPr>
              <a:t>как специфическое формирование </a:t>
            </a:r>
            <a:r>
              <a:rPr lang="ru-RU" sz="1400" dirty="0" smtClean="0">
                <a:ea typeface="Times New Roman"/>
              </a:rPr>
              <a:t>невосприимчивости</a:t>
            </a: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                                                                  </a:t>
            </a:r>
            <a:r>
              <a:rPr lang="ru-RU" sz="1400" dirty="0">
                <a:ea typeface="Times New Roman"/>
              </a:rPr>
              <a:t>к определённым инфекционным вирусам, так и </a:t>
            </a:r>
            <a:r>
              <a:rPr lang="ru-RU" sz="1400" dirty="0" smtClean="0">
                <a:ea typeface="Times New Roman"/>
              </a:rPr>
              <a:t> </a:t>
            </a: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                                                                  стимуляция </a:t>
            </a:r>
            <a:r>
              <a:rPr lang="ru-RU" sz="1400" dirty="0">
                <a:ea typeface="Times New Roman"/>
              </a:rPr>
              <a:t>неспецифических факторов защиты организма</a:t>
            </a:r>
            <a:r>
              <a:rPr lang="ru-RU" sz="1200" dirty="0" smtClean="0">
                <a:ea typeface="Times New Roman"/>
              </a:rPr>
              <a:t>.</a:t>
            </a: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endParaRPr lang="ru-RU" sz="1200" dirty="0" smtClean="0"/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endParaRPr lang="ru-RU" sz="1200" dirty="0"/>
          </a:p>
          <a:p>
            <a:pPr indent="0" algn="ctr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Лечебно-профилактическую работу осуществляют педиатр детского сада, медицинская сестра, врачи-специалисты ЦРБ. В неё входят:</a:t>
            </a: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200" dirty="0" smtClean="0">
                <a:ea typeface="Times New Roman"/>
              </a:rPr>
              <a:t> - Массаж</a:t>
            </a:r>
            <a:r>
              <a:rPr lang="ru-RU" sz="1200" dirty="0">
                <a:ea typeface="Times New Roman"/>
              </a:rPr>
              <a:t>: общий, грудной клетки, гидромассаж.</a:t>
            </a:r>
            <a:endParaRPr lang="ru-RU" sz="1100" dirty="0">
              <a:ea typeface="Times New Roman"/>
            </a:endParaRP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200" dirty="0" smtClean="0">
                <a:ea typeface="Times New Roman"/>
              </a:rPr>
              <a:t> - ЛФК</a:t>
            </a:r>
            <a:r>
              <a:rPr lang="ru-RU" sz="1200" dirty="0">
                <a:ea typeface="Times New Roman"/>
              </a:rPr>
              <a:t>: дыхательная, нарушение осанки, плоскостопия.</a:t>
            </a:r>
            <a:endParaRPr lang="ru-RU" sz="1100" dirty="0">
              <a:ea typeface="Times New Roman"/>
            </a:endParaRP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200" dirty="0" smtClean="0">
                <a:ea typeface="Times New Roman"/>
              </a:rPr>
              <a:t> - Фитотерапия</a:t>
            </a:r>
            <a:r>
              <a:rPr lang="ru-RU" sz="1200" dirty="0">
                <a:ea typeface="Times New Roman"/>
              </a:rPr>
              <a:t>: отвары, настои из трав.</a:t>
            </a:r>
            <a:endParaRPr lang="ru-RU" sz="1100" dirty="0">
              <a:ea typeface="Times New Roman"/>
            </a:endParaRP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200" dirty="0" smtClean="0">
                <a:ea typeface="Times New Roman"/>
              </a:rPr>
              <a:t> - Витаминотерапия</a:t>
            </a:r>
            <a:r>
              <a:rPr lang="ru-RU" sz="1200" dirty="0">
                <a:ea typeface="Times New Roman"/>
              </a:rPr>
              <a:t>: аскорбиновая кислота, </a:t>
            </a:r>
            <a:r>
              <a:rPr lang="ru-RU" sz="1200" dirty="0" err="1">
                <a:ea typeface="Times New Roman"/>
              </a:rPr>
              <a:t>ревит</a:t>
            </a:r>
            <a:r>
              <a:rPr lang="ru-RU" sz="1200" dirty="0">
                <a:ea typeface="Times New Roman"/>
              </a:rPr>
              <a:t>, витаминизированные напитки.</a:t>
            </a:r>
            <a:endParaRPr lang="ru-RU" sz="1100" dirty="0">
              <a:ea typeface="Times New Roman"/>
            </a:endParaRP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200" dirty="0" smtClean="0">
                <a:ea typeface="Times New Roman"/>
              </a:rPr>
              <a:t> - Иммуномодуляторы</a:t>
            </a:r>
            <a:r>
              <a:rPr lang="ru-RU" sz="1200" dirty="0">
                <a:ea typeface="Times New Roman"/>
              </a:rPr>
              <a:t>: дибазол, элеутерококк.</a:t>
            </a:r>
            <a:endParaRPr lang="ru-RU" sz="1100" dirty="0">
              <a:ea typeface="Times New Roman"/>
            </a:endParaRPr>
          </a:p>
          <a:p>
            <a:pPr indent="0" algn="just">
              <a:lnSpc>
                <a:spcPct val="113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200" dirty="0" smtClean="0">
                <a:ea typeface="Times New Roman"/>
              </a:rPr>
              <a:t> - Применение </a:t>
            </a:r>
            <a:r>
              <a:rPr lang="ru-RU" sz="1200" dirty="0">
                <a:ea typeface="Times New Roman"/>
              </a:rPr>
              <a:t>оксолиновой мази, глюконата кальция.</a:t>
            </a:r>
            <a:endParaRPr lang="ru-RU" sz="1100" dirty="0">
              <a:ea typeface="Times New Roman"/>
            </a:endParaRPr>
          </a:p>
          <a:p>
            <a:pPr indent="0" algn="ctr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96" y="1478146"/>
            <a:ext cx="2796224" cy="1734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7704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9228">
        <p14:shred/>
      </p:transition>
    </mc:Choice>
    <mc:Fallback>
      <p:transition spd="slow" advTm="192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7704856" cy="922114"/>
          </a:xfrm>
        </p:spPr>
        <p:txBody>
          <a:bodyPr>
            <a:normAutofit fontScale="90000"/>
          </a:bodyPr>
          <a:lstStyle/>
          <a:p>
            <a:r>
              <a:rPr lang="ru-RU" sz="2800" i="1" dirty="0" smtClean="0">
                <a:solidFill>
                  <a:srgbClr val="FFFF00"/>
                </a:solidFill>
                <a:latin typeface="Alleycat Cyr"/>
              </a:rPr>
              <a:t>……ЛЕТНЕОЗДОРОВИТЕЛЬНЫЕ МЕРОПРИЯТИЯ……</a:t>
            </a:r>
            <a:endParaRPr lang="ru-RU" sz="2800" i="1" dirty="0">
              <a:solidFill>
                <a:srgbClr val="FFFF00"/>
              </a:solidFill>
              <a:latin typeface="Alleycat Cyr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600"/>
          </a:xfrm>
        </p:spPr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endParaRPr lang="ru-RU" sz="1400" dirty="0" smtClean="0"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Летний </a:t>
            </a:r>
            <a:r>
              <a:rPr lang="ru-RU" sz="1400" dirty="0">
                <a:ea typeface="Times New Roman"/>
              </a:rPr>
              <a:t>отдых детей оказывает </a:t>
            </a:r>
            <a:r>
              <a:rPr lang="ru-RU" sz="1400" dirty="0" smtClean="0">
                <a:ea typeface="Times New Roman"/>
              </a:rPr>
              <a:t>существенное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 </a:t>
            </a:r>
            <a:r>
              <a:rPr lang="ru-RU" sz="1400" dirty="0">
                <a:ea typeface="Times New Roman"/>
              </a:rPr>
              <a:t>влияние на укрепление организма, на </a:t>
            </a:r>
            <a:endParaRPr lang="ru-RU" sz="1400" dirty="0" smtClean="0"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сопротивляемость </a:t>
            </a:r>
            <a:r>
              <a:rPr lang="ru-RU" sz="1400" dirty="0">
                <a:ea typeface="Times New Roman"/>
              </a:rPr>
              <a:t>заболеваниям, создание </a:t>
            </a:r>
            <a:endParaRPr lang="ru-RU" sz="1400" dirty="0" smtClean="0"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положительных </a:t>
            </a:r>
            <a:r>
              <a:rPr lang="ru-RU" sz="1400" dirty="0">
                <a:ea typeface="Times New Roman"/>
              </a:rPr>
              <a:t>эмоций.</a:t>
            </a:r>
            <a:endParaRPr lang="ru-RU" sz="1200" dirty="0">
              <a:ea typeface="Times New Roman"/>
            </a:endParaRPr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pPr indent="0" algn="ctr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600" b="1" i="1" dirty="0" smtClean="0">
                <a:ea typeface="Times New Roman"/>
              </a:rPr>
              <a:t>Формы организации оздоровительной работы:</a:t>
            </a:r>
            <a:endParaRPr lang="ru-RU" sz="1600" b="1" dirty="0" smtClean="0"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– </a:t>
            </a:r>
            <a:r>
              <a:rPr lang="ru-RU" sz="1400" dirty="0">
                <a:ea typeface="Times New Roman"/>
              </a:rPr>
              <a:t>закаливание организма средствами природных факторов: солнце, воздух, вода, сон в трусиках, ходьба босиком;</a:t>
            </a:r>
            <a:endParaRPr lang="ru-RU" sz="1200" dirty="0"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– физкультурные занятия в природных условиях (в лесной зоне, в парках, на «экологической тропе», спортивной площадке);</a:t>
            </a:r>
            <a:endParaRPr lang="ru-RU" sz="1200" dirty="0"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– туризм;</a:t>
            </a:r>
            <a:endParaRPr lang="ru-RU" sz="1200" dirty="0">
              <a:ea typeface="Times New Roman"/>
            </a:endParaRPr>
          </a:p>
          <a:p>
            <a:pPr indent="0" algn="just">
              <a:lnSpc>
                <a:spcPct val="116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– физкультурные досуги и развлечения: утренняя гимнастика на воздухе;</a:t>
            </a:r>
            <a:endParaRPr lang="ru-RU" sz="1200" dirty="0">
              <a:ea typeface="Times New Roman"/>
            </a:endParaRPr>
          </a:p>
          <a:p>
            <a:pPr indent="0" algn="just">
              <a:lnSpc>
                <a:spcPct val="113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– </a:t>
            </a:r>
            <a:r>
              <a:rPr lang="ru-RU" sz="1400" dirty="0">
                <a:ea typeface="Times New Roman"/>
              </a:rPr>
              <a:t>интенсивное закаливание стоп;</a:t>
            </a:r>
            <a:endParaRPr lang="ru-RU" sz="1200" dirty="0">
              <a:ea typeface="Times New Roman"/>
            </a:endParaRPr>
          </a:p>
          <a:p>
            <a:pPr indent="0" algn="just">
              <a:lnSpc>
                <a:spcPct val="113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– витаминизация: соки, фрукты, ягоды.</a:t>
            </a:r>
            <a:endParaRPr lang="ru-RU" sz="1200" dirty="0">
              <a:ea typeface="Times New Roman"/>
            </a:endParaRPr>
          </a:p>
          <a:p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96752"/>
            <a:ext cx="3168352" cy="20513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8323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9826">
        <p14:shred/>
      </p:transition>
    </mc:Choice>
    <mc:Fallback>
      <p:transition spd="slow" advTm="198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95736" y="548680"/>
            <a:ext cx="4752528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РАБОТА С ПЕДАГОГАМИ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340768"/>
            <a:ext cx="2592288" cy="10801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indent="228600" algn="ctr">
              <a:lnSpc>
                <a:spcPct val="113000"/>
              </a:lnSpc>
              <a:spcBef>
                <a:spcPts val="300"/>
              </a:spcBef>
              <a:spcAft>
                <a:spcPts val="0"/>
              </a:spcAft>
              <a:tabLst>
                <a:tab pos="4067175" algn="r"/>
              </a:tabLst>
            </a:pPr>
            <a:r>
              <a:rPr lang="ru-RU" sz="1400" b="1" dirty="0">
                <a:ea typeface="Times New Roman"/>
              </a:rPr>
              <a:t>I блок.</a:t>
            </a:r>
            <a:r>
              <a:rPr lang="ru-RU" sz="1400" dirty="0">
                <a:ea typeface="Times New Roman"/>
              </a:rPr>
              <a:t> </a:t>
            </a:r>
            <a:endParaRPr lang="ru-RU" sz="1400" dirty="0" smtClean="0">
              <a:ea typeface="Times New Roman"/>
            </a:endParaRPr>
          </a:p>
          <a:p>
            <a:pPr indent="228600" algn="ctr">
              <a:lnSpc>
                <a:spcPct val="113000"/>
              </a:lnSpc>
              <a:spcBef>
                <a:spcPts val="300"/>
              </a:spcBef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 smtClean="0">
                <a:ea typeface="Times New Roman"/>
              </a:rPr>
              <a:t>Состояние </a:t>
            </a:r>
            <a:r>
              <a:rPr lang="ru-RU" sz="1200" dirty="0">
                <a:ea typeface="Times New Roman"/>
              </a:rPr>
              <a:t>образовательного процесса и состояние </a:t>
            </a:r>
            <a:r>
              <a:rPr lang="ru-RU" sz="1200" dirty="0" smtClean="0">
                <a:ea typeface="Times New Roman"/>
              </a:rPr>
              <a:t>здоровья</a:t>
            </a:r>
            <a:endParaRPr lang="ru-RU" sz="1100" dirty="0">
              <a:ea typeface="Times New Roman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83868" y="1340768"/>
            <a:ext cx="2376264" cy="10801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ea typeface="Times New Roman"/>
              </a:rPr>
              <a:t>II блок</a:t>
            </a:r>
            <a:r>
              <a:rPr lang="ru-RU" sz="1200" b="1" dirty="0" smtClean="0">
                <a:ea typeface="Times New Roman"/>
              </a:rPr>
              <a:t>.</a:t>
            </a:r>
          </a:p>
          <a:p>
            <a:pPr algn="ctr"/>
            <a:r>
              <a:rPr lang="ru-RU" sz="1200" dirty="0" smtClean="0">
                <a:ea typeface="Times New Roman"/>
              </a:rPr>
              <a:t> </a:t>
            </a:r>
            <a:r>
              <a:rPr lang="ru-RU" sz="1200" dirty="0">
                <a:ea typeface="Times New Roman"/>
              </a:rPr>
              <a:t>Разработка комплексной стратегии, направленной на улучшение состояния здоровья детей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09813" y="1340768"/>
            <a:ext cx="2520280" cy="10801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ea typeface="Times New Roman"/>
              </a:rPr>
              <a:t>III блок</a:t>
            </a:r>
            <a:r>
              <a:rPr lang="ru-RU" sz="1200" b="1" dirty="0">
                <a:ea typeface="Times New Roman"/>
              </a:rPr>
              <a:t>.</a:t>
            </a:r>
            <a:r>
              <a:rPr lang="ru-RU" sz="1200" dirty="0">
                <a:ea typeface="Times New Roman"/>
              </a:rPr>
              <a:t> </a:t>
            </a:r>
            <a:endParaRPr lang="ru-RU" sz="1200" dirty="0" smtClean="0">
              <a:ea typeface="Times New Roman"/>
            </a:endParaRPr>
          </a:p>
          <a:p>
            <a:pPr algn="ctr"/>
            <a:r>
              <a:rPr lang="ru-RU" sz="1200" dirty="0" smtClean="0">
                <a:ea typeface="Times New Roman"/>
              </a:rPr>
              <a:t>Оценка </a:t>
            </a:r>
            <a:r>
              <a:rPr lang="ru-RU" sz="1200" dirty="0">
                <a:ea typeface="Times New Roman"/>
              </a:rPr>
              <a:t>эффективности мероприятий, направленных на улучшение состояния здоровья</a:t>
            </a:r>
            <a:endParaRPr lang="ru-RU" sz="1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2889706"/>
            <a:ext cx="2448272" cy="367240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just">
              <a:lnSpc>
                <a:spcPct val="113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000" dirty="0">
                <a:solidFill>
                  <a:srgbClr val="002060"/>
                </a:solidFill>
                <a:ea typeface="Times New Roman"/>
              </a:rPr>
              <a:t>– </a:t>
            </a:r>
            <a:r>
              <a:rPr lang="ru-RU" sz="1100" dirty="0">
                <a:solidFill>
                  <a:srgbClr val="002060"/>
                </a:solidFill>
                <a:ea typeface="Times New Roman"/>
              </a:rPr>
              <a:t>разработка критериев комплексной оценки состояния здоровья (психологические и физиологические аспекты);</a:t>
            </a:r>
          </a:p>
          <a:p>
            <a:pPr indent="228600" algn="just">
              <a:lnSpc>
                <a:spcPct val="113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100" dirty="0">
                <a:solidFill>
                  <a:srgbClr val="002060"/>
                </a:solidFill>
                <a:ea typeface="Times New Roman"/>
              </a:rPr>
              <a:t>– диагностика состояния здоровья всех возрастных групп;</a:t>
            </a:r>
          </a:p>
          <a:p>
            <a:pPr indent="228600" algn="just">
              <a:lnSpc>
                <a:spcPct val="113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100" dirty="0">
                <a:solidFill>
                  <a:srgbClr val="002060"/>
                </a:solidFill>
                <a:ea typeface="Times New Roman"/>
              </a:rPr>
              <a:t>– диагностика среды жизнедеятельности ребёнка, включая образовательную, психологическую, семейную среду и экологию места обитания;</a:t>
            </a:r>
          </a:p>
          <a:p>
            <a:pPr indent="228600" algn="just">
              <a:lnSpc>
                <a:spcPct val="113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100" dirty="0">
                <a:solidFill>
                  <a:srgbClr val="002060"/>
                </a:solidFill>
                <a:ea typeface="Times New Roman"/>
              </a:rPr>
              <a:t>– создание информационной базы по психологическим, педагогическим, экологическим, санитарно-гигиеническим 	и методическим составляющим здоровья детей</a:t>
            </a:r>
            <a:r>
              <a:rPr lang="ru-RU" sz="1100" dirty="0">
                <a:ea typeface="Times New Roman"/>
              </a:rPr>
              <a:t>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83868" y="2924944"/>
            <a:ext cx="2376264" cy="367240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just">
              <a:lnSpc>
                <a:spcPct val="113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100" dirty="0" smtClean="0">
                <a:solidFill>
                  <a:srgbClr val="002060"/>
                </a:solidFill>
                <a:ea typeface="Times New Roman"/>
              </a:rPr>
              <a:t>– подготовка </a:t>
            </a:r>
            <a:r>
              <a:rPr lang="ru-RU" sz="1100" dirty="0">
                <a:solidFill>
                  <a:srgbClr val="002060"/>
                </a:solidFill>
                <a:ea typeface="Times New Roman"/>
              </a:rPr>
              <a:t>и переподготовка квалифицированных специалистов (валеологов, инструкторов по физической культуре, инструкторов по лечебной физкультуре, психологов);</a:t>
            </a:r>
          </a:p>
          <a:p>
            <a:pPr indent="228600" algn="just">
              <a:lnSpc>
                <a:spcPct val="113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100" dirty="0">
                <a:solidFill>
                  <a:srgbClr val="002060"/>
                </a:solidFill>
                <a:ea typeface="Times New Roman"/>
              </a:rPr>
              <a:t>– разработка и внедрение психологических, педагогических, валеологических и медицинских методов коррекции;</a:t>
            </a:r>
          </a:p>
          <a:p>
            <a:pPr indent="228600" algn="just">
              <a:lnSpc>
                <a:spcPct val="116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100" dirty="0">
                <a:solidFill>
                  <a:srgbClr val="002060"/>
                </a:solidFill>
                <a:ea typeface="Times New Roman"/>
              </a:rPr>
              <a:t>– пропаганда здорового образа жизни (проведение конкурсов, распространение рекламно-информационной литературы, радиопередачи и т. д.)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03358" y="2889706"/>
            <a:ext cx="2520280" cy="367240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just">
              <a:lnSpc>
                <a:spcPct val="116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100" dirty="0" smtClean="0">
                <a:solidFill>
                  <a:srgbClr val="002060"/>
                </a:solidFill>
                <a:ea typeface="Times New Roman"/>
              </a:rPr>
              <a:t>-- </a:t>
            </a:r>
            <a:r>
              <a:rPr lang="ru-RU" sz="1100" dirty="0">
                <a:solidFill>
                  <a:srgbClr val="002060"/>
                </a:solidFill>
                <a:ea typeface="Times New Roman"/>
              </a:rPr>
              <a:t>создание методов оценки социально-психологической и экономической эффективности программы.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2483768" y="980728"/>
            <a:ext cx="288032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4" idx="2"/>
            <a:endCxn id="7" idx="0"/>
          </p:cNvCxnSpPr>
          <p:nvPr/>
        </p:nvCxnSpPr>
        <p:spPr>
          <a:xfrm>
            <a:off x="4572000" y="98072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403358" y="980728"/>
            <a:ext cx="25687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1331640" y="2420888"/>
            <a:ext cx="0" cy="4688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716016" y="2420888"/>
            <a:ext cx="0" cy="4688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7812360" y="2420888"/>
            <a:ext cx="0" cy="4688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77967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8836">
        <p14:shred/>
      </p:transition>
    </mc:Choice>
    <mc:Fallback>
      <p:transition spd="slow" advTm="188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763688" y="171447"/>
            <a:ext cx="5472608" cy="576064"/>
          </a:xfrm>
          <a:prstGeom prst="snip2DiagRect">
            <a:avLst/>
          </a:prstGeom>
        </p:spPr>
        <p:style>
          <a:lnRef idx="1">
            <a:schemeClr val="dk1"/>
          </a:lnRef>
          <a:fillRef idx="1002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РАБОТА С РОДИТЕЛЯМИ</a:t>
            </a:r>
            <a:endParaRPr lang="ru-RU" dirty="0"/>
          </a:p>
        </p:txBody>
      </p:sp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323528" y="1412776"/>
            <a:ext cx="3600400" cy="4941168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400" dirty="0" smtClean="0">
                <a:solidFill>
                  <a:srgbClr val="002060"/>
                </a:solidFill>
                <a:ea typeface="Times New Roman"/>
              </a:rPr>
              <a:t>ЗАДАЧИ</a:t>
            </a: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 smtClean="0">
                <a:solidFill>
                  <a:srgbClr val="002060"/>
                </a:solidFill>
                <a:ea typeface="Times New Roman"/>
              </a:rPr>
              <a:t>1</a:t>
            </a:r>
            <a:r>
              <a:rPr lang="ru-RU" sz="1200" dirty="0">
                <a:solidFill>
                  <a:srgbClr val="002060"/>
                </a:solidFill>
                <a:ea typeface="Times New Roman"/>
              </a:rPr>
              <a:t>. Повышение педагогической культуры родителей.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2. Пропаганда общественного дошкольного воспитания.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3. Изучение, обобщение и распространение положительного опыта семейного воспитания.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4. Установка на совместную работу с целью решения всех психолого-педагогических проблем развития ребенка.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5. Вооружение родителей основами психолого-педагогических знаний через психологические тренинги, консультации, семинары.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6. Валеологическое просвещение родителей в создании экологической и психологической среды в семье.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7. Включение родителей в воспитательно-образовательный </a:t>
            </a:r>
            <a:r>
              <a:rPr lang="ru-RU" sz="1200" dirty="0" smtClean="0">
                <a:solidFill>
                  <a:srgbClr val="002060"/>
                </a:solidFill>
                <a:ea typeface="Times New Roman"/>
              </a:rPr>
              <a:t>процесс.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4949491" y="1421540"/>
            <a:ext cx="3816424" cy="4941168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400" dirty="0" smtClean="0">
                <a:solidFill>
                  <a:srgbClr val="002060"/>
                </a:solidFill>
                <a:ea typeface="Times New Roman"/>
              </a:rPr>
              <a:t>ФОРМЫ</a:t>
            </a: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 smtClean="0">
                <a:solidFill>
                  <a:srgbClr val="002060"/>
                </a:solidFill>
                <a:ea typeface="Times New Roman"/>
              </a:rPr>
              <a:t>1</a:t>
            </a:r>
            <a:r>
              <a:rPr lang="ru-RU" sz="1200" dirty="0">
                <a:solidFill>
                  <a:srgbClr val="002060"/>
                </a:solidFill>
                <a:ea typeface="Times New Roman"/>
              </a:rPr>
              <a:t>. Проведение родительских собраний, семинаров-практикумов, консультаций.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2. Педагогические беседы с родителями (индивидуальные и групповые) по проблемам.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3. Дни открытых дверей.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4. Экскурсии по детскому саду для вновь прибывших.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5. Показ занятий для родителей (как уже посещавших дошкольное учреждение, так и для вновь прибывших).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6. Совместные занятия для детей и родителей.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7. Круглые столы с привлечением специалистов детского сада (логопеда, инструктора по физическому воспитанию, инструктора по плаванию, психолога, медицинской сестры, врача).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8. Родительский всеобуч: клуб «Здоровье».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  <a:p>
            <a:pPr indent="228600" algn="just">
              <a:lnSpc>
                <a:spcPct val="111000"/>
              </a:lnSpc>
              <a:spcAft>
                <a:spcPts val="0"/>
              </a:spcAft>
              <a:tabLst>
                <a:tab pos="4067175" algn="r"/>
              </a:tabLst>
            </a:pPr>
            <a:r>
              <a:rPr lang="ru-RU" sz="1200" dirty="0">
                <a:solidFill>
                  <a:srgbClr val="002060"/>
                </a:solidFill>
                <a:ea typeface="Times New Roman"/>
              </a:rPr>
              <a:t>9. Организация совместных дел.</a:t>
            </a:r>
            <a:endParaRPr lang="ru-RU" sz="1100" dirty="0">
              <a:solidFill>
                <a:srgbClr val="002060"/>
              </a:solidFill>
              <a:ea typeface="Times New Roman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604835" y="806579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688124" y="806579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769117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1433">
        <p14:shred/>
      </p:transition>
    </mc:Choice>
    <mc:Fallback>
      <p:transition spd="slow" advTm="114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effectLst/>
              </a:rPr>
              <a:t>ОЖИДАЕМЫЕ РЕЗУЛЬТАТЫ РЕАЛИЗАЦИИ ПРОГРАММЫ</a:t>
            </a:r>
            <a:endParaRPr lang="ru-RU" sz="24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 numCol="2"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1. Создание системы комплексного мониторинга состояния здоровья ребенка.</a:t>
            </a:r>
            <a:endParaRPr lang="ru-RU" sz="1200" dirty="0"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2. Снижение количества наиболее часто встречающихся в дошкольном детстве заболеваний.</a:t>
            </a:r>
            <a:endParaRPr lang="ru-RU" sz="1200" dirty="0">
              <a:ea typeface="Times New Roman"/>
            </a:endParaRP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3. Снижение поведенческих рисков, представляющих опасность для здоровья.</a:t>
            </a:r>
            <a:endParaRPr lang="ru-RU" sz="1200" dirty="0">
              <a:ea typeface="Times New Roman"/>
            </a:endParaRP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4. Обеспечение статистического учета, контроля и анализа на всех уровнях</a:t>
            </a:r>
            <a:r>
              <a:rPr lang="ru-RU" sz="1400" dirty="0" smtClean="0">
                <a:ea typeface="Times New Roman"/>
              </a:rPr>
              <a:t>.</a:t>
            </a: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5</a:t>
            </a:r>
            <a:r>
              <a:rPr lang="ru-RU" sz="1400" dirty="0">
                <a:ea typeface="Times New Roman"/>
              </a:rPr>
              <a:t>. Коренное совершенствование системы физического воспитания на основе реализации индивидуального подхода</a:t>
            </a:r>
            <a:r>
              <a:rPr lang="ru-RU" sz="1400" dirty="0" smtClean="0">
                <a:ea typeface="Times New Roman"/>
              </a:rPr>
              <a:t>.</a:t>
            </a: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>
              <a:ea typeface="Times New Roman"/>
            </a:endParaRP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 smtClean="0">
              <a:ea typeface="Times New Roman"/>
            </a:endParaRP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>
              <a:ea typeface="Times New Roman"/>
            </a:endParaRP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 smtClean="0">
              <a:ea typeface="Times New Roman"/>
            </a:endParaRP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endParaRPr lang="ru-RU" sz="1200" dirty="0" smtClean="0">
              <a:ea typeface="Times New Roman"/>
            </a:endParaRP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 smtClean="0">
              <a:ea typeface="Times New Roman"/>
            </a:endParaRP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>
              <a:ea typeface="Times New Roman"/>
            </a:endParaRP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 smtClean="0">
              <a:ea typeface="Times New Roman"/>
            </a:endParaRP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>
              <a:ea typeface="Times New Roman"/>
            </a:endParaRP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 smtClean="0">
              <a:ea typeface="Times New Roman"/>
            </a:endParaRP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>
              <a:ea typeface="Times New Roman"/>
            </a:endParaRP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 smtClean="0">
              <a:ea typeface="Times New Roman"/>
            </a:endParaRP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 smtClean="0">
              <a:ea typeface="Times New Roman"/>
            </a:endParaRPr>
          </a:p>
          <a:p>
            <a:pPr indent="228600" algn="just">
              <a:lnSpc>
                <a:spcPct val="110000"/>
              </a:lnSpc>
              <a:spcAft>
                <a:spcPts val="0"/>
              </a:spcAft>
              <a:tabLst>
                <a:tab pos="4067175" algn="r"/>
              </a:tabLst>
            </a:pPr>
            <a:endParaRPr lang="ru-RU" sz="1400" dirty="0">
              <a:ea typeface="Times New Roman"/>
            </a:endParaRP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6.</a:t>
            </a:r>
            <a:r>
              <a:rPr lang="ru-RU" sz="1400" dirty="0">
                <a:ea typeface="Times New Roman"/>
              </a:rPr>
              <a:t> Обеспечение условий для практической реализации индивидуального подхода к </a:t>
            </a:r>
            <a:r>
              <a:rPr lang="ru-RU" sz="1400" dirty="0" smtClean="0">
                <a:ea typeface="Times New Roman"/>
              </a:rPr>
              <a:t>обучению </a:t>
            </a:r>
            <a:r>
              <a:rPr lang="ru-RU" sz="1400" dirty="0">
                <a:ea typeface="Times New Roman"/>
              </a:rPr>
              <a:t>и воспитанию.</a:t>
            </a:r>
            <a:endParaRPr lang="ru-RU" sz="1200" dirty="0">
              <a:ea typeface="Times New Roman"/>
            </a:endParaRP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7. Повышение заинтересованности работников детского сада и родителей в укреплении здоровья дошкольников.</a:t>
            </a:r>
            <a:endParaRPr lang="ru-RU" sz="1200" dirty="0">
              <a:ea typeface="Times New Roman"/>
            </a:endParaRP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>
                <a:ea typeface="Times New Roman"/>
              </a:rPr>
              <a:t>8. Повышение квалификации работников дошкольных учреждений.</a:t>
            </a:r>
            <a:endParaRPr lang="ru-RU" sz="1200" dirty="0">
              <a:ea typeface="Times New Roman"/>
            </a:endParaRP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  <a:tabLst>
                <a:tab pos="4067175" algn="r"/>
              </a:tabLst>
            </a:pPr>
            <a:r>
              <a:rPr lang="ru-RU" sz="1400" dirty="0" smtClean="0">
                <a:ea typeface="Times New Roman"/>
              </a:rPr>
              <a:t>9. Стимулирование повышения внимания дошкольников и их родителей к вопросам здоровья, питания, здорового образа жизни, рациональной двигательной активности.</a:t>
            </a:r>
            <a:endParaRPr lang="ru-RU" sz="1200" dirty="0" smtClean="0">
              <a:ea typeface="Times New Roman"/>
            </a:endParaRPr>
          </a:p>
          <a:p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556792"/>
            <a:ext cx="2809875" cy="1628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785985"/>
            <a:ext cx="1481744" cy="19858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7172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2003">
        <p14:shred/>
      </p:transition>
    </mc:Choice>
    <mc:Fallback>
      <p:transition spd="slow" advTm="120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Список используемой литературы: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5501248"/>
          </a:xfrm>
        </p:spPr>
        <p:txBody>
          <a:bodyPr>
            <a:normAutofit/>
          </a:bodyPr>
          <a:lstStyle/>
          <a:p>
            <a:pPr hangingPunct="0"/>
            <a:r>
              <a:rPr lang="ru-RU" sz="1400" i="1" dirty="0" err="1">
                <a:solidFill>
                  <a:srgbClr val="002060"/>
                </a:solidFill>
                <a:latin typeface="Alleycat Cyr"/>
              </a:rPr>
              <a:t>Алямовская</a:t>
            </a:r>
            <a:r>
              <a:rPr lang="ru-RU" sz="1400" i="1" dirty="0">
                <a:solidFill>
                  <a:srgbClr val="002060"/>
                </a:solidFill>
                <a:latin typeface="Alleycat Cyr"/>
              </a:rPr>
              <a:t>, В.Г. 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Физкультура в детском саду: теория и методика физкультурных мероприятий / В.Г. </a:t>
            </a:r>
            <a:r>
              <a:rPr lang="ru-RU" sz="1400" dirty="0" err="1">
                <a:solidFill>
                  <a:srgbClr val="002060"/>
                </a:solidFill>
                <a:latin typeface="Alleycat Cyr"/>
              </a:rPr>
              <a:t>Алямовская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. </a:t>
            </a:r>
            <a:r>
              <a:rPr lang="ru-RU" sz="1400" dirty="0" smtClean="0">
                <a:solidFill>
                  <a:srgbClr val="002060"/>
                </a:solidFill>
                <a:latin typeface="Alleycat Cyr"/>
              </a:rPr>
              <a:t>– </a:t>
            </a:r>
          </a:p>
          <a:p>
            <a:pPr hangingPunct="0"/>
            <a:r>
              <a:rPr lang="ru-RU" sz="1400" i="1" dirty="0" err="1" smtClean="0">
                <a:solidFill>
                  <a:srgbClr val="002060"/>
                </a:solidFill>
                <a:latin typeface="Alleycat Cyr"/>
              </a:rPr>
              <a:t>Буцинская</a:t>
            </a:r>
            <a:r>
              <a:rPr lang="ru-RU" sz="1400" i="1" dirty="0" smtClean="0">
                <a:solidFill>
                  <a:srgbClr val="002060"/>
                </a:solidFill>
                <a:latin typeface="Alleycat Cyr"/>
              </a:rPr>
              <a:t>, П.П. и др.</a:t>
            </a:r>
            <a:r>
              <a:rPr lang="ru-RU" sz="1400" dirty="0" smtClean="0">
                <a:solidFill>
                  <a:srgbClr val="002060"/>
                </a:solidFill>
                <a:latin typeface="Alleycat Cyr"/>
              </a:rPr>
              <a:t> Общеразвивающие упражнения в детском саду/ П.П. </a:t>
            </a:r>
            <a:r>
              <a:rPr lang="ru-RU" sz="1400" dirty="0" err="1" smtClean="0">
                <a:solidFill>
                  <a:srgbClr val="002060"/>
                </a:solidFill>
                <a:latin typeface="Alleycat Cyr"/>
              </a:rPr>
              <a:t>Буцинская</a:t>
            </a:r>
            <a:r>
              <a:rPr lang="ru-RU" sz="1400" dirty="0" smtClean="0">
                <a:solidFill>
                  <a:srgbClr val="002060"/>
                </a:solidFill>
                <a:latin typeface="Alleycat Cyr"/>
              </a:rPr>
              <a:t>, В.И. Васюкова, Г.П. Лескова.– М.: Просвещение, 1990.- 175 с.</a:t>
            </a:r>
          </a:p>
          <a:p>
            <a:r>
              <a:rPr lang="ru-RU" sz="1400" i="1" dirty="0" err="1" smtClean="0">
                <a:solidFill>
                  <a:srgbClr val="002060"/>
                </a:solidFill>
                <a:latin typeface="Alleycat Cyr"/>
              </a:rPr>
              <a:t>Деркунская</a:t>
            </a:r>
            <a:r>
              <a:rPr lang="ru-RU" sz="1400" i="1" dirty="0">
                <a:solidFill>
                  <a:srgbClr val="002060"/>
                </a:solidFill>
                <a:latin typeface="Alleycat Cyr"/>
              </a:rPr>
              <a:t>, В.А.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 Диагностика культуры здоровья дошкольников: методическое пособие / </a:t>
            </a:r>
            <a:r>
              <a:rPr lang="ru-RU" sz="1400" dirty="0" err="1">
                <a:solidFill>
                  <a:srgbClr val="002060"/>
                </a:solidFill>
                <a:latin typeface="Alleycat Cyr"/>
              </a:rPr>
              <a:t>В.А.Деркунская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. – М.: Педагогическое общество России, 2005. – 96 с.</a:t>
            </a:r>
          </a:p>
          <a:p>
            <a:r>
              <a:rPr lang="ru-RU" sz="1400" i="1" dirty="0">
                <a:solidFill>
                  <a:srgbClr val="002060"/>
                </a:solidFill>
                <a:latin typeface="Alleycat Cyr"/>
              </a:rPr>
              <a:t>Глазырина, Л.Д.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Физическая культура – дошкольникам. Старший возраст: пособие для педагогов дошк. учреждений  / Л.Д. Глазырина.  – М.: </a:t>
            </a:r>
            <a:r>
              <a:rPr lang="ru-RU" sz="1400" dirty="0" err="1">
                <a:solidFill>
                  <a:srgbClr val="002060"/>
                </a:solidFill>
                <a:latin typeface="Alleycat Cyr"/>
              </a:rPr>
              <a:t>Гуманит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. изд. центр ВЛАДОС, 2001.-  262 с</a:t>
            </a:r>
            <a:r>
              <a:rPr lang="ru-RU" sz="1400" dirty="0" smtClean="0">
                <a:solidFill>
                  <a:srgbClr val="002060"/>
                </a:solidFill>
                <a:latin typeface="Alleycat Cyr"/>
              </a:rPr>
              <a:t>.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Alleycat Cyr"/>
              </a:rPr>
              <a:t>Под редакцией </a:t>
            </a:r>
            <a:r>
              <a:rPr lang="ru-RU" sz="1400" dirty="0" err="1" smtClean="0">
                <a:solidFill>
                  <a:srgbClr val="002060"/>
                </a:solidFill>
                <a:latin typeface="Alleycat Cyr"/>
              </a:rPr>
              <a:t>Вераксы</a:t>
            </a:r>
            <a:r>
              <a:rPr lang="ru-RU" sz="1400" dirty="0" smtClean="0">
                <a:solidFill>
                  <a:srgbClr val="002060"/>
                </a:solidFill>
                <a:latin typeface="Alleycat Cyr"/>
              </a:rPr>
              <a:t>, М.а. </a:t>
            </a:r>
            <a:r>
              <a:rPr lang="ru-RU" sz="1400" dirty="0" err="1" smtClean="0">
                <a:solidFill>
                  <a:srgbClr val="002060"/>
                </a:solidFill>
                <a:latin typeface="Alleycat Cyr"/>
              </a:rPr>
              <a:t>Васильеврй</a:t>
            </a:r>
            <a:r>
              <a:rPr lang="ru-RU" sz="1400" dirty="0" smtClean="0">
                <a:solidFill>
                  <a:srgbClr val="002060"/>
                </a:solidFill>
                <a:latin typeface="Alleycat Cyr"/>
              </a:rPr>
              <a:t>. «от Рождения до </a:t>
            </a:r>
            <a:r>
              <a:rPr lang="ru-RU" sz="1400" dirty="0" err="1" smtClean="0">
                <a:solidFill>
                  <a:srgbClr val="002060"/>
                </a:solidFill>
                <a:latin typeface="Alleycat Cyr"/>
              </a:rPr>
              <a:t>шклы</a:t>
            </a:r>
            <a:r>
              <a:rPr lang="ru-RU" sz="1400" dirty="0" smtClean="0">
                <a:solidFill>
                  <a:srgbClr val="002060"/>
                </a:solidFill>
                <a:latin typeface="Alleycat Cyr"/>
              </a:rPr>
              <a:t>»</a:t>
            </a:r>
            <a:endParaRPr lang="ru-RU" sz="1400" dirty="0">
              <a:solidFill>
                <a:srgbClr val="002060"/>
              </a:solidFill>
              <a:latin typeface="Alleycat Cyr"/>
            </a:endParaRPr>
          </a:p>
          <a:p>
            <a:r>
              <a:rPr lang="ru-RU" sz="1400" i="1" dirty="0" err="1">
                <a:solidFill>
                  <a:srgbClr val="002060"/>
                </a:solidFill>
                <a:latin typeface="Alleycat Cyr"/>
              </a:rPr>
              <a:t>Змановский</a:t>
            </a:r>
            <a:r>
              <a:rPr lang="ru-RU" sz="1400" i="1" dirty="0">
                <a:solidFill>
                  <a:srgbClr val="002060"/>
                </a:solidFill>
                <a:latin typeface="Alleycat Cyr"/>
              </a:rPr>
              <a:t> Ю.Ф. 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Воспитаем детей здоровыми/ Ю.Ф. </a:t>
            </a:r>
            <a:r>
              <a:rPr lang="ru-RU" sz="1400" dirty="0" err="1">
                <a:solidFill>
                  <a:srgbClr val="002060"/>
                </a:solidFill>
                <a:latin typeface="Alleycat Cyr"/>
              </a:rPr>
              <a:t>Змановский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. – М.: Медицина,  1989. – 128 с.</a:t>
            </a:r>
          </a:p>
          <a:p>
            <a:r>
              <a:rPr lang="ru-RU" sz="1400" i="1" dirty="0">
                <a:solidFill>
                  <a:srgbClr val="002060"/>
                </a:solidFill>
                <a:latin typeface="Alleycat Cyr"/>
              </a:rPr>
              <a:t>Осокина Т.И.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Физкультурное  и спортивно-игровое оборудование для дошкольных образовательных учреждений: аннотированный перечень / Т.И.Осокина, Е.А.Тимофеева, М.А. </a:t>
            </a:r>
            <a:r>
              <a:rPr lang="ru-RU" sz="1400" dirty="0" err="1">
                <a:solidFill>
                  <a:srgbClr val="002060"/>
                </a:solidFill>
                <a:latin typeface="Alleycat Cyr"/>
              </a:rPr>
              <a:t>Рунова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. – М.: Мозаика-синтез, 1999. – 80 с.</a:t>
            </a:r>
          </a:p>
          <a:p>
            <a:r>
              <a:rPr lang="ru-RU" sz="1400" i="1" dirty="0" err="1">
                <a:solidFill>
                  <a:srgbClr val="002060"/>
                </a:solidFill>
                <a:latin typeface="Alleycat Cyr"/>
              </a:rPr>
              <a:t>Рунова</a:t>
            </a:r>
            <a:r>
              <a:rPr lang="ru-RU" sz="1400" i="1" dirty="0">
                <a:solidFill>
                  <a:srgbClr val="002060"/>
                </a:solidFill>
                <a:latin typeface="Alleycat Cyr"/>
              </a:rPr>
              <a:t>, М.А.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 Движение день за днем. Двигательная активность - источник здоровья детей [Комплексы физических упражнений и игр для детей 5-7 лет с использованием вариативной физкультурно-игровой среды]: методические рекомендации для воспитателей ГОУ и родителей /  М.А. </a:t>
            </a:r>
            <a:r>
              <a:rPr lang="ru-RU" sz="1400" dirty="0" err="1">
                <a:solidFill>
                  <a:srgbClr val="002060"/>
                </a:solidFill>
                <a:latin typeface="Alleycat Cyr"/>
              </a:rPr>
              <a:t>Рунова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. – М.:  ЛИНКА-ПРЕСС, 2007. – 96 с.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Alleycat Cyr"/>
              </a:rPr>
              <a:t>Глазырина  А.Д. «Физическая </a:t>
            </a:r>
            <a:r>
              <a:rPr lang="ru-RU" sz="1400" smtClean="0">
                <a:solidFill>
                  <a:srgbClr val="002060"/>
                </a:solidFill>
                <a:latin typeface="Alleycat Cyr"/>
              </a:rPr>
              <a:t>культура дошкольникам»</a:t>
            </a:r>
          </a:p>
          <a:p>
            <a:r>
              <a:rPr lang="ru-RU" sz="1400" smtClean="0">
                <a:solidFill>
                  <a:srgbClr val="002060"/>
                </a:solidFill>
                <a:latin typeface="Alleycat Cyr"/>
              </a:rPr>
              <a:t>Щетинин </a:t>
            </a:r>
            <a:r>
              <a:rPr lang="ru-RU" sz="1400" dirty="0" smtClean="0">
                <a:solidFill>
                  <a:srgbClr val="002060"/>
                </a:solidFill>
                <a:latin typeface="Alleycat Cyr"/>
              </a:rPr>
              <a:t>М. « Дыхательная гимнастика Г.Н.Стрельниковой».</a:t>
            </a:r>
            <a:endParaRPr lang="ru-RU" sz="1400" dirty="0">
              <a:solidFill>
                <a:srgbClr val="002060"/>
              </a:solidFill>
              <a:latin typeface="Alleycat Cyr"/>
            </a:endParaRPr>
          </a:p>
          <a:p>
            <a:r>
              <a:rPr lang="ru-RU" sz="1400" i="1" dirty="0">
                <a:solidFill>
                  <a:srgbClr val="002060"/>
                </a:solidFill>
                <a:latin typeface="Alleycat Cyr"/>
              </a:rPr>
              <a:t>К.К Утробина</a:t>
            </a:r>
            <a:r>
              <a:rPr lang="ru-RU" sz="1400" dirty="0">
                <a:solidFill>
                  <a:srgbClr val="002060"/>
                </a:solidFill>
                <a:latin typeface="Alleycat Cyr"/>
              </a:rPr>
              <a:t> «Занимательная физкультура для дошкольников»  3-5 лет, 5-7 Москва, ГНОИ и Д , 2003г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557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7956">
        <p14:shred/>
      </p:transition>
    </mc:Choice>
    <mc:Fallback>
      <p:transition spd="slow" advTm="79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64988">
            <a:off x="410999" y="315186"/>
            <a:ext cx="2808312" cy="3074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8012">
            <a:off x="539552" y="4419701"/>
            <a:ext cx="1807103" cy="24094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7896">
            <a:off x="3851920" y="213610"/>
            <a:ext cx="3707904" cy="27809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0907">
            <a:off x="5573849" y="3763315"/>
            <a:ext cx="3174517" cy="23808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600" y="3645024"/>
            <a:ext cx="3135749" cy="23518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1710185"/>
            <a:ext cx="7920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Спасибо за внимание</a:t>
            </a:r>
            <a:endParaRPr lang="ru-RU" sz="6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3841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3248">
        <p14:shred/>
      </p:transition>
    </mc:Choice>
    <mc:Fallback>
      <p:transition spd="slow" advTm="132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100" dirty="0" err="1" smtClean="0"/>
              <a:t>На</a:t>
            </a:r>
            <a:r>
              <a:rPr lang="ru-RU" sz="2800" dirty="0" err="1" smtClean="0"/>
              <a:t>Над</a:t>
            </a:r>
            <a:r>
              <a:rPr lang="ru-RU" sz="2800" dirty="0" smtClean="0"/>
              <a:t> программой работали</a:t>
            </a:r>
            <a:endParaRPr lang="ru-RU" sz="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5328632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Королева Елена Николаевна</a:t>
            </a:r>
          </a:p>
          <a:p>
            <a:pPr marL="137160"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Инструктор по физической культуре</a:t>
            </a:r>
          </a:p>
          <a:p>
            <a:pPr marL="137160"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МБДОУ </a:t>
            </a:r>
            <a:r>
              <a:rPr lang="ru-RU" sz="2000" b="1" dirty="0" err="1" smtClean="0">
                <a:solidFill>
                  <a:srgbClr val="C00000"/>
                </a:solidFill>
              </a:rPr>
              <a:t>д</a:t>
            </a:r>
            <a:r>
              <a:rPr lang="en-US" sz="2000" b="1" dirty="0" smtClean="0">
                <a:solidFill>
                  <a:srgbClr val="C00000"/>
                </a:solidFill>
                <a:latin typeface="AR BLANCA" pitchFamily="2" charset="0"/>
              </a:rPr>
              <a:t>/</a:t>
            </a:r>
            <a:r>
              <a:rPr lang="ru-RU" sz="2000" b="1" dirty="0" smtClean="0">
                <a:solidFill>
                  <a:srgbClr val="C00000"/>
                </a:solidFill>
              </a:rPr>
              <a:t>с №9</a:t>
            </a:r>
          </a:p>
          <a:p>
            <a:pPr marL="137160" indent="0">
              <a:buNone/>
            </a:pPr>
            <a:endParaRPr lang="ru-RU" sz="2000" dirty="0"/>
          </a:p>
          <a:p>
            <a:pPr marL="13716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Игнатьева Наталья Михайловна</a:t>
            </a:r>
          </a:p>
          <a:p>
            <a:pPr marL="13716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Старший воспитатель</a:t>
            </a:r>
          </a:p>
          <a:p>
            <a:pPr marL="137160" lvl="0" indent="0" algn="ctr">
              <a:buClr>
                <a:prstClr val="white">
                  <a:shade val="95000"/>
                </a:prstClr>
              </a:buCl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МБДОУ </a:t>
            </a:r>
            <a:r>
              <a:rPr lang="ru-RU" sz="2000" b="1" dirty="0" err="1">
                <a:solidFill>
                  <a:srgbClr val="002060"/>
                </a:solidFill>
              </a:rPr>
              <a:t>д</a:t>
            </a:r>
            <a:r>
              <a:rPr lang="en-US" sz="2000" b="1" dirty="0">
                <a:solidFill>
                  <a:srgbClr val="002060"/>
                </a:solidFill>
                <a:latin typeface="AR BLANCA" pitchFamily="2" charset="0"/>
              </a:rPr>
              <a:t>/</a:t>
            </a:r>
            <a:r>
              <a:rPr lang="ru-RU" sz="2000" b="1" dirty="0">
                <a:solidFill>
                  <a:srgbClr val="002060"/>
                </a:solidFill>
              </a:rPr>
              <a:t>с №</a:t>
            </a:r>
            <a:r>
              <a:rPr lang="ru-RU" sz="2000" b="1" dirty="0" smtClean="0">
                <a:solidFill>
                  <a:srgbClr val="002060"/>
                </a:solidFill>
              </a:rPr>
              <a:t>9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endParaRPr lang="ru-RU" sz="2000" dirty="0">
              <a:solidFill>
                <a:prstClr val="white"/>
              </a:solidFill>
            </a:endParaRPr>
          </a:p>
          <a:p>
            <a:pPr marL="137160" lvl="0" indent="0" algn="ctr">
              <a:buClr>
                <a:prstClr val="white">
                  <a:shade val="95000"/>
                </a:prstClr>
              </a:buClr>
              <a:buNone/>
            </a:pPr>
            <a:r>
              <a:rPr lang="ru-RU" sz="2000" b="1" dirty="0" err="1" smtClean="0">
                <a:solidFill>
                  <a:srgbClr val="008000"/>
                </a:solidFill>
              </a:rPr>
              <a:t>Могильникова</a:t>
            </a:r>
            <a:r>
              <a:rPr lang="ru-RU" sz="2000" b="1" dirty="0" smtClean="0">
                <a:solidFill>
                  <a:srgbClr val="008000"/>
                </a:solidFill>
              </a:rPr>
              <a:t> Ирина Владимировна</a:t>
            </a:r>
          </a:p>
          <a:p>
            <a:pPr marL="137160" lvl="0" indent="0" algn="ctr">
              <a:buClr>
                <a:prstClr val="white">
                  <a:shade val="95000"/>
                </a:prstClr>
              </a:buClr>
              <a:buNone/>
            </a:pPr>
            <a:r>
              <a:rPr lang="ru-RU" sz="2000" b="1" dirty="0" smtClean="0">
                <a:solidFill>
                  <a:srgbClr val="008000"/>
                </a:solidFill>
              </a:rPr>
              <a:t>Педагог-психолог</a:t>
            </a:r>
          </a:p>
          <a:p>
            <a:pPr marL="137160" lvl="0" indent="0" algn="ctr">
              <a:buClr>
                <a:prstClr val="white">
                  <a:shade val="95000"/>
                </a:prstClr>
              </a:buClr>
              <a:buNone/>
            </a:pPr>
            <a:r>
              <a:rPr lang="ru-RU" sz="2000" b="1" dirty="0">
                <a:solidFill>
                  <a:srgbClr val="008000"/>
                </a:solidFill>
              </a:rPr>
              <a:t>МБДОУ </a:t>
            </a:r>
            <a:r>
              <a:rPr lang="ru-RU" sz="2000" b="1" dirty="0" err="1">
                <a:solidFill>
                  <a:srgbClr val="008000"/>
                </a:solidFill>
              </a:rPr>
              <a:t>д</a:t>
            </a:r>
            <a:r>
              <a:rPr lang="en-US" sz="2000" b="1" dirty="0">
                <a:solidFill>
                  <a:srgbClr val="008000"/>
                </a:solidFill>
                <a:latin typeface="AR BLANCA" pitchFamily="2" charset="0"/>
              </a:rPr>
              <a:t>/</a:t>
            </a:r>
            <a:r>
              <a:rPr lang="ru-RU" sz="2000" b="1" dirty="0">
                <a:solidFill>
                  <a:srgbClr val="008000"/>
                </a:solidFill>
              </a:rPr>
              <a:t>с №9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endParaRPr lang="ru-RU" sz="2000" dirty="0">
              <a:solidFill>
                <a:prstClr val="white"/>
              </a:solidFill>
            </a:endParaRPr>
          </a:p>
          <a:p>
            <a:pPr marL="137160" indent="0">
              <a:buNone/>
            </a:pP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499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40"/>
    </mc:Choice>
    <mc:Fallback>
      <p:transition spd="slow" advTm="5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3|1.2|2.7|1.4|3.3|1|2.5|0.5|2.4|0.3|2.9|0.2|2.7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8|2.2|1.6|1.6|1.7|1.8|1.7|1.6|1.4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|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|2.2|2.2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|3.6|1.5|1.5|1.7|3.2|2.1|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|4|1.9|1.7|2.1|1.8|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2.8|2.1|2.8|2.5|3.4|3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7|2.4|2.2|2.3|2.3|2.7|2.4|2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4|2.9|1.8|1.4|1.7|1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8|2.5|1.8|1.7|2|2|2.6|2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5|2.1|1.8|2.8|2.9|1.4|2.4|2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1|0.7|1.4|0.6|1.4|0.5|1|0.5|1.9|0.5|2.4|0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5|0.8|3|0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.4|1.3|2.1|1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6|1.9|1.6|1.9|1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3949</TotalTime>
  <Words>1740</Words>
  <Application>Microsoft Office PowerPoint</Application>
  <PresentationFormat>Экран (4:3)</PresentationFormat>
  <Paragraphs>257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Апекс</vt:lpstr>
      <vt:lpstr>ПРОГРАММА  «БУДЬ ЗДОРОВ, МАЛЫШ»</vt:lpstr>
      <vt:lpstr>Презентация PowerPoint</vt:lpstr>
      <vt:lpstr>Презентация PowerPoint</vt:lpstr>
      <vt:lpstr>Цели программы:</vt:lpstr>
      <vt:lpstr>…… ДИАГнОСТИКА ……</vt:lpstr>
      <vt:lpstr>…… ПОЛнОЦЕннОЕ ПИТАнИЕ ……</vt:lpstr>
      <vt:lpstr>……СИСТЕМА ЭФФЕКТИВнОГО ЗАКАЛИВАнИЯ …..</vt:lpstr>
      <vt:lpstr>……ОРГАнИЗАЦИЯ РАЦИОнАЛЬнОЙ ДВИГАТЕЛЬноЙ АКТИВнОСТИ……</vt:lpstr>
      <vt:lpstr>……СОЗДАнИЕ УСЛОВИЙ ОРГАнИЗАЦИИ ОЗДОРОВИТЕЛЬнЫХ РЕЖИМОВ ДЛЯ ДЕТЕЙ…...</vt:lpstr>
      <vt:lpstr>……СОЗДАнИЕ ПРЕДСТАВЛЕнИЙ О ЗДОРОВОМ ОБРАЗЕ ЖИЗнИ……</vt:lpstr>
      <vt:lpstr>……ПРИМЕнЕнИЕ ПСИХОЛОГИЧЕСКИХ И ПСИХОПРОФИЛЛАКТИЧЕСКИХ СРЕДСТВ И МЕТОДОВ……</vt:lpstr>
      <vt:lpstr>Презентация PowerPoint</vt:lpstr>
      <vt:lpstr>…… КОРРЕКЦИОННО-ПЕДАГОГИЧЕСКАЯ РАБОТА С ДЕТЬМИ ……</vt:lpstr>
      <vt:lpstr>……ЛЕЧЕБНО-ПРОФИЛАКТИЧЕСКАЯ РАБОТА……</vt:lpstr>
      <vt:lpstr>……ЛЕТНЕОЗДОРОВИТЕЛЬНЫЕ МЕРОПРИЯТИЯ……</vt:lpstr>
      <vt:lpstr>Презентация PowerPoint</vt:lpstr>
      <vt:lpstr>Презентация PowerPoint</vt:lpstr>
      <vt:lpstr>ОЖИДАЕМЫЕ РЕЗУЛЬТАТЫ РЕАЛИЗАЦИИ ПРОГРАММЫ</vt:lpstr>
      <vt:lpstr>Список используемой литературы:</vt:lpstr>
      <vt:lpstr>Презентация PowerPoint</vt:lpstr>
      <vt:lpstr>НаНад программой работали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 «БУДЬ ЗДОРОВ, МАЛЫШ</dc:title>
  <dc:creator>Валерия</dc:creator>
  <cp:lastModifiedBy>Irina</cp:lastModifiedBy>
  <cp:revision>68</cp:revision>
  <dcterms:created xsi:type="dcterms:W3CDTF">2014-01-26T21:48:55Z</dcterms:created>
  <dcterms:modified xsi:type="dcterms:W3CDTF">2014-03-10T22:39:25Z</dcterms:modified>
</cp:coreProperties>
</file>