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57" r:id="rId4"/>
    <p:sldId id="259" r:id="rId5"/>
    <p:sldId id="260" r:id="rId6"/>
    <p:sldId id="276" r:id="rId7"/>
    <p:sldId id="277" r:id="rId8"/>
    <p:sldId id="278" r:id="rId9"/>
    <p:sldId id="279" r:id="rId10"/>
    <p:sldId id="261" r:id="rId11"/>
    <p:sldId id="264" r:id="rId12"/>
    <p:sldId id="263" r:id="rId13"/>
    <p:sldId id="267" r:id="rId14"/>
    <p:sldId id="265" r:id="rId15"/>
    <p:sldId id="266" r:id="rId16"/>
    <p:sldId id="268" r:id="rId17"/>
    <p:sldId id="262" r:id="rId18"/>
    <p:sldId id="270" r:id="rId19"/>
    <p:sldId id="271" r:id="rId20"/>
    <p:sldId id="272" r:id="rId21"/>
    <p:sldId id="274" r:id="rId22"/>
    <p:sldId id="275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92D414-D0A8-495A-8924-FB93483A938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F8D7C92-EC70-4A84-8D13-D992B4283A6C}">
      <dgm:prSet phldrT="[Текст]"/>
      <dgm:spPr/>
      <dgm:t>
        <a:bodyPr/>
        <a:lstStyle/>
        <a:p>
          <a:r>
            <a:rPr lang="ru-RU" b="1" dirty="0" smtClean="0"/>
            <a:t>Работать с книгой</a:t>
          </a:r>
          <a:endParaRPr lang="ru-RU" b="1" dirty="0"/>
        </a:p>
      </dgm:t>
    </dgm:pt>
    <dgm:pt modelId="{B02F9FC4-6F26-4477-A548-C9093152BBC9}" type="parTrans" cxnId="{085C544E-5342-4B7A-A203-ED7FD29AE345}">
      <dgm:prSet/>
      <dgm:spPr/>
      <dgm:t>
        <a:bodyPr/>
        <a:lstStyle/>
        <a:p>
          <a:endParaRPr lang="ru-RU"/>
        </a:p>
      </dgm:t>
    </dgm:pt>
    <dgm:pt modelId="{A18D9DC8-7A94-47A9-8CCA-4CDFC10B2172}" type="sibTrans" cxnId="{085C544E-5342-4B7A-A203-ED7FD29AE345}">
      <dgm:prSet/>
      <dgm:spPr/>
      <dgm:t>
        <a:bodyPr/>
        <a:lstStyle/>
        <a:p>
          <a:endParaRPr lang="ru-RU"/>
        </a:p>
      </dgm:t>
    </dgm:pt>
    <dgm:pt modelId="{E44F7CCA-594D-4B25-A72A-60D43F4E2BC8}">
      <dgm:prSet phldrT="[Текст]" custT="1"/>
      <dgm:spPr/>
      <dgm:t>
        <a:bodyPr/>
        <a:lstStyle/>
        <a:p>
          <a:r>
            <a:rPr lang="ru-RU" sz="2800" dirty="0" smtClean="0"/>
            <a:t>Научные, справочные, энциклопедические издания</a:t>
          </a:r>
          <a:endParaRPr lang="ru-RU" sz="2800" dirty="0"/>
        </a:p>
      </dgm:t>
    </dgm:pt>
    <dgm:pt modelId="{B7A3FB62-46CE-4E05-B567-D60D88F7D350}" type="parTrans" cxnId="{924BC858-A51D-44F5-A9CB-C839401C83B7}">
      <dgm:prSet/>
      <dgm:spPr/>
      <dgm:t>
        <a:bodyPr/>
        <a:lstStyle/>
        <a:p>
          <a:endParaRPr lang="ru-RU"/>
        </a:p>
      </dgm:t>
    </dgm:pt>
    <dgm:pt modelId="{9608A34F-9B32-4957-9389-1AAF598D97F6}" type="sibTrans" cxnId="{924BC858-A51D-44F5-A9CB-C839401C83B7}">
      <dgm:prSet/>
      <dgm:spPr/>
      <dgm:t>
        <a:bodyPr/>
        <a:lstStyle/>
        <a:p>
          <a:endParaRPr lang="ru-RU"/>
        </a:p>
      </dgm:t>
    </dgm:pt>
    <dgm:pt modelId="{2A5C683A-1D06-45CE-B6AC-6480A87A4826}" type="pres">
      <dgm:prSet presAssocID="{7E92D414-D0A8-495A-8924-FB93483A938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0F8F191-9E9A-4DB0-B97C-897E235B6385}" type="pres">
      <dgm:prSet presAssocID="{CF8D7C92-EC70-4A84-8D13-D992B4283A6C}" presName="parentText" presStyleLbl="node1" presStyleIdx="0" presStyleCnt="1" custLinFactNeighborX="3041" custLinFactNeighborY="-6004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B38875-8B63-446F-BE7A-150BAE021FE2}" type="pres">
      <dgm:prSet presAssocID="{CF8D7C92-EC70-4A84-8D13-D992B4283A6C}" presName="childText" presStyleLbl="revTx" presStyleIdx="0" presStyleCnt="1" custLinFactNeighborY="-14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14DE1D6-59AD-4E4E-8813-0CBC3A17458C}" type="presOf" srcId="{CF8D7C92-EC70-4A84-8D13-D992B4283A6C}" destId="{D0F8F191-9E9A-4DB0-B97C-897E235B6385}" srcOrd="0" destOrd="0" presId="urn:microsoft.com/office/officeart/2005/8/layout/vList2"/>
    <dgm:cxn modelId="{0A489864-8D66-4CEA-91CE-D30AB843F55B}" type="presOf" srcId="{7E92D414-D0A8-495A-8924-FB93483A938B}" destId="{2A5C683A-1D06-45CE-B6AC-6480A87A4826}" srcOrd="0" destOrd="0" presId="urn:microsoft.com/office/officeart/2005/8/layout/vList2"/>
    <dgm:cxn modelId="{924BC858-A51D-44F5-A9CB-C839401C83B7}" srcId="{CF8D7C92-EC70-4A84-8D13-D992B4283A6C}" destId="{E44F7CCA-594D-4B25-A72A-60D43F4E2BC8}" srcOrd="0" destOrd="0" parTransId="{B7A3FB62-46CE-4E05-B567-D60D88F7D350}" sibTransId="{9608A34F-9B32-4957-9389-1AAF598D97F6}"/>
    <dgm:cxn modelId="{14A6344F-3D58-4A79-BB8B-986315156D79}" type="presOf" srcId="{E44F7CCA-594D-4B25-A72A-60D43F4E2BC8}" destId="{8BB38875-8B63-446F-BE7A-150BAE021FE2}" srcOrd="0" destOrd="0" presId="urn:microsoft.com/office/officeart/2005/8/layout/vList2"/>
    <dgm:cxn modelId="{085C544E-5342-4B7A-A203-ED7FD29AE345}" srcId="{7E92D414-D0A8-495A-8924-FB93483A938B}" destId="{CF8D7C92-EC70-4A84-8D13-D992B4283A6C}" srcOrd="0" destOrd="0" parTransId="{B02F9FC4-6F26-4477-A548-C9093152BBC9}" sibTransId="{A18D9DC8-7A94-47A9-8CCA-4CDFC10B2172}"/>
    <dgm:cxn modelId="{563F0617-905B-4869-BF9A-3AA097DEA32C}" type="presParOf" srcId="{2A5C683A-1D06-45CE-B6AC-6480A87A4826}" destId="{D0F8F191-9E9A-4DB0-B97C-897E235B6385}" srcOrd="0" destOrd="0" presId="urn:microsoft.com/office/officeart/2005/8/layout/vList2"/>
    <dgm:cxn modelId="{123B8E72-B14E-4DAC-9CD5-7F25D2A9AC39}" type="presParOf" srcId="{2A5C683A-1D06-45CE-B6AC-6480A87A4826}" destId="{8BB38875-8B63-446F-BE7A-150BAE021FE2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E92D414-D0A8-495A-8924-FB93483A938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2203598-B142-4626-830C-A82F6AB74932}">
      <dgm:prSet phldrT="[Текст]" custT="1"/>
      <dgm:spPr/>
      <dgm:t>
        <a:bodyPr/>
        <a:lstStyle/>
        <a:p>
          <a:r>
            <a:rPr lang="ru-RU" sz="6000" b="1" dirty="0" smtClean="0"/>
            <a:t>Читать книгу</a:t>
          </a:r>
          <a:endParaRPr lang="ru-RU" sz="6000" b="1" dirty="0"/>
        </a:p>
      </dgm:t>
    </dgm:pt>
    <dgm:pt modelId="{0EE63A3E-9001-450D-9CA1-37A6880B56AB}" type="parTrans" cxnId="{23CF19C2-5F5D-4D04-B351-34C022ADE175}">
      <dgm:prSet/>
      <dgm:spPr/>
      <dgm:t>
        <a:bodyPr/>
        <a:lstStyle/>
        <a:p>
          <a:endParaRPr lang="ru-RU"/>
        </a:p>
      </dgm:t>
    </dgm:pt>
    <dgm:pt modelId="{DEA0EC69-9B09-461B-A9A2-53C794301167}" type="sibTrans" cxnId="{23CF19C2-5F5D-4D04-B351-34C022ADE175}">
      <dgm:prSet/>
      <dgm:spPr/>
      <dgm:t>
        <a:bodyPr/>
        <a:lstStyle/>
        <a:p>
          <a:endParaRPr lang="ru-RU"/>
        </a:p>
      </dgm:t>
    </dgm:pt>
    <dgm:pt modelId="{91B74C5F-99F6-42D1-B737-6A8F326F5872}">
      <dgm:prSet phldrT="[Текст]" custT="1"/>
      <dgm:spPr/>
      <dgm:t>
        <a:bodyPr/>
        <a:lstStyle/>
        <a:p>
          <a:r>
            <a:rPr lang="ru-RU" sz="2800" dirty="0" smtClean="0"/>
            <a:t>Художественные произведения    (стихи, рассказы, повести, романы и др.)</a:t>
          </a:r>
          <a:endParaRPr lang="ru-RU" sz="2800" dirty="0"/>
        </a:p>
      </dgm:t>
    </dgm:pt>
    <dgm:pt modelId="{28A77E29-59F5-4ED8-B9E5-8AF1808B8BFF}" type="parTrans" cxnId="{BBEC71C5-9B1F-4D82-8E3C-108EF9944D7F}">
      <dgm:prSet/>
      <dgm:spPr/>
      <dgm:t>
        <a:bodyPr/>
        <a:lstStyle/>
        <a:p>
          <a:endParaRPr lang="ru-RU"/>
        </a:p>
      </dgm:t>
    </dgm:pt>
    <dgm:pt modelId="{39BA3F72-EBCB-41A7-86D7-FD33FE03D405}" type="sibTrans" cxnId="{BBEC71C5-9B1F-4D82-8E3C-108EF9944D7F}">
      <dgm:prSet/>
      <dgm:spPr/>
      <dgm:t>
        <a:bodyPr/>
        <a:lstStyle/>
        <a:p>
          <a:endParaRPr lang="ru-RU"/>
        </a:p>
      </dgm:t>
    </dgm:pt>
    <dgm:pt modelId="{2A5C683A-1D06-45CE-B6AC-6480A87A4826}" type="pres">
      <dgm:prSet presAssocID="{7E92D414-D0A8-495A-8924-FB93483A938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72D1713-E977-4996-A703-15E244E6C804}" type="pres">
      <dgm:prSet presAssocID="{52203598-B142-4626-830C-A82F6AB74932}" presName="parentText" presStyleLbl="node1" presStyleIdx="0" presStyleCnt="1" custScaleY="108479" custLinFactNeighborX="-1901" custLinFactNeighborY="-1933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8AA10F-6ECE-4D49-ADCC-040A955347A5}" type="pres">
      <dgm:prSet presAssocID="{52203598-B142-4626-830C-A82F6AB74932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BEC71C5-9B1F-4D82-8E3C-108EF9944D7F}" srcId="{52203598-B142-4626-830C-A82F6AB74932}" destId="{91B74C5F-99F6-42D1-B737-6A8F326F5872}" srcOrd="0" destOrd="0" parTransId="{28A77E29-59F5-4ED8-B9E5-8AF1808B8BFF}" sibTransId="{39BA3F72-EBCB-41A7-86D7-FD33FE03D405}"/>
    <dgm:cxn modelId="{706804AC-EEE4-4B62-9FE7-E2A3945FF6CA}" type="presOf" srcId="{91B74C5F-99F6-42D1-B737-6A8F326F5872}" destId="{F78AA10F-6ECE-4D49-ADCC-040A955347A5}" srcOrd="0" destOrd="0" presId="urn:microsoft.com/office/officeart/2005/8/layout/vList2"/>
    <dgm:cxn modelId="{41351E85-3C61-47F2-9FDD-8391F8765123}" type="presOf" srcId="{7E92D414-D0A8-495A-8924-FB93483A938B}" destId="{2A5C683A-1D06-45CE-B6AC-6480A87A4826}" srcOrd="0" destOrd="0" presId="urn:microsoft.com/office/officeart/2005/8/layout/vList2"/>
    <dgm:cxn modelId="{FC1DF622-10F7-4422-BF0D-556A1B382097}" type="presOf" srcId="{52203598-B142-4626-830C-A82F6AB74932}" destId="{A72D1713-E977-4996-A703-15E244E6C804}" srcOrd="0" destOrd="0" presId="urn:microsoft.com/office/officeart/2005/8/layout/vList2"/>
    <dgm:cxn modelId="{23CF19C2-5F5D-4D04-B351-34C022ADE175}" srcId="{7E92D414-D0A8-495A-8924-FB93483A938B}" destId="{52203598-B142-4626-830C-A82F6AB74932}" srcOrd="0" destOrd="0" parTransId="{0EE63A3E-9001-450D-9CA1-37A6880B56AB}" sibTransId="{DEA0EC69-9B09-461B-A9A2-53C794301167}"/>
    <dgm:cxn modelId="{4B94F29B-5A45-4CA5-893F-99EF2F310EF7}" type="presParOf" srcId="{2A5C683A-1D06-45CE-B6AC-6480A87A4826}" destId="{A72D1713-E977-4996-A703-15E244E6C804}" srcOrd="0" destOrd="0" presId="urn:microsoft.com/office/officeart/2005/8/layout/vList2"/>
    <dgm:cxn modelId="{0DA7D612-724E-401A-8466-CBF1926ED471}" type="presParOf" srcId="{2A5C683A-1D06-45CE-B6AC-6480A87A4826}" destId="{F78AA10F-6ECE-4D49-ADCC-040A955347A5}" srcOrd="1" destOrd="0" presId="urn:microsoft.com/office/officeart/2005/8/layout/vList2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83A63DA-D46D-4CC7-B89B-40F1F802A4A9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E50233F-BAB7-4630-B785-2627CB76570B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FF0000"/>
              </a:solidFill>
            </a:rPr>
            <a:t>Углубленное</a:t>
          </a:r>
          <a:r>
            <a:rPr lang="ru-RU" sz="1600" b="1" dirty="0" smtClean="0"/>
            <a:t> </a:t>
          </a:r>
          <a:r>
            <a:rPr lang="ru-RU" sz="1400" dirty="0" smtClean="0"/>
            <a:t>(Аналитическое)</a:t>
          </a:r>
        </a:p>
        <a:p>
          <a:r>
            <a:rPr lang="ru-RU" sz="1000" dirty="0" smtClean="0"/>
            <a:t>Чтение – с целью глубокого осмысления</a:t>
          </a:r>
          <a:endParaRPr lang="ru-RU" sz="1000" dirty="0"/>
        </a:p>
      </dgm:t>
    </dgm:pt>
    <dgm:pt modelId="{D1085812-D2B8-4468-B5B5-3DF29A89712B}" type="parTrans" cxnId="{95560841-D21B-4CA8-8CEE-D5E904D570BE}">
      <dgm:prSet/>
      <dgm:spPr/>
      <dgm:t>
        <a:bodyPr/>
        <a:lstStyle/>
        <a:p>
          <a:endParaRPr lang="ru-RU"/>
        </a:p>
      </dgm:t>
    </dgm:pt>
    <dgm:pt modelId="{352547F8-D96F-48F2-9B95-1E375FA7BD7D}" type="sibTrans" cxnId="{95560841-D21B-4CA8-8CEE-D5E904D570BE}">
      <dgm:prSet/>
      <dgm:spPr/>
      <dgm:t>
        <a:bodyPr/>
        <a:lstStyle/>
        <a:p>
          <a:endParaRPr lang="ru-RU"/>
        </a:p>
      </dgm:t>
    </dgm:pt>
    <dgm:pt modelId="{B2FC1089-747E-4388-9FD5-116177DE78D9}">
      <dgm:prSet phldrT="[Текст]"/>
      <dgm:spPr/>
      <dgm:t>
        <a:bodyPr/>
        <a:lstStyle/>
        <a:p>
          <a:r>
            <a:rPr lang="ru-RU" b="1" dirty="0" smtClean="0">
              <a:solidFill>
                <a:srgbClr val="FF0000"/>
              </a:solidFill>
            </a:rPr>
            <a:t>Выборочное чтение</a:t>
          </a:r>
        </a:p>
        <a:p>
          <a:r>
            <a:rPr lang="ru-RU" dirty="0" smtClean="0"/>
            <a:t>(чтение отдельных разделов)</a:t>
          </a:r>
          <a:endParaRPr lang="ru-RU" dirty="0"/>
        </a:p>
      </dgm:t>
    </dgm:pt>
    <dgm:pt modelId="{7B61B01F-508D-4158-8A58-4941ACC073EB}" type="parTrans" cxnId="{BE21E738-9272-472B-A97F-A684123D6C75}">
      <dgm:prSet/>
      <dgm:spPr/>
      <dgm:t>
        <a:bodyPr/>
        <a:lstStyle/>
        <a:p>
          <a:endParaRPr lang="ru-RU"/>
        </a:p>
      </dgm:t>
    </dgm:pt>
    <dgm:pt modelId="{34F68B9A-A10A-42F1-91F7-1750D46AAEFC}" type="sibTrans" cxnId="{BE21E738-9272-472B-A97F-A684123D6C75}">
      <dgm:prSet/>
      <dgm:spPr/>
      <dgm:t>
        <a:bodyPr/>
        <a:lstStyle/>
        <a:p>
          <a:endParaRPr lang="ru-RU"/>
        </a:p>
      </dgm:t>
    </dgm:pt>
    <dgm:pt modelId="{E0A7D5D3-F65B-4F78-9CCA-BDCB71429F35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FF0000"/>
              </a:solidFill>
            </a:rPr>
            <a:t>Чтение-просмотр</a:t>
          </a:r>
        </a:p>
        <a:p>
          <a:r>
            <a:rPr lang="ru-RU" sz="1000" dirty="0" smtClean="0"/>
            <a:t>(предварительное знакомство с текстом)</a:t>
          </a:r>
          <a:endParaRPr lang="ru-RU" sz="1000" dirty="0"/>
        </a:p>
      </dgm:t>
    </dgm:pt>
    <dgm:pt modelId="{91141B93-997F-44B5-B935-EB66A56F8166}" type="parTrans" cxnId="{B79D62E4-2E52-49C2-9AA0-9628CF0D2A20}">
      <dgm:prSet/>
      <dgm:spPr/>
      <dgm:t>
        <a:bodyPr/>
        <a:lstStyle/>
        <a:p>
          <a:endParaRPr lang="ru-RU"/>
        </a:p>
      </dgm:t>
    </dgm:pt>
    <dgm:pt modelId="{2D6282CC-1DD5-4B2C-BE5D-F9B90C753206}" type="sibTrans" cxnId="{B79D62E4-2E52-49C2-9AA0-9628CF0D2A20}">
      <dgm:prSet/>
      <dgm:spPr/>
      <dgm:t>
        <a:bodyPr/>
        <a:lstStyle/>
        <a:p>
          <a:endParaRPr lang="ru-RU"/>
        </a:p>
      </dgm:t>
    </dgm:pt>
    <dgm:pt modelId="{AB9FAD14-7944-4CD3-9D55-DB4F74A1123A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FF0000"/>
              </a:solidFill>
            </a:rPr>
            <a:t>Чтение-сканирование</a:t>
          </a:r>
          <a:r>
            <a:rPr lang="ru-RU" sz="1500" dirty="0" smtClean="0"/>
            <a:t> </a:t>
          </a:r>
          <a:endParaRPr lang="ru-RU" sz="1500" dirty="0" smtClean="0"/>
        </a:p>
        <a:p>
          <a:r>
            <a:rPr lang="ru-RU" sz="1500" dirty="0" smtClean="0"/>
            <a:t>(</a:t>
          </a:r>
          <a:r>
            <a:rPr lang="ru-RU" sz="1500" dirty="0" smtClean="0"/>
            <a:t>поиск имен, дат, фактов)</a:t>
          </a:r>
          <a:endParaRPr lang="ru-RU" sz="1500" dirty="0"/>
        </a:p>
      </dgm:t>
    </dgm:pt>
    <dgm:pt modelId="{492ADFF9-5E08-4DAB-A01A-81A4AE92804E}" type="parTrans" cxnId="{18F3866A-82C0-4298-8850-78698622DCDF}">
      <dgm:prSet/>
      <dgm:spPr/>
      <dgm:t>
        <a:bodyPr/>
        <a:lstStyle/>
        <a:p>
          <a:endParaRPr lang="ru-RU"/>
        </a:p>
      </dgm:t>
    </dgm:pt>
    <dgm:pt modelId="{5F28DAA7-247D-4193-8837-DA1E94EA5339}" type="sibTrans" cxnId="{18F3866A-82C0-4298-8850-78698622DCDF}">
      <dgm:prSet/>
      <dgm:spPr/>
      <dgm:t>
        <a:bodyPr/>
        <a:lstStyle/>
        <a:p>
          <a:endParaRPr lang="ru-RU"/>
        </a:p>
      </dgm:t>
    </dgm:pt>
    <dgm:pt modelId="{8B9DA79F-6183-4BD9-8DC9-5A559048CF12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FF0000"/>
              </a:solidFill>
            </a:rPr>
            <a:t>Параллельное </a:t>
          </a:r>
          <a:r>
            <a:rPr lang="ru-RU" sz="1600" b="1" dirty="0" smtClean="0">
              <a:solidFill>
                <a:srgbClr val="FF0000"/>
              </a:solidFill>
            </a:rPr>
            <a:t>чтение</a:t>
          </a:r>
        </a:p>
        <a:p>
          <a:r>
            <a:rPr lang="ru-RU" sz="1000" dirty="0" smtClean="0"/>
            <a:t>(при работе с  научными работами, написанием рефератов)</a:t>
          </a:r>
          <a:endParaRPr lang="ru-RU" sz="1000" dirty="0"/>
        </a:p>
      </dgm:t>
    </dgm:pt>
    <dgm:pt modelId="{0FF5747D-9B00-4691-8F98-DD2D2A21A394}" type="parTrans" cxnId="{FF3E2900-F0C8-4843-88D6-FAEC9256DBBB}">
      <dgm:prSet/>
      <dgm:spPr/>
      <dgm:t>
        <a:bodyPr/>
        <a:lstStyle/>
        <a:p>
          <a:endParaRPr lang="ru-RU"/>
        </a:p>
      </dgm:t>
    </dgm:pt>
    <dgm:pt modelId="{BE2F31F8-020A-478E-829A-824DAA328BBE}" type="sibTrans" cxnId="{FF3E2900-F0C8-4843-88D6-FAEC9256DBBB}">
      <dgm:prSet/>
      <dgm:spPr/>
      <dgm:t>
        <a:bodyPr/>
        <a:lstStyle/>
        <a:p>
          <a:endParaRPr lang="ru-RU"/>
        </a:p>
      </dgm:t>
    </dgm:pt>
    <dgm:pt modelId="{7D1672CB-2F8C-4970-9E3D-129195D8941E}" type="pres">
      <dgm:prSet presAssocID="{783A63DA-D46D-4CC7-B89B-40F1F802A4A9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D093B2F-2D01-44F3-94FE-57FA45DE41B2}" type="pres">
      <dgm:prSet presAssocID="{0E50233F-BAB7-4630-B785-2627CB76570B}" presName="node" presStyleLbl="node1" presStyleIdx="0" presStyleCnt="5" custScaleX="1564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E99798-BB90-4633-8616-0E389A914CDB}" type="pres">
      <dgm:prSet presAssocID="{0E50233F-BAB7-4630-B785-2627CB76570B}" presName="spNode" presStyleCnt="0"/>
      <dgm:spPr/>
    </dgm:pt>
    <dgm:pt modelId="{2C86C7A0-09AE-4371-B437-47A8B18153A1}" type="pres">
      <dgm:prSet presAssocID="{352547F8-D96F-48F2-9B95-1E375FA7BD7D}" presName="sibTrans" presStyleLbl="sibTrans1D1" presStyleIdx="0" presStyleCnt="5"/>
      <dgm:spPr/>
      <dgm:t>
        <a:bodyPr/>
        <a:lstStyle/>
        <a:p>
          <a:endParaRPr lang="ru-RU"/>
        </a:p>
      </dgm:t>
    </dgm:pt>
    <dgm:pt modelId="{4531016C-68F3-499B-9712-907FFE4CB667}" type="pres">
      <dgm:prSet presAssocID="{B2FC1089-747E-4388-9FD5-116177DE78D9}" presName="node" presStyleLbl="node1" presStyleIdx="1" presStyleCnt="5" custScaleX="190718" custScaleY="1102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646EBC-1376-4DA4-AD8C-8A7FA68253B2}" type="pres">
      <dgm:prSet presAssocID="{B2FC1089-747E-4388-9FD5-116177DE78D9}" presName="spNode" presStyleCnt="0"/>
      <dgm:spPr/>
    </dgm:pt>
    <dgm:pt modelId="{623CFD28-1B12-4E5E-B726-E3F4D3F71837}" type="pres">
      <dgm:prSet presAssocID="{34F68B9A-A10A-42F1-91F7-1750D46AAEFC}" presName="sibTrans" presStyleLbl="sibTrans1D1" presStyleIdx="1" presStyleCnt="5"/>
      <dgm:spPr/>
      <dgm:t>
        <a:bodyPr/>
        <a:lstStyle/>
        <a:p>
          <a:endParaRPr lang="ru-RU"/>
        </a:p>
      </dgm:t>
    </dgm:pt>
    <dgm:pt modelId="{587D3543-C121-4FD1-A781-6301952352F9}" type="pres">
      <dgm:prSet presAssocID="{E0A7D5D3-F65B-4F78-9CCA-BDCB71429F35}" presName="node" presStyleLbl="node1" presStyleIdx="2" presStyleCnt="5" custScaleX="1517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F642BF-2DE6-47A9-A694-96088545F4C1}" type="pres">
      <dgm:prSet presAssocID="{E0A7D5D3-F65B-4F78-9CCA-BDCB71429F35}" presName="spNode" presStyleCnt="0"/>
      <dgm:spPr/>
    </dgm:pt>
    <dgm:pt modelId="{31C30FC3-FE12-47AD-9B6A-FBE9AC38BECE}" type="pres">
      <dgm:prSet presAssocID="{2D6282CC-1DD5-4B2C-BE5D-F9B90C753206}" presName="sibTrans" presStyleLbl="sibTrans1D1" presStyleIdx="2" presStyleCnt="5"/>
      <dgm:spPr/>
      <dgm:t>
        <a:bodyPr/>
        <a:lstStyle/>
        <a:p>
          <a:endParaRPr lang="ru-RU"/>
        </a:p>
      </dgm:t>
    </dgm:pt>
    <dgm:pt modelId="{051E56F4-770F-4244-A50E-D13C43A7107D}" type="pres">
      <dgm:prSet presAssocID="{AB9FAD14-7944-4CD3-9D55-DB4F74A1123A}" presName="node" presStyleLbl="node1" presStyleIdx="3" presStyleCnt="5" custScaleX="1386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94A360-5BD6-4837-B54A-E4493EF479A2}" type="pres">
      <dgm:prSet presAssocID="{AB9FAD14-7944-4CD3-9D55-DB4F74A1123A}" presName="spNode" presStyleCnt="0"/>
      <dgm:spPr/>
    </dgm:pt>
    <dgm:pt modelId="{E5F4F0FF-F8E7-4B93-BE56-B677FA649AC3}" type="pres">
      <dgm:prSet presAssocID="{5F28DAA7-247D-4193-8837-DA1E94EA5339}" presName="sibTrans" presStyleLbl="sibTrans1D1" presStyleIdx="3" presStyleCnt="5"/>
      <dgm:spPr/>
      <dgm:t>
        <a:bodyPr/>
        <a:lstStyle/>
        <a:p>
          <a:endParaRPr lang="ru-RU"/>
        </a:p>
      </dgm:t>
    </dgm:pt>
    <dgm:pt modelId="{069CA337-FD76-4252-AE1D-7AFF92FB5DC3}" type="pres">
      <dgm:prSet presAssocID="{8B9DA79F-6183-4BD9-8DC9-5A559048CF12}" presName="node" presStyleLbl="node1" presStyleIdx="4" presStyleCnt="5" custScaleX="166120" custScaleY="1102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AD3382-F17D-4546-B864-28D3A0E441DE}" type="pres">
      <dgm:prSet presAssocID="{8B9DA79F-6183-4BD9-8DC9-5A559048CF12}" presName="spNode" presStyleCnt="0"/>
      <dgm:spPr/>
    </dgm:pt>
    <dgm:pt modelId="{9C7FD054-2405-4EDC-895B-7F3273BF2291}" type="pres">
      <dgm:prSet presAssocID="{BE2F31F8-020A-478E-829A-824DAA328BBE}" presName="sibTrans" presStyleLbl="sibTrans1D1" presStyleIdx="4" presStyleCnt="5"/>
      <dgm:spPr/>
      <dgm:t>
        <a:bodyPr/>
        <a:lstStyle/>
        <a:p>
          <a:endParaRPr lang="ru-RU"/>
        </a:p>
      </dgm:t>
    </dgm:pt>
  </dgm:ptLst>
  <dgm:cxnLst>
    <dgm:cxn modelId="{A704E4E0-4A2E-475E-92F0-90A756C06DF2}" type="presOf" srcId="{5F28DAA7-247D-4193-8837-DA1E94EA5339}" destId="{E5F4F0FF-F8E7-4B93-BE56-B677FA649AC3}" srcOrd="0" destOrd="0" presId="urn:microsoft.com/office/officeart/2005/8/layout/cycle6"/>
    <dgm:cxn modelId="{041F61AF-C745-4AE3-B22A-073B6AD15F29}" type="presOf" srcId="{BE2F31F8-020A-478E-829A-824DAA328BBE}" destId="{9C7FD054-2405-4EDC-895B-7F3273BF2291}" srcOrd="0" destOrd="0" presId="urn:microsoft.com/office/officeart/2005/8/layout/cycle6"/>
    <dgm:cxn modelId="{DE8D6717-3335-4525-8A33-D7592BABF16D}" type="presOf" srcId="{0E50233F-BAB7-4630-B785-2627CB76570B}" destId="{DD093B2F-2D01-44F3-94FE-57FA45DE41B2}" srcOrd="0" destOrd="0" presId="urn:microsoft.com/office/officeart/2005/8/layout/cycle6"/>
    <dgm:cxn modelId="{6AF98862-8ADC-4727-96DF-5D8E20360331}" type="presOf" srcId="{B2FC1089-747E-4388-9FD5-116177DE78D9}" destId="{4531016C-68F3-499B-9712-907FFE4CB667}" srcOrd="0" destOrd="0" presId="urn:microsoft.com/office/officeart/2005/8/layout/cycle6"/>
    <dgm:cxn modelId="{21EF1F24-FAC7-4993-8EF2-504BADE75335}" type="presOf" srcId="{34F68B9A-A10A-42F1-91F7-1750D46AAEFC}" destId="{623CFD28-1B12-4E5E-B726-E3F4D3F71837}" srcOrd="0" destOrd="0" presId="urn:microsoft.com/office/officeart/2005/8/layout/cycle6"/>
    <dgm:cxn modelId="{A989F2AB-2109-4FE5-8290-913030B9C094}" type="presOf" srcId="{352547F8-D96F-48F2-9B95-1E375FA7BD7D}" destId="{2C86C7A0-09AE-4371-B437-47A8B18153A1}" srcOrd="0" destOrd="0" presId="urn:microsoft.com/office/officeart/2005/8/layout/cycle6"/>
    <dgm:cxn modelId="{18F3866A-82C0-4298-8850-78698622DCDF}" srcId="{783A63DA-D46D-4CC7-B89B-40F1F802A4A9}" destId="{AB9FAD14-7944-4CD3-9D55-DB4F74A1123A}" srcOrd="3" destOrd="0" parTransId="{492ADFF9-5E08-4DAB-A01A-81A4AE92804E}" sibTransId="{5F28DAA7-247D-4193-8837-DA1E94EA5339}"/>
    <dgm:cxn modelId="{BE21E738-9272-472B-A97F-A684123D6C75}" srcId="{783A63DA-D46D-4CC7-B89B-40F1F802A4A9}" destId="{B2FC1089-747E-4388-9FD5-116177DE78D9}" srcOrd="1" destOrd="0" parTransId="{7B61B01F-508D-4158-8A58-4941ACC073EB}" sibTransId="{34F68B9A-A10A-42F1-91F7-1750D46AAEFC}"/>
    <dgm:cxn modelId="{95560841-D21B-4CA8-8CEE-D5E904D570BE}" srcId="{783A63DA-D46D-4CC7-B89B-40F1F802A4A9}" destId="{0E50233F-BAB7-4630-B785-2627CB76570B}" srcOrd="0" destOrd="0" parTransId="{D1085812-D2B8-4468-B5B5-3DF29A89712B}" sibTransId="{352547F8-D96F-48F2-9B95-1E375FA7BD7D}"/>
    <dgm:cxn modelId="{B703B542-FD50-44A4-A777-2595D09AFE6B}" type="presOf" srcId="{783A63DA-D46D-4CC7-B89B-40F1F802A4A9}" destId="{7D1672CB-2F8C-4970-9E3D-129195D8941E}" srcOrd="0" destOrd="0" presId="urn:microsoft.com/office/officeart/2005/8/layout/cycle6"/>
    <dgm:cxn modelId="{FAC7C3FD-EACA-4F2D-8E6C-B2B6BB8AD79F}" type="presOf" srcId="{8B9DA79F-6183-4BD9-8DC9-5A559048CF12}" destId="{069CA337-FD76-4252-AE1D-7AFF92FB5DC3}" srcOrd="0" destOrd="0" presId="urn:microsoft.com/office/officeart/2005/8/layout/cycle6"/>
    <dgm:cxn modelId="{FF3E2900-F0C8-4843-88D6-FAEC9256DBBB}" srcId="{783A63DA-D46D-4CC7-B89B-40F1F802A4A9}" destId="{8B9DA79F-6183-4BD9-8DC9-5A559048CF12}" srcOrd="4" destOrd="0" parTransId="{0FF5747D-9B00-4691-8F98-DD2D2A21A394}" sibTransId="{BE2F31F8-020A-478E-829A-824DAA328BBE}"/>
    <dgm:cxn modelId="{58E864D4-22E7-4447-BCFD-52DD19BE1695}" type="presOf" srcId="{AB9FAD14-7944-4CD3-9D55-DB4F74A1123A}" destId="{051E56F4-770F-4244-A50E-D13C43A7107D}" srcOrd="0" destOrd="0" presId="urn:microsoft.com/office/officeart/2005/8/layout/cycle6"/>
    <dgm:cxn modelId="{66801382-2D2D-4F1D-A1B7-CE41AF24AE91}" type="presOf" srcId="{2D6282CC-1DD5-4B2C-BE5D-F9B90C753206}" destId="{31C30FC3-FE12-47AD-9B6A-FBE9AC38BECE}" srcOrd="0" destOrd="0" presId="urn:microsoft.com/office/officeart/2005/8/layout/cycle6"/>
    <dgm:cxn modelId="{B79D62E4-2E52-49C2-9AA0-9628CF0D2A20}" srcId="{783A63DA-D46D-4CC7-B89B-40F1F802A4A9}" destId="{E0A7D5D3-F65B-4F78-9CCA-BDCB71429F35}" srcOrd="2" destOrd="0" parTransId="{91141B93-997F-44B5-B935-EB66A56F8166}" sibTransId="{2D6282CC-1DD5-4B2C-BE5D-F9B90C753206}"/>
    <dgm:cxn modelId="{46F96D44-ED32-46FE-A33E-3C890E175419}" type="presOf" srcId="{E0A7D5D3-F65B-4F78-9CCA-BDCB71429F35}" destId="{587D3543-C121-4FD1-A781-6301952352F9}" srcOrd="0" destOrd="0" presId="urn:microsoft.com/office/officeart/2005/8/layout/cycle6"/>
    <dgm:cxn modelId="{EA368B6F-E2B2-416D-A5B5-9EED2637282E}" type="presParOf" srcId="{7D1672CB-2F8C-4970-9E3D-129195D8941E}" destId="{DD093B2F-2D01-44F3-94FE-57FA45DE41B2}" srcOrd="0" destOrd="0" presId="urn:microsoft.com/office/officeart/2005/8/layout/cycle6"/>
    <dgm:cxn modelId="{0560B412-7A9F-41CD-8307-996874EE8AA5}" type="presParOf" srcId="{7D1672CB-2F8C-4970-9E3D-129195D8941E}" destId="{9EE99798-BB90-4633-8616-0E389A914CDB}" srcOrd="1" destOrd="0" presId="urn:microsoft.com/office/officeart/2005/8/layout/cycle6"/>
    <dgm:cxn modelId="{BB1C2D3C-2EF9-4773-869D-9263DD089BB1}" type="presParOf" srcId="{7D1672CB-2F8C-4970-9E3D-129195D8941E}" destId="{2C86C7A0-09AE-4371-B437-47A8B18153A1}" srcOrd="2" destOrd="0" presId="urn:microsoft.com/office/officeart/2005/8/layout/cycle6"/>
    <dgm:cxn modelId="{85D0B8A4-C313-40AB-83A8-485DB27D1975}" type="presParOf" srcId="{7D1672CB-2F8C-4970-9E3D-129195D8941E}" destId="{4531016C-68F3-499B-9712-907FFE4CB667}" srcOrd="3" destOrd="0" presId="urn:microsoft.com/office/officeart/2005/8/layout/cycle6"/>
    <dgm:cxn modelId="{529C9AA4-8218-4198-BC8A-E00F05634219}" type="presParOf" srcId="{7D1672CB-2F8C-4970-9E3D-129195D8941E}" destId="{5B646EBC-1376-4DA4-AD8C-8A7FA68253B2}" srcOrd="4" destOrd="0" presId="urn:microsoft.com/office/officeart/2005/8/layout/cycle6"/>
    <dgm:cxn modelId="{5E50FA83-2D01-4EF5-91A6-752F092EEDF2}" type="presParOf" srcId="{7D1672CB-2F8C-4970-9E3D-129195D8941E}" destId="{623CFD28-1B12-4E5E-B726-E3F4D3F71837}" srcOrd="5" destOrd="0" presId="urn:microsoft.com/office/officeart/2005/8/layout/cycle6"/>
    <dgm:cxn modelId="{9E0112FA-3528-4B14-BE70-F9B978E88222}" type="presParOf" srcId="{7D1672CB-2F8C-4970-9E3D-129195D8941E}" destId="{587D3543-C121-4FD1-A781-6301952352F9}" srcOrd="6" destOrd="0" presId="urn:microsoft.com/office/officeart/2005/8/layout/cycle6"/>
    <dgm:cxn modelId="{55ED47C9-E60B-4B50-8DAE-AE2F9B292C83}" type="presParOf" srcId="{7D1672CB-2F8C-4970-9E3D-129195D8941E}" destId="{52F642BF-2DE6-47A9-A694-96088545F4C1}" srcOrd="7" destOrd="0" presId="urn:microsoft.com/office/officeart/2005/8/layout/cycle6"/>
    <dgm:cxn modelId="{918765E1-4217-4E95-8368-CD595AD39B06}" type="presParOf" srcId="{7D1672CB-2F8C-4970-9E3D-129195D8941E}" destId="{31C30FC3-FE12-47AD-9B6A-FBE9AC38BECE}" srcOrd="8" destOrd="0" presId="urn:microsoft.com/office/officeart/2005/8/layout/cycle6"/>
    <dgm:cxn modelId="{C4549A41-6F1D-482F-8E84-8A4490041322}" type="presParOf" srcId="{7D1672CB-2F8C-4970-9E3D-129195D8941E}" destId="{051E56F4-770F-4244-A50E-D13C43A7107D}" srcOrd="9" destOrd="0" presId="urn:microsoft.com/office/officeart/2005/8/layout/cycle6"/>
    <dgm:cxn modelId="{7E209D86-8401-4A15-A7D3-6C06AB6DC995}" type="presParOf" srcId="{7D1672CB-2F8C-4970-9E3D-129195D8941E}" destId="{7094A360-5BD6-4837-B54A-E4493EF479A2}" srcOrd="10" destOrd="0" presId="urn:microsoft.com/office/officeart/2005/8/layout/cycle6"/>
    <dgm:cxn modelId="{8ADBD05F-6915-44E0-B105-54C11E2F98B8}" type="presParOf" srcId="{7D1672CB-2F8C-4970-9E3D-129195D8941E}" destId="{E5F4F0FF-F8E7-4B93-BE56-B677FA649AC3}" srcOrd="11" destOrd="0" presId="urn:microsoft.com/office/officeart/2005/8/layout/cycle6"/>
    <dgm:cxn modelId="{62B6A3E2-FEEE-423F-97B0-4BCC512997F1}" type="presParOf" srcId="{7D1672CB-2F8C-4970-9E3D-129195D8941E}" destId="{069CA337-FD76-4252-AE1D-7AFF92FB5DC3}" srcOrd="12" destOrd="0" presId="urn:microsoft.com/office/officeart/2005/8/layout/cycle6"/>
    <dgm:cxn modelId="{BD494B53-131B-4502-B02E-03369D694001}" type="presParOf" srcId="{7D1672CB-2F8C-4970-9E3D-129195D8941E}" destId="{28AD3382-F17D-4546-B864-28D3A0E441DE}" srcOrd="13" destOrd="0" presId="urn:microsoft.com/office/officeart/2005/8/layout/cycle6"/>
    <dgm:cxn modelId="{AA5FB7E6-3CDD-4816-A086-81BC546564F4}" type="presParOf" srcId="{7D1672CB-2F8C-4970-9E3D-129195D8941E}" destId="{9C7FD054-2405-4EDC-895B-7F3273BF2291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F8F191-9E9A-4DB0-B97C-897E235B6385}">
      <dsp:nvSpPr>
        <dsp:cNvPr id="0" name=""/>
        <dsp:cNvSpPr/>
      </dsp:nvSpPr>
      <dsp:spPr>
        <a:xfrm>
          <a:off x="0" y="212331"/>
          <a:ext cx="8229599" cy="100736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200" kern="1200" dirty="0" smtClean="0"/>
            <a:t>Работать с книгой</a:t>
          </a:r>
          <a:endParaRPr lang="ru-RU" sz="4200" kern="1200" dirty="0"/>
        </a:p>
      </dsp:txBody>
      <dsp:txXfrm>
        <a:off x="49176" y="261507"/>
        <a:ext cx="8131247" cy="909017"/>
      </dsp:txXfrm>
    </dsp:sp>
    <dsp:sp modelId="{8BB38875-8B63-446F-BE7A-150BAE021FE2}">
      <dsp:nvSpPr>
        <dsp:cNvPr id="0" name=""/>
        <dsp:cNvSpPr/>
      </dsp:nvSpPr>
      <dsp:spPr>
        <a:xfrm>
          <a:off x="0" y="1219701"/>
          <a:ext cx="8229599" cy="1043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53340" rIns="298704" bIns="53340" numCol="1" spcCol="1270" anchor="t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300" kern="1200" dirty="0" smtClean="0"/>
            <a:t>Научные, справочные, энциклопедические издания</a:t>
          </a:r>
          <a:endParaRPr lang="ru-RU" sz="3300" kern="1200" dirty="0"/>
        </a:p>
      </dsp:txBody>
      <dsp:txXfrm>
        <a:off x="0" y="1219701"/>
        <a:ext cx="8229599" cy="1043280"/>
      </dsp:txXfrm>
    </dsp:sp>
    <dsp:sp modelId="{A72D1713-E977-4996-A703-15E244E6C804}">
      <dsp:nvSpPr>
        <dsp:cNvPr id="0" name=""/>
        <dsp:cNvSpPr/>
      </dsp:nvSpPr>
      <dsp:spPr>
        <a:xfrm>
          <a:off x="0" y="2262981"/>
          <a:ext cx="8229599" cy="100736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200" kern="1200" dirty="0" smtClean="0"/>
            <a:t>Читать книгу</a:t>
          </a:r>
          <a:endParaRPr lang="ru-RU" sz="4200" kern="1200" dirty="0"/>
        </a:p>
      </dsp:txBody>
      <dsp:txXfrm>
        <a:off x="49176" y="2312157"/>
        <a:ext cx="8131247" cy="909017"/>
      </dsp:txXfrm>
    </dsp:sp>
    <dsp:sp modelId="{F78AA10F-6ECE-4D49-ADCC-040A955347A5}">
      <dsp:nvSpPr>
        <dsp:cNvPr id="0" name=""/>
        <dsp:cNvSpPr/>
      </dsp:nvSpPr>
      <dsp:spPr>
        <a:xfrm>
          <a:off x="0" y="3270351"/>
          <a:ext cx="8229599" cy="1043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53340" rIns="298704" bIns="53340" numCol="1" spcCol="1270" anchor="t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300" kern="1200" dirty="0" smtClean="0"/>
            <a:t>Художественные произведения    (стихи, рассказы, повести, романы и др.)</a:t>
          </a:r>
          <a:endParaRPr lang="ru-RU" sz="3300" kern="1200" dirty="0"/>
        </a:p>
      </dsp:txBody>
      <dsp:txXfrm>
        <a:off x="0" y="3270351"/>
        <a:ext cx="8229599" cy="10432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093B2F-2D01-44F3-94FE-57FA45DE41B2}">
      <dsp:nvSpPr>
        <dsp:cNvPr id="0" name=""/>
        <dsp:cNvSpPr/>
      </dsp:nvSpPr>
      <dsp:spPr>
        <a:xfrm>
          <a:off x="3371403" y="736"/>
          <a:ext cx="1486792" cy="9664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Углубленное (Аналитическое)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Чтение – с целью глубокого осмысления</a:t>
          </a:r>
          <a:endParaRPr lang="ru-RU" sz="1000" kern="1200" dirty="0"/>
        </a:p>
      </dsp:txBody>
      <dsp:txXfrm>
        <a:off x="3418579" y="47912"/>
        <a:ext cx="1392440" cy="872063"/>
      </dsp:txXfrm>
    </dsp:sp>
    <dsp:sp modelId="{2C86C7A0-09AE-4371-B437-47A8B18153A1}">
      <dsp:nvSpPr>
        <dsp:cNvPr id="0" name=""/>
        <dsp:cNvSpPr/>
      </dsp:nvSpPr>
      <dsp:spPr>
        <a:xfrm>
          <a:off x="2183365" y="483943"/>
          <a:ext cx="3862868" cy="3862868"/>
        </a:xfrm>
        <a:custGeom>
          <a:avLst/>
          <a:gdLst/>
          <a:ahLst/>
          <a:cxnLst/>
          <a:rect l="0" t="0" r="0" b="0"/>
          <a:pathLst>
            <a:path>
              <a:moveTo>
                <a:pt x="2685052" y="153092"/>
              </a:moveTo>
              <a:arcTo wR="1931434" hR="1931434" stAng="17577964" swAng="196228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31016C-68F3-499B-9712-907FFE4CB667}">
      <dsp:nvSpPr>
        <dsp:cNvPr id="0" name=""/>
        <dsp:cNvSpPr/>
      </dsp:nvSpPr>
      <dsp:spPr>
        <a:xfrm>
          <a:off x="5208306" y="1335324"/>
          <a:ext cx="1486792" cy="9664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Выборочное чтение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(чтение отдельных разделов)</a:t>
          </a:r>
          <a:endParaRPr lang="ru-RU" sz="1200" kern="1200" dirty="0"/>
        </a:p>
      </dsp:txBody>
      <dsp:txXfrm>
        <a:off x="5255482" y="1382500"/>
        <a:ext cx="1392440" cy="872063"/>
      </dsp:txXfrm>
    </dsp:sp>
    <dsp:sp modelId="{623CFD28-1B12-4E5E-B726-E3F4D3F71837}">
      <dsp:nvSpPr>
        <dsp:cNvPr id="0" name=""/>
        <dsp:cNvSpPr/>
      </dsp:nvSpPr>
      <dsp:spPr>
        <a:xfrm>
          <a:off x="2183365" y="483943"/>
          <a:ext cx="3862868" cy="3862868"/>
        </a:xfrm>
        <a:custGeom>
          <a:avLst/>
          <a:gdLst/>
          <a:ahLst/>
          <a:cxnLst/>
          <a:rect l="0" t="0" r="0" b="0"/>
          <a:pathLst>
            <a:path>
              <a:moveTo>
                <a:pt x="3860210" y="1830145"/>
              </a:moveTo>
              <a:arcTo wR="1931434" hR="1931434" stAng="21419634" swAng="219687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7D3543-C121-4FD1-A781-6301952352F9}">
      <dsp:nvSpPr>
        <dsp:cNvPr id="0" name=""/>
        <dsp:cNvSpPr/>
      </dsp:nvSpPr>
      <dsp:spPr>
        <a:xfrm>
          <a:off x="4506671" y="3494733"/>
          <a:ext cx="1486792" cy="9664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Чтение-просмотр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(предварительное знакомство с текстом)</a:t>
          </a:r>
          <a:endParaRPr lang="ru-RU" sz="1000" kern="1200" dirty="0"/>
        </a:p>
      </dsp:txBody>
      <dsp:txXfrm>
        <a:off x="4553847" y="3541909"/>
        <a:ext cx="1392440" cy="872063"/>
      </dsp:txXfrm>
    </dsp:sp>
    <dsp:sp modelId="{31C30FC3-FE12-47AD-9B6A-FBE9AC38BECE}">
      <dsp:nvSpPr>
        <dsp:cNvPr id="0" name=""/>
        <dsp:cNvSpPr/>
      </dsp:nvSpPr>
      <dsp:spPr>
        <a:xfrm>
          <a:off x="2183365" y="483943"/>
          <a:ext cx="3862868" cy="3862868"/>
        </a:xfrm>
        <a:custGeom>
          <a:avLst/>
          <a:gdLst/>
          <a:ahLst/>
          <a:cxnLst/>
          <a:rect l="0" t="0" r="0" b="0"/>
          <a:pathLst>
            <a:path>
              <a:moveTo>
                <a:pt x="2315628" y="3824271"/>
              </a:moveTo>
              <a:arcTo wR="1931434" hR="1931434" stAng="4711583" swAng="137683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1E56F4-770F-4244-A50E-D13C43A7107D}">
      <dsp:nvSpPr>
        <dsp:cNvPr id="0" name=""/>
        <dsp:cNvSpPr/>
      </dsp:nvSpPr>
      <dsp:spPr>
        <a:xfrm>
          <a:off x="2236135" y="3494733"/>
          <a:ext cx="1486792" cy="9664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Чтение-сканирование (поиск имен, дат, фактов)</a:t>
          </a:r>
          <a:endParaRPr lang="ru-RU" sz="1200" kern="1200" dirty="0"/>
        </a:p>
      </dsp:txBody>
      <dsp:txXfrm>
        <a:off x="2283311" y="3541909"/>
        <a:ext cx="1392440" cy="872063"/>
      </dsp:txXfrm>
    </dsp:sp>
    <dsp:sp modelId="{E5F4F0FF-F8E7-4B93-BE56-B677FA649AC3}">
      <dsp:nvSpPr>
        <dsp:cNvPr id="0" name=""/>
        <dsp:cNvSpPr/>
      </dsp:nvSpPr>
      <dsp:spPr>
        <a:xfrm>
          <a:off x="2183365" y="483943"/>
          <a:ext cx="3862868" cy="3862868"/>
        </a:xfrm>
        <a:custGeom>
          <a:avLst/>
          <a:gdLst/>
          <a:ahLst/>
          <a:cxnLst/>
          <a:rect l="0" t="0" r="0" b="0"/>
          <a:pathLst>
            <a:path>
              <a:moveTo>
                <a:pt x="322859" y="3000510"/>
              </a:moveTo>
              <a:arcTo wR="1931434" hR="1931434" stAng="8783493" swAng="219687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9CA337-FD76-4252-AE1D-7AFF92FB5DC3}">
      <dsp:nvSpPr>
        <dsp:cNvPr id="0" name=""/>
        <dsp:cNvSpPr/>
      </dsp:nvSpPr>
      <dsp:spPr>
        <a:xfrm>
          <a:off x="1534500" y="1335324"/>
          <a:ext cx="1486792" cy="9664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Параллельное чтение</a:t>
          </a:r>
          <a:endParaRPr lang="ru-RU" sz="1200" kern="1200" dirty="0"/>
        </a:p>
      </dsp:txBody>
      <dsp:txXfrm>
        <a:off x="1581676" y="1382500"/>
        <a:ext cx="1392440" cy="872063"/>
      </dsp:txXfrm>
    </dsp:sp>
    <dsp:sp modelId="{9C7FD054-2405-4EDC-895B-7F3273BF2291}">
      <dsp:nvSpPr>
        <dsp:cNvPr id="0" name=""/>
        <dsp:cNvSpPr/>
      </dsp:nvSpPr>
      <dsp:spPr>
        <a:xfrm>
          <a:off x="2183365" y="483943"/>
          <a:ext cx="3862868" cy="3862868"/>
        </a:xfrm>
        <a:custGeom>
          <a:avLst/>
          <a:gdLst/>
          <a:ahLst/>
          <a:cxnLst/>
          <a:rect l="0" t="0" r="0" b="0"/>
          <a:pathLst>
            <a:path>
              <a:moveTo>
                <a:pt x="336435" y="842205"/>
              </a:moveTo>
              <a:arcTo wR="1931434" hR="1931434" stAng="12859756" swAng="196228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AC054-83D3-4862-9916-419106123950}" type="datetimeFigureOut">
              <a:rPr lang="ru-RU" smtClean="0"/>
              <a:pPr/>
              <a:t>11.10.2015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D6B61-61EA-4857-A236-C17776E635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15538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AC054-83D3-4862-9916-419106123950}" type="datetimeFigureOut">
              <a:rPr lang="ru-RU" smtClean="0"/>
              <a:pPr/>
              <a:t>11.10.2015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D6B61-61EA-4857-A236-C17776E635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44115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AC054-83D3-4862-9916-419106123950}" type="datetimeFigureOut">
              <a:rPr lang="ru-RU" smtClean="0"/>
              <a:pPr/>
              <a:t>11.10.2015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D6B61-61EA-4857-A236-C17776E635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43925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AC054-83D3-4862-9916-419106123950}" type="datetimeFigureOut">
              <a:rPr lang="ru-RU" smtClean="0"/>
              <a:pPr/>
              <a:t>11.10.2015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D6B61-61EA-4857-A236-C17776E635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82480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AC054-83D3-4862-9916-419106123950}" type="datetimeFigureOut">
              <a:rPr lang="ru-RU" smtClean="0"/>
              <a:pPr/>
              <a:t>11.10.2015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D6B61-61EA-4857-A236-C17776E635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55310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AC054-83D3-4862-9916-419106123950}" type="datetimeFigureOut">
              <a:rPr lang="ru-RU" smtClean="0"/>
              <a:pPr/>
              <a:t>11.10.2015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D6B61-61EA-4857-A236-C17776E635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50697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AC054-83D3-4862-9916-419106123950}" type="datetimeFigureOut">
              <a:rPr lang="ru-RU" smtClean="0"/>
              <a:pPr/>
              <a:t>11.10.2015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D6B61-61EA-4857-A236-C17776E635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27571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AC054-83D3-4862-9916-419106123950}" type="datetimeFigureOut">
              <a:rPr lang="ru-RU" smtClean="0"/>
              <a:pPr/>
              <a:t>11.10.2015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D6B61-61EA-4857-A236-C17776E635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31107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AC054-83D3-4862-9916-419106123950}" type="datetimeFigureOut">
              <a:rPr lang="ru-RU" smtClean="0"/>
              <a:pPr/>
              <a:t>11.10.2015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D6B61-61EA-4857-A236-C17776E635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69152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AC054-83D3-4862-9916-419106123950}" type="datetimeFigureOut">
              <a:rPr lang="ru-RU" smtClean="0"/>
              <a:pPr/>
              <a:t>11.10.2015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D6B61-61EA-4857-A236-C17776E635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56922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AC054-83D3-4862-9916-419106123950}" type="datetimeFigureOut">
              <a:rPr lang="ru-RU" smtClean="0"/>
              <a:pPr/>
              <a:t>11.10.2015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D6B61-61EA-4857-A236-C17776E635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5366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AC054-83D3-4862-9916-419106123950}" type="datetimeFigureOut">
              <a:rPr lang="ru-RU" smtClean="0"/>
              <a:pPr/>
              <a:t>11.10.2015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AD6B61-61EA-4857-A236-C17776E635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64143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&#1063;&#1080;&#1090;&#1072;&#1081;!.mp4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diagramLayout" Target="../diagrams/layout1.xml"/><Relationship Id="rId7" Type="http://schemas.openxmlformats.org/officeDocument/2006/relationships/diagramLayout" Target="../diagrams/layout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openxmlformats.org/officeDocument/2006/relationships/diagramColors" Target="../diagrams/colors1.xml"/><Relationship Id="rId10" Type="http://schemas.microsoft.com/office/2007/relationships/diagramDrawing" Target="../diagrams/drawing1.xml"/><Relationship Id="rId4" Type="http://schemas.openxmlformats.org/officeDocument/2006/relationships/diagramQuickStyle" Target="../diagrams/quickStyle1.xml"/><Relationship Id="rId9" Type="http://schemas.openxmlformats.org/officeDocument/2006/relationships/diagramColors" Target="../diagrams/colors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microsoft.com/office/2007/relationships/diagramDrawing" Target="../diagrams/drawing2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&#1057;&#1090;&#1080;&#1093;&#1086;&#1090;&#1074;&#1086;&#1088;&#1077;&#1085;&#1080;&#1077;,%20&#1082;&#1086;&#1090;&#1086;&#1088;&#1086;&#1077;%20&#1084;&#1086;&#1078;&#1085;&#1086;%20&#1087;&#1088;&#1086;&#1095;&#1080;&#1090;&#1072;&#1090;&#1100;%20&#1085;&#1072;&#1086;&#1073;&#1086;&#1088;&#1086;&#1090;.mp4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magicspeedreading.com/rus/letters_perception.html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857232"/>
            <a:ext cx="4357718" cy="2802042"/>
          </a:xfrm>
        </p:spPr>
        <p:txBody>
          <a:bodyPr>
            <a:noAutofit/>
          </a:bodyPr>
          <a:lstStyle/>
          <a:p>
            <a:r>
              <a:rPr lang="ru-RU" sz="6600" b="1" dirty="0" smtClean="0">
                <a:solidFill>
                  <a:srgbClr val="C00000"/>
                </a:solidFill>
              </a:rPr>
              <a:t>УЧИСЬ  </a:t>
            </a:r>
            <a:br>
              <a:rPr lang="ru-RU" sz="6600" b="1" dirty="0" smtClean="0">
                <a:solidFill>
                  <a:srgbClr val="C00000"/>
                </a:solidFill>
              </a:rPr>
            </a:br>
            <a:r>
              <a:rPr lang="ru-RU" sz="7200" b="1" dirty="0" smtClean="0">
                <a:solidFill>
                  <a:srgbClr val="C00000"/>
                </a:solidFill>
              </a:rPr>
              <a:t>ЧИТАТЬ</a:t>
            </a:r>
            <a:r>
              <a:rPr lang="ru-RU" sz="6600" b="1" dirty="0" smtClean="0">
                <a:solidFill>
                  <a:srgbClr val="C00000"/>
                </a:solidFill>
              </a:rPr>
              <a:t>!!!</a:t>
            </a:r>
            <a:r>
              <a:rPr lang="ru-RU" sz="6600" b="1" dirty="0" smtClean="0">
                <a:solidFill>
                  <a:srgbClr val="C00000"/>
                </a:solidFill>
              </a:rPr>
              <a:t/>
            </a:r>
            <a:br>
              <a:rPr lang="ru-RU" sz="6600" b="1" dirty="0" smtClean="0">
                <a:solidFill>
                  <a:srgbClr val="C00000"/>
                </a:solidFill>
              </a:rPr>
            </a:br>
            <a:endParaRPr lang="ru-RU" sz="66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3786190"/>
            <a:ext cx="3929090" cy="175260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Урок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курса</a:t>
            </a:r>
          </a:p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«Основы информационной культуры школьников»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098" name="Picture 2" descr="D:\Мамина\рисунки\рисунки\книга, чтение\0_7e797_742f10d9_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49135" y="1357298"/>
            <a:ext cx="2533667" cy="400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8905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hlinkClick r:id="rId2" action="ppaction://hlinkfile"/>
              </a:rPr>
              <a:t>Видеоролик «Читай!»</a:t>
            </a:r>
            <a:endParaRPr lang="ru-RU" dirty="0"/>
          </a:p>
        </p:txBody>
      </p:sp>
      <p:pic>
        <p:nvPicPr>
          <p:cNvPr id="2049" name="Picture 1" descr="D:\Мамина\рисунки\рисунки\книга, чтение\M4nyX0K4Kj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1857364"/>
            <a:ext cx="3691948" cy="2786082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Читать книги или работать с ними?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450633544"/>
              </p:ext>
            </p:extLst>
          </p:nvPr>
        </p:nvGraphicFramePr>
        <p:xfrm>
          <a:off x="428596" y="1714488"/>
          <a:ext cx="375761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450633544"/>
              </p:ext>
            </p:extLst>
          </p:nvPr>
        </p:nvGraphicFramePr>
        <p:xfrm>
          <a:off x="5143504" y="1500174"/>
          <a:ext cx="3757610" cy="47402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xmlns="" val="653948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57752" y="274638"/>
            <a:ext cx="4071966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Способы чтения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891642238"/>
              </p:ext>
            </p:extLst>
          </p:nvPr>
        </p:nvGraphicFramePr>
        <p:xfrm>
          <a:off x="428596" y="1357298"/>
          <a:ext cx="8229600" cy="46688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D:\Мамина\рисунки\рисунки\книга, чтение\book115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285729"/>
            <a:ext cx="2931029" cy="22145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272340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3900486" cy="5286412"/>
          </a:xfrm>
        </p:spPr>
        <p:txBody>
          <a:bodyPr>
            <a:noAutofit/>
          </a:bodyPr>
          <a:lstStyle/>
          <a:p>
            <a:r>
              <a:rPr lang="ru-RU" sz="8000" b="1" dirty="0" smtClean="0">
                <a:solidFill>
                  <a:srgbClr val="C00000"/>
                </a:solidFill>
              </a:rPr>
              <a:t>Знаете ли вы, что…</a:t>
            </a:r>
            <a:br>
              <a:rPr lang="ru-RU" sz="8000" b="1" dirty="0" smtClean="0">
                <a:solidFill>
                  <a:srgbClr val="C00000"/>
                </a:solidFill>
              </a:rPr>
            </a:br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29264"/>
            <a:ext cx="8229600" cy="696899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20483" name="Picture 3" descr="D:\Мамина\рисунки\рисунки\ff962c65118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1071546"/>
            <a:ext cx="3489055" cy="48872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67662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600200"/>
            <a:ext cx="3962720" cy="4525963"/>
          </a:xfrm>
        </p:spPr>
        <p:txBody>
          <a:bodyPr/>
          <a:lstStyle/>
          <a:p>
            <a:r>
              <a:rPr lang="ru-RU" b="1" dirty="0" smtClean="0"/>
              <a:t>В.И.Ленин </a:t>
            </a:r>
            <a:r>
              <a:rPr lang="ru-RU" dirty="0" smtClean="0"/>
              <a:t>–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читал </a:t>
            </a:r>
            <a:r>
              <a:rPr lang="ru-RU" dirty="0" smtClean="0"/>
              <a:t>со скоростью до 2500 слов в минуту!</a:t>
            </a:r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52672" y="857232"/>
            <a:ext cx="3987539" cy="5000660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749715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7818" y="274638"/>
            <a:ext cx="3328982" cy="5726130"/>
          </a:xfrm>
        </p:spPr>
        <p:txBody>
          <a:bodyPr>
            <a:normAutofit/>
          </a:bodyPr>
          <a:lstStyle/>
          <a:p>
            <a:r>
              <a:rPr lang="ru-RU" b="1" dirty="0" err="1" smtClean="0"/>
              <a:t>М.Горький</a:t>
            </a:r>
            <a:r>
              <a:rPr lang="ru-RU" dirty="0" smtClean="0"/>
              <a:t> – владел техникой чтения «по диагонали».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785794"/>
            <a:ext cx="4163049" cy="5286412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073479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758393" cy="6034682"/>
          </a:xfrm>
        </p:spPr>
        <p:txBody>
          <a:bodyPr>
            <a:normAutofit fontScale="90000"/>
          </a:bodyPr>
          <a:lstStyle/>
          <a:p>
            <a:r>
              <a:rPr lang="ru-RU" sz="3200" b="1" dirty="0" err="1" smtClean="0"/>
              <a:t>И.В.Сталин</a:t>
            </a:r>
            <a:r>
              <a:rPr lang="ru-RU" sz="3200" dirty="0" smtClean="0"/>
              <a:t> – читал в день по 500 страниц. При чтении выделял главное, используя при этом несколько цветных карандашей.</a:t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500702"/>
            <a:ext cx="3400420" cy="62546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65659" y="1124744"/>
            <a:ext cx="5263107" cy="3947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69688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72066" y="1214422"/>
            <a:ext cx="3500462" cy="4714908"/>
          </a:xfrm>
        </p:spPr>
        <p:txBody>
          <a:bodyPr/>
          <a:lstStyle/>
          <a:p>
            <a:r>
              <a:rPr lang="ru-RU" b="1" dirty="0" err="1" smtClean="0"/>
              <a:t>А.С.Пушкин</a:t>
            </a:r>
            <a:r>
              <a:rPr lang="ru-RU" dirty="0" smtClean="0"/>
              <a:t> – не только владел техникой быстрого чтения, но у него была феноменальная память.</a:t>
            </a:r>
          </a:p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670353"/>
            <a:ext cx="4320479" cy="5187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62552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714356"/>
            <a:ext cx="4000528" cy="2357454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«Золотые правила» </a:t>
            </a:r>
            <a:r>
              <a:rPr lang="ru-RU" sz="4800" b="1" dirty="0" err="1" smtClean="0">
                <a:solidFill>
                  <a:srgbClr val="FF0000"/>
                </a:solidFill>
              </a:rPr>
              <a:t>скорочтения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43504" y="428604"/>
            <a:ext cx="3714776" cy="6143668"/>
          </a:xfrm>
        </p:spPr>
        <p:txBody>
          <a:bodyPr>
            <a:normAutofit lnSpcReduction="10000"/>
          </a:bodyPr>
          <a:lstStyle/>
          <a:p>
            <a:r>
              <a:rPr lang="ru-RU" b="1" dirty="0" smtClean="0"/>
              <a:t>Читайте «про себя» без артикуляции,</a:t>
            </a:r>
          </a:p>
          <a:p>
            <a:r>
              <a:rPr lang="ru-RU" b="1" dirty="0" smtClean="0"/>
              <a:t>Не возвращайтесь к  уже прочитанному тексту,</a:t>
            </a:r>
          </a:p>
          <a:p>
            <a:r>
              <a:rPr lang="ru-RU" b="1" dirty="0" smtClean="0"/>
              <a:t>Расширяйте угол зрения,</a:t>
            </a:r>
          </a:p>
          <a:p>
            <a:r>
              <a:rPr lang="ru-RU" b="1" dirty="0" smtClean="0"/>
              <a:t>Читайте каждый день!</a:t>
            </a:r>
            <a:endParaRPr lang="ru-RU" b="1" dirty="0"/>
          </a:p>
        </p:txBody>
      </p:sp>
      <p:pic>
        <p:nvPicPr>
          <p:cNvPr id="15362" name="Picture 2" descr="http://www.yamalpro.ru/wp-content/uploads/2015/09/preduprezhdeni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3571876"/>
            <a:ext cx="1857388" cy="18573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8726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4714908" cy="5368940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rgbClr val="C00000"/>
                </a:solidFill>
              </a:rPr>
              <a:t>Развиваем подвижность глаз</a:t>
            </a:r>
            <a:endParaRPr lang="ru-RU" sz="60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43570" y="2357430"/>
            <a:ext cx="3000396" cy="2311385"/>
          </a:xfrm>
        </p:spPr>
        <p:txBody>
          <a:bodyPr>
            <a:normAutofit/>
          </a:bodyPr>
          <a:lstStyle/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2261917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ru-RU" sz="2400" dirty="0" smtClean="0"/>
              <a:t>Упражнения для развития </a:t>
            </a:r>
            <a:r>
              <a:rPr lang="ru-RU" sz="2400" dirty="0" err="1" smtClean="0"/>
              <a:t>скорочтения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57298"/>
            <a:ext cx="3829048" cy="4768865"/>
          </a:xfrm>
        </p:spPr>
        <p:txBody>
          <a:bodyPr/>
          <a:lstStyle/>
          <a:p>
            <a:r>
              <a:rPr lang="ru-RU" dirty="0" smtClean="0"/>
              <a:t>Попросить друга выбрать из текста любое слово. Затем очень быстро постараться его найти. </a:t>
            </a:r>
            <a:endParaRPr lang="ru-RU" dirty="0"/>
          </a:p>
        </p:txBody>
      </p:sp>
      <p:pic>
        <p:nvPicPr>
          <p:cNvPr id="13314" name="Picture 2" descr="http://i42.beon.ru/18/53/2685318/87/106900287/30pxAquote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6428" y="1765923"/>
            <a:ext cx="5336613" cy="39490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56813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ru-RU" sz="2400" dirty="0" smtClean="0"/>
              <a:t>Упражнения для развития </a:t>
            </a:r>
            <a:r>
              <a:rPr lang="ru-RU" sz="2400" dirty="0" err="1" smtClean="0"/>
              <a:t>скорочтения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29256" y="1600200"/>
            <a:ext cx="3257544" cy="4525963"/>
          </a:xfrm>
        </p:spPr>
        <p:txBody>
          <a:bodyPr/>
          <a:lstStyle/>
          <a:p>
            <a:r>
              <a:rPr lang="ru-RU" dirty="0" smtClean="0"/>
              <a:t>Расширяем поле зрения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596" y="1785926"/>
            <a:ext cx="4214842" cy="3071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5586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Задание: из каждой строки текста называть ПЕРВУЮ  и ПОСЛЕДНЮЮ  БУКВЫ.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016620"/>
          </a:xfrm>
        </p:spPr>
        <p:txBody>
          <a:bodyPr>
            <a:normAutofit fontScale="40000" lnSpcReduction="20000"/>
          </a:bodyPr>
          <a:lstStyle/>
          <a:p>
            <a:r>
              <a:rPr lang="ru-RU" sz="2100" dirty="0" smtClean="0"/>
              <a:t>Время начала чтения___</a:t>
            </a:r>
          </a:p>
          <a:p>
            <a:r>
              <a:rPr lang="ru-RU" sz="2100" dirty="0" smtClean="0"/>
              <a:t>Время окончания чтения ___</a:t>
            </a:r>
          </a:p>
          <a:p>
            <a:endParaRPr lang="ru-RU" sz="2100" dirty="0" smtClean="0"/>
          </a:p>
          <a:p>
            <a:pPr marL="0" indent="0">
              <a:buNone/>
            </a:pPr>
            <a:r>
              <a:rPr lang="ru-RU" dirty="0" smtClean="0"/>
              <a:t>      </a:t>
            </a:r>
            <a:r>
              <a:rPr lang="ru-RU" sz="4300" dirty="0" smtClean="0"/>
              <a:t>Существуют различные, очень непохожие друг на друга гипотезы о происхождении человеческого языка. Одни ученые считают, что он возник на основе звукоподражаний, другие  выдвигают теорию трудовых выкриков. Все, однако, согласятся, его возникновение непосредственно связан с развитием мышления и могло  произойти лишь после того, как у человека  появились проблески интеллекта. И в  индивидуальном развитии каждого повторяется этот путь:  мышление без слов – глубинное, основное, оно появляется раньше и определяет корни сознания.</a:t>
            </a:r>
          </a:p>
          <a:p>
            <a:pPr marL="0" indent="0">
              <a:buNone/>
            </a:pPr>
            <a:r>
              <a:rPr lang="ru-RU" sz="4300" dirty="0" smtClean="0"/>
              <a:t>       Можно сказать, что по отношению к этому  главному, образному мышлению язык стал усилителем, действие которого, как и всякого  другого, основано на вспомогательных  ресурсах. Например, автомобиль увеличивает  скорость движения человека за счет использования дополнительного источника энергии;  телескоп как бы совершенствует оптическую систему глаза, подключает к ней новые  элементы. Так же точно и язык достраивает образное мышление, придавая ему новые  качества.</a:t>
            </a:r>
          </a:p>
          <a:p>
            <a:pPr marL="0" indent="0">
              <a:buNone/>
            </a:pPr>
            <a:r>
              <a:rPr lang="ru-RU" sz="4300" dirty="0" smtClean="0"/>
              <a:t>     Если вместо сложного образа использовать простой заменитель (слово), им удобно манипулировать; он передается, хранится,  сочетается с другими образами. Наверное, изобретение такого усилителя и позволило человеку совершить столь резкий скачок в своей эволюции.</a:t>
            </a:r>
          </a:p>
          <a:p>
            <a:pPr marL="0" indent="0">
              <a:buNone/>
            </a:pPr>
            <a:r>
              <a:rPr lang="ru-RU" sz="4300" dirty="0" smtClean="0"/>
              <a:t>     По новейшим научным данным, ровно половина мозга (точнее, левое полушарие) обычно отводится природой на поддержку речевой деятельности.</a:t>
            </a:r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51754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Чтение перевернутого текста: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1472" y="1500174"/>
            <a:ext cx="3857652" cy="4740277"/>
          </a:xfrm>
        </p:spPr>
        <p:txBody>
          <a:bodyPr>
            <a:normAutofit/>
          </a:bodyPr>
          <a:lstStyle/>
          <a:p>
            <a:r>
              <a:rPr lang="ru-RU" dirty="0" smtClean="0"/>
              <a:t>Страница обычного текста переворачивается вверх ногами, т.е. на 180 градусов. Задача, двигая глазами справа налево, прочитать текст. </a:t>
            </a:r>
            <a:endParaRPr lang="ru-RU" dirty="0"/>
          </a:p>
        </p:txBody>
      </p:sp>
      <p:pic>
        <p:nvPicPr>
          <p:cNvPr id="10242" name="Picture 2" descr="http://img-fotki.yandex.ru/get/5814/101695605.707/0_7e5d6_2d243915_XL.jpg"/>
          <p:cNvPicPr>
            <a:picLocks noChangeAspect="1" noChangeArrowheads="1"/>
          </p:cNvPicPr>
          <p:nvPr/>
        </p:nvPicPr>
        <p:blipFill>
          <a:blip r:embed="rId2"/>
          <a:srcRect l="2290" t="9160" r="6105" b="11449"/>
          <a:stretch>
            <a:fillRect/>
          </a:stretch>
        </p:blipFill>
        <p:spPr bwMode="auto">
          <a:xfrm>
            <a:off x="5429256" y="1285860"/>
            <a:ext cx="3297138" cy="2143140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5" name="Picture 2" descr="http://img-fotki.yandex.ru/get/5814/101695605.707/0_7e5d6_2d243915_XL.jpg"/>
          <p:cNvPicPr>
            <a:picLocks noChangeAspect="1" noChangeArrowheads="1"/>
          </p:cNvPicPr>
          <p:nvPr/>
        </p:nvPicPr>
        <p:blipFill>
          <a:blip r:embed="rId2"/>
          <a:srcRect l="2290" t="9160" r="6105" b="11449"/>
          <a:stretch>
            <a:fillRect/>
          </a:stretch>
        </p:blipFill>
        <p:spPr bwMode="auto">
          <a:xfrm rot="10454312">
            <a:off x="4552885" y="3341280"/>
            <a:ext cx="4365567" cy="2837618"/>
          </a:xfrm>
          <a:prstGeom prst="rect">
            <a:avLst/>
          </a:prstGeom>
          <a:noFill/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xmlns="" val="3496728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Таблицы </a:t>
            </a:r>
            <a:r>
              <a:rPr lang="ru-RU" dirty="0" err="1" smtClean="0"/>
              <a:t>Шульте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417032909"/>
              </p:ext>
            </p:extLst>
          </p:nvPr>
        </p:nvGraphicFramePr>
        <p:xfrm>
          <a:off x="1142976" y="1214422"/>
          <a:ext cx="6429420" cy="5000658"/>
        </p:xfrm>
        <a:graphic>
          <a:graphicData uri="http://schemas.openxmlformats.org/drawingml/2006/table">
            <a:tbl>
              <a:tblPr firstRow="1" firstCol="1" bandRow="1"/>
              <a:tblGrid>
                <a:gridCol w="1285884"/>
                <a:gridCol w="1285884"/>
                <a:gridCol w="1285884"/>
                <a:gridCol w="1285884"/>
                <a:gridCol w="1285884"/>
              </a:tblGrid>
              <a:tr h="8334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22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29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34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18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25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34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30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34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27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34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21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28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34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19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23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24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26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879347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571504"/>
          </a:xfrm>
        </p:spPr>
        <p:txBody>
          <a:bodyPr>
            <a:normAutofit/>
          </a:bodyPr>
          <a:lstStyle/>
          <a:p>
            <a:pPr algn="l"/>
            <a:r>
              <a:rPr lang="ru-RU" sz="2400" dirty="0" smtClean="0"/>
              <a:t>Упражнения для развития </a:t>
            </a:r>
            <a:r>
              <a:rPr lang="ru-RU" sz="2400" dirty="0" err="1" smtClean="0"/>
              <a:t>скорочтения</a:t>
            </a:r>
            <a:r>
              <a:rPr lang="ru-RU" sz="2400" dirty="0" smtClean="0"/>
              <a:t> 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85860"/>
            <a:ext cx="3900486" cy="5072098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Возьмите </a:t>
            </a:r>
            <a:r>
              <a:rPr lang="ru-RU" sz="3600" dirty="0" smtClean="0"/>
              <a:t>любое понравившееся </a:t>
            </a:r>
            <a:r>
              <a:rPr lang="ru-RU" sz="3600" dirty="0" smtClean="0"/>
              <a:t>вам </a:t>
            </a:r>
            <a:r>
              <a:rPr lang="ru-RU" sz="3600" dirty="0" smtClean="0"/>
              <a:t>стихотворение </a:t>
            </a:r>
            <a:r>
              <a:rPr lang="ru-RU" sz="3600" dirty="0" smtClean="0"/>
              <a:t>и прочтите </a:t>
            </a:r>
            <a:r>
              <a:rPr lang="ru-RU" sz="3600" dirty="0" smtClean="0"/>
              <a:t>его. </a:t>
            </a:r>
          </a:p>
          <a:p>
            <a:r>
              <a:rPr lang="ru-RU" sz="3600" dirty="0" smtClean="0"/>
              <a:t>Затем </a:t>
            </a:r>
            <a:r>
              <a:rPr lang="ru-RU" sz="3600" dirty="0" smtClean="0"/>
              <a:t>сделайте это в обратном порядке</a:t>
            </a:r>
            <a:r>
              <a:rPr lang="ru-RU" sz="3600" dirty="0" smtClean="0"/>
              <a:t>.</a:t>
            </a:r>
          </a:p>
          <a:p>
            <a:endParaRPr lang="ru-RU" sz="3600" dirty="0" smtClean="0"/>
          </a:p>
          <a:p>
            <a:endParaRPr lang="ru-RU" sz="3600" dirty="0" smtClean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5000628" y="1142984"/>
            <a:ext cx="3900486" cy="5072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 action="ppaction://hlinkfile"/>
              </a:rPr>
              <a:t>Стихотворение, которое можно читать наоборот</a:t>
            </a: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9767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357166"/>
            <a:ext cx="4286280" cy="135732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Где узнать больше о развити</a:t>
            </a:r>
            <a:r>
              <a:rPr lang="ru-RU" b="1" dirty="0" smtClean="0"/>
              <a:t>и </a:t>
            </a:r>
            <a:r>
              <a:rPr lang="ru-RU" b="1" dirty="0" err="1" smtClean="0"/>
              <a:t>скорочтения</a:t>
            </a:r>
            <a:r>
              <a:rPr lang="ru-RU" b="1" dirty="0" smtClean="0"/>
              <a:t>?</a:t>
            </a:r>
            <a:endParaRPr lang="ru-RU" b="1" dirty="0"/>
          </a:p>
        </p:txBody>
      </p:sp>
      <p:pic>
        <p:nvPicPr>
          <p:cNvPr id="7170" name="Picture 2" descr="http://xn--l1adbe0au.kz/img/items/63/l/6547547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6578" y="357166"/>
            <a:ext cx="1819264" cy="2606249"/>
          </a:xfrm>
          <a:prstGeom prst="rect">
            <a:avLst/>
          </a:prstGeom>
          <a:noFill/>
        </p:spPr>
      </p:pic>
      <p:pic>
        <p:nvPicPr>
          <p:cNvPr id="7172" name="Picture 4" descr="http://bookinist.org.ua/image/cache/data/m133143224-500x500.jpg"/>
          <p:cNvPicPr>
            <a:picLocks noChangeAspect="1" noChangeArrowheads="1"/>
          </p:cNvPicPr>
          <p:nvPr/>
        </p:nvPicPr>
        <p:blipFill>
          <a:blip r:embed="rId3"/>
          <a:srcRect l="16667" r="13332"/>
          <a:stretch>
            <a:fillRect/>
          </a:stretch>
        </p:blipFill>
        <p:spPr bwMode="auto">
          <a:xfrm rot="21178914">
            <a:off x="5307782" y="2857497"/>
            <a:ext cx="2550365" cy="3643338"/>
          </a:xfrm>
          <a:prstGeom prst="rect">
            <a:avLst/>
          </a:prstGeom>
          <a:noFill/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000240"/>
            <a:ext cx="4114800" cy="412592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hlinkClick r:id="rId4"/>
              </a:rPr>
              <a:t>http</a:t>
            </a:r>
            <a:r>
              <a:rPr lang="en-US" dirty="0" smtClean="0">
                <a:hlinkClick r:id="rId4"/>
              </a:rPr>
              <a:t>://</a:t>
            </a:r>
            <a:r>
              <a:rPr lang="en-US" dirty="0" smtClean="0">
                <a:hlinkClick r:id="rId4"/>
              </a:rPr>
              <a:t>magicspeedreading.com/rus/letters_perception.html</a:t>
            </a:r>
            <a:r>
              <a:rPr lang="ru-RU" dirty="0" smtClean="0"/>
              <a:t>        На </a:t>
            </a:r>
            <a:r>
              <a:rPr lang="ru-RU" dirty="0" smtClean="0"/>
              <a:t>сайте даны упражнения в </a:t>
            </a:r>
            <a:r>
              <a:rPr lang="ru-RU" dirty="0" err="1" smtClean="0"/>
              <a:t>он-лайн-режиме</a:t>
            </a:r>
            <a:r>
              <a:rPr lang="ru-RU" dirty="0" smtClean="0"/>
              <a:t> для развития внимания, </a:t>
            </a:r>
            <a:r>
              <a:rPr lang="ru-RU" dirty="0" err="1" smtClean="0"/>
              <a:t>скорочтения</a:t>
            </a:r>
            <a:r>
              <a:rPr lang="ru-RU" dirty="0" smtClean="0"/>
              <a:t>.</a:t>
            </a:r>
          </a:p>
          <a:p>
            <a:r>
              <a:rPr lang="ru-RU" sz="1600" dirty="0" smtClean="0"/>
              <a:t>Электронный диск:  </a:t>
            </a:r>
            <a:r>
              <a:rPr lang="ru-RU" dirty="0" smtClean="0"/>
              <a:t>«Учимся читать быстрее»</a:t>
            </a:r>
          </a:p>
          <a:p>
            <a:r>
              <a:rPr lang="ru-RU" sz="1600" dirty="0" smtClean="0"/>
              <a:t>Книга:</a:t>
            </a:r>
            <a:r>
              <a:rPr lang="ru-RU" dirty="0" smtClean="0"/>
              <a:t>  О.А. Андреев«Учись читать быстро»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78886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Как тренировать память в быту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57298"/>
            <a:ext cx="4043362" cy="5143536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 smtClean="0"/>
              <a:t>•	Чистить зубы левой рукой, если вы правша (тренируется второе полушарие, улучшается скорость мышления и память) и наоборот – правой рукой, если вы левша.</a:t>
            </a:r>
          </a:p>
          <a:p>
            <a:pPr marL="0" indent="0">
              <a:buNone/>
            </a:pPr>
            <a:r>
              <a:rPr lang="ru-RU" dirty="0" smtClean="0"/>
              <a:t>•	После просмотра кинофильма мысленно прокрутите его целиком восстанавливая ход событий в голове. На это уйдёт не более 20 секунд, но польза колоссальная!</a:t>
            </a:r>
          </a:p>
          <a:p>
            <a:pPr marL="0" indent="0">
              <a:buNone/>
            </a:pPr>
            <a:r>
              <a:rPr lang="ru-RU" dirty="0" smtClean="0"/>
              <a:t>•	</a:t>
            </a:r>
            <a:r>
              <a:rPr lang="ru-RU" sz="3600" b="1" dirty="0" smtClean="0"/>
              <a:t>Читайте каждый день новую развивающую литературу. Не менее 1 книги в неделю. Итого 52 книги в год. За 10 лет – 520 книг!</a:t>
            </a:r>
          </a:p>
          <a:p>
            <a:pPr marL="0" indent="0">
              <a:buNone/>
            </a:pPr>
            <a:r>
              <a:rPr lang="ru-RU" sz="3600" b="1" dirty="0" smtClean="0"/>
              <a:t>•	Если вам реально нужна </a:t>
            </a:r>
            <a:r>
              <a:rPr lang="ru-RU" sz="3600" b="1" dirty="0" err="1" smtClean="0"/>
              <a:t>суперпамять</a:t>
            </a:r>
            <a:r>
              <a:rPr lang="ru-RU" sz="3600" b="1" dirty="0" smtClean="0"/>
              <a:t> – учите каждый день хотя бы часть стихотворения, по той же схеме: 1 стихотворение в неделю, 52 стихотворения в год.</a:t>
            </a:r>
          </a:p>
          <a:p>
            <a:endParaRPr lang="ru-RU" dirty="0"/>
          </a:p>
        </p:txBody>
      </p:sp>
      <p:pic>
        <p:nvPicPr>
          <p:cNvPr id="6146" name="Picture 2" descr="http://alhayatlilatfal.net/Files/art_image/adonisstory/toothbrush5.jpg"/>
          <p:cNvPicPr>
            <a:picLocks noChangeAspect="1" noChangeArrowheads="1"/>
          </p:cNvPicPr>
          <p:nvPr/>
        </p:nvPicPr>
        <p:blipFill>
          <a:blip r:embed="rId2"/>
          <a:srcRect l="14815" t="-3704" r="14815"/>
          <a:stretch>
            <a:fillRect/>
          </a:stretch>
        </p:blipFill>
        <p:spPr bwMode="auto">
          <a:xfrm>
            <a:off x="5143504" y="1285860"/>
            <a:ext cx="1066467" cy="1571636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6148" name="Picture 4" descr="http://cdn.dipity.com/uploads/events/6e7ab5fbd3a2934124c172b7984f85b9_1M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7950" y="1407388"/>
            <a:ext cx="2377629" cy="1307232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6149" name="Picture 5" descr="D:\Мамина\рисунки\рисунки\книга, чтение\0002-002-CHto-takoe-prjamaja-rech (2)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504" y="3071810"/>
            <a:ext cx="3741358" cy="3214710"/>
          </a:xfrm>
          <a:prstGeom prst="rect">
            <a:avLst/>
          </a:prstGeom>
          <a:noFill/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xmlns="" val="2868847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971924" cy="1143000"/>
          </a:xfrm>
        </p:spPr>
        <p:txBody>
          <a:bodyPr/>
          <a:lstStyle/>
          <a:p>
            <a:r>
              <a:rPr lang="ru-RU" b="1" dirty="0" smtClean="0"/>
              <a:t>Память и еда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525963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Ешьте грецкие орехи,</a:t>
            </a:r>
          </a:p>
          <a:p>
            <a:r>
              <a:rPr lang="ru-RU" dirty="0" smtClean="0"/>
              <a:t> мёд, </a:t>
            </a:r>
          </a:p>
          <a:p>
            <a:r>
              <a:rPr lang="ru-RU" dirty="0" smtClean="0"/>
              <a:t>морскую капусту.</a:t>
            </a:r>
          </a:p>
          <a:p>
            <a:pPr marL="0" indent="0">
              <a:buNone/>
            </a:pPr>
            <a:r>
              <a:rPr lang="ru-RU" dirty="0" smtClean="0"/>
              <a:t> </a:t>
            </a:r>
          </a:p>
          <a:p>
            <a:pPr marL="800100" lvl="2" indent="0">
              <a:buNone/>
            </a:pPr>
            <a:r>
              <a:rPr lang="ru-RU" sz="3600" dirty="0" smtClean="0"/>
              <a:t>Гуляйте и </a:t>
            </a:r>
          </a:p>
          <a:p>
            <a:pPr marL="800100" lvl="2" indent="0">
              <a:buNone/>
            </a:pPr>
            <a:r>
              <a:rPr lang="ru-RU" sz="3600" dirty="0" smtClean="0"/>
              <a:t>двигайтесь</a:t>
            </a:r>
          </a:p>
          <a:p>
            <a:pPr marL="800100" lvl="2" indent="0">
              <a:buNone/>
            </a:pPr>
            <a:r>
              <a:rPr lang="ru-RU" sz="3600" dirty="0" smtClean="0"/>
              <a:t> ежедневно. 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72198" y="357166"/>
            <a:ext cx="2500330" cy="1601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72198" y="1928802"/>
            <a:ext cx="2504180" cy="1520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72198" y="3214686"/>
            <a:ext cx="2500330" cy="171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72198" y="4552684"/>
            <a:ext cx="2519630" cy="2091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918191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86314" y="642918"/>
            <a:ext cx="4043362" cy="54292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600" b="1" dirty="0" smtClean="0">
                <a:solidFill>
                  <a:srgbClr val="C00000"/>
                </a:solidFill>
                <a:latin typeface="Monotype Corsiva" pitchFamily="66" charset="0"/>
              </a:rPr>
              <a:t>Работайте </a:t>
            </a:r>
            <a:r>
              <a:rPr lang="ru-RU" sz="6600" b="1" dirty="0" smtClean="0">
                <a:solidFill>
                  <a:srgbClr val="C00000"/>
                </a:solidFill>
                <a:latin typeface="Monotype Corsiva" pitchFamily="66" charset="0"/>
              </a:rPr>
              <a:t>над </a:t>
            </a:r>
            <a:r>
              <a:rPr lang="ru-RU" sz="6600" b="1" dirty="0" smtClean="0">
                <a:solidFill>
                  <a:srgbClr val="C00000"/>
                </a:solidFill>
                <a:latin typeface="Monotype Corsiva" pitchFamily="66" charset="0"/>
              </a:rPr>
              <a:t>собой</a:t>
            </a:r>
          </a:p>
          <a:p>
            <a:pPr marL="0" indent="0" algn="ctr">
              <a:buNone/>
            </a:pPr>
            <a:r>
              <a:rPr lang="ru-RU" sz="6600" b="1" dirty="0" smtClean="0">
                <a:solidFill>
                  <a:srgbClr val="C00000"/>
                </a:solidFill>
                <a:latin typeface="Monotype Corsiva" pitchFamily="66" charset="0"/>
              </a:rPr>
              <a:t> и у вас всё получится!</a:t>
            </a:r>
            <a:endParaRPr lang="ru-RU" sz="66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4097" name="Picture 1" descr="D:\Мамина\рисунки\рисунки\книга, чтение\c1jLw049nvw.jpg"/>
          <p:cNvPicPr>
            <a:picLocks noChangeAspect="1" noChangeArrowheads="1"/>
          </p:cNvPicPr>
          <p:nvPr/>
        </p:nvPicPr>
        <p:blipFill>
          <a:blip r:embed="rId2"/>
          <a:srcRect b="1872"/>
          <a:stretch>
            <a:fillRect/>
          </a:stretch>
        </p:blipFill>
        <p:spPr bwMode="auto">
          <a:xfrm>
            <a:off x="285720" y="285729"/>
            <a:ext cx="4286248" cy="61436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60997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3900486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Составитель</a:t>
            </a:r>
          </a:p>
          <a:p>
            <a:pPr marL="0" indent="0">
              <a:buNone/>
            </a:pPr>
            <a:r>
              <a:rPr lang="ru-RU" b="1" dirty="0" smtClean="0"/>
              <a:t>Дроздова И.Н</a:t>
            </a:r>
            <a:r>
              <a:rPr lang="ru-RU" dirty="0" smtClean="0"/>
              <a:t>., </a:t>
            </a:r>
            <a:r>
              <a:rPr lang="ru-RU" dirty="0" smtClean="0"/>
              <a:t> </a:t>
            </a:r>
            <a:r>
              <a:rPr lang="ru-RU" dirty="0" smtClean="0"/>
              <a:t>зав.библиотекой </a:t>
            </a:r>
            <a:r>
              <a:rPr lang="ru-RU" dirty="0" smtClean="0"/>
              <a:t>КГУ «Школа-лицей»</a:t>
            </a:r>
          </a:p>
          <a:p>
            <a:pPr marL="0" indent="0">
              <a:buNone/>
            </a:pPr>
            <a:r>
              <a:rPr lang="ru-RU" dirty="0" smtClean="0"/>
              <a:t>отдела образования </a:t>
            </a:r>
            <a:r>
              <a:rPr lang="ru-RU" dirty="0" err="1" smtClean="0"/>
              <a:t>акимата</a:t>
            </a:r>
            <a:r>
              <a:rPr lang="ru-RU" dirty="0" smtClean="0"/>
              <a:t> города </a:t>
            </a:r>
            <a:r>
              <a:rPr lang="ru-RU" dirty="0" err="1" smtClean="0"/>
              <a:t>Лисаковска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7618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625</Words>
  <Application>Microsoft Office PowerPoint</Application>
  <PresentationFormat>Экран (4:3)</PresentationFormat>
  <Paragraphs>105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УЧИСЬ   ЧИТАТЬ!!! </vt:lpstr>
      <vt:lpstr>Слайд 2</vt:lpstr>
      <vt:lpstr>Читать книги или работать с ними?</vt:lpstr>
      <vt:lpstr>Способы чтения</vt:lpstr>
      <vt:lpstr>Знаете ли вы, что… </vt:lpstr>
      <vt:lpstr>Слайд 6</vt:lpstr>
      <vt:lpstr>М.Горький – владел техникой чтения «по диагонали». </vt:lpstr>
      <vt:lpstr>И.В.Сталин – читал в день по 500 страниц. При чтении выделял главное, используя при этом несколько цветных карандашей. </vt:lpstr>
      <vt:lpstr>Слайд 9</vt:lpstr>
      <vt:lpstr>«Золотые правила» скорочтения</vt:lpstr>
      <vt:lpstr>Развиваем подвижность глаз</vt:lpstr>
      <vt:lpstr>Упражнения для развития скорочтения</vt:lpstr>
      <vt:lpstr>Упражнения для развития скорочтения</vt:lpstr>
      <vt:lpstr>Задание: из каждой строки текста называть ПЕРВУЮ  и ПОСЛЕДНЮЮ  БУКВЫ.</vt:lpstr>
      <vt:lpstr>Чтение перевернутого текста: </vt:lpstr>
      <vt:lpstr>Таблицы Шульте</vt:lpstr>
      <vt:lpstr>Упражнения для развития скорочтения </vt:lpstr>
      <vt:lpstr>Где узнать больше о развитии скорочтения?</vt:lpstr>
      <vt:lpstr>Как тренировать память в быту</vt:lpstr>
      <vt:lpstr>Память и еда</vt:lpstr>
      <vt:lpstr>Слайд 21</vt:lpstr>
      <vt:lpstr>Слайд 22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Читаем быстро, медленно, с разной скоростью</dc:title>
  <dc:creator>XTreme.ws</dc:creator>
  <cp:lastModifiedBy>user</cp:lastModifiedBy>
  <cp:revision>36</cp:revision>
  <dcterms:created xsi:type="dcterms:W3CDTF">2013-12-11T17:38:34Z</dcterms:created>
  <dcterms:modified xsi:type="dcterms:W3CDTF">2015-10-11T17:16:34Z</dcterms:modified>
</cp:coreProperties>
</file>