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676" autoAdjust="0"/>
    <p:restoredTop sz="94660"/>
  </p:normalViewPr>
  <p:slideViewPr>
    <p:cSldViewPr>
      <p:cViewPr varScale="1">
        <p:scale>
          <a:sx n="68" d="100"/>
          <a:sy n="68" d="100"/>
        </p:scale>
        <p:origin x="-147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F4668CF-D5F8-4A04-9B79-B24BEB0E45F0}" type="datetimeFigureOut">
              <a:rPr lang="ru-RU" smtClean="0"/>
              <a:t>11.10.2015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7F137B5-C44E-4FF9-99AC-456E68A776FA}" type="slidenum">
              <a:rPr lang="ru-RU" smtClean="0"/>
              <a:t>‹#›</a:t>
            </a:fld>
            <a:endParaRPr lang="ru-RU"/>
          </a:p>
        </p:txBody>
      </p:sp>
    </p:spTree>
  </p:cSld>
  <p:clrMapOvr>
    <a:masterClrMapping/>
  </p:clrMapOvr>
  <p:transition spd="med">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F4668CF-D5F8-4A04-9B79-B24BEB0E45F0}" type="datetimeFigureOut">
              <a:rPr lang="ru-RU" smtClean="0"/>
              <a:t>11.10.2015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7F137B5-C44E-4FF9-99AC-456E68A776FA}" type="slidenum">
              <a:rPr lang="ru-RU" smtClean="0"/>
              <a:t>‹#›</a:t>
            </a:fld>
            <a:endParaRPr lang="ru-RU"/>
          </a:p>
        </p:txBody>
      </p:sp>
    </p:spTree>
  </p:cSld>
  <p:clrMapOvr>
    <a:masterClrMapping/>
  </p:clrMapOvr>
  <p:transition spd="med">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F4668CF-D5F8-4A04-9B79-B24BEB0E45F0}" type="datetimeFigureOut">
              <a:rPr lang="ru-RU" smtClean="0"/>
              <a:t>11.10.2015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7F137B5-C44E-4FF9-99AC-456E68A776FA}" type="slidenum">
              <a:rPr lang="ru-RU" smtClean="0"/>
              <a:t>‹#›</a:t>
            </a:fld>
            <a:endParaRPr lang="ru-RU"/>
          </a:p>
        </p:txBody>
      </p:sp>
    </p:spTree>
  </p:cSld>
  <p:clrMapOvr>
    <a:masterClrMapping/>
  </p:clrMapOvr>
  <p:transition spd="med">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F4668CF-D5F8-4A04-9B79-B24BEB0E45F0}" type="datetimeFigureOut">
              <a:rPr lang="ru-RU" smtClean="0"/>
              <a:t>11.10.2015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7F137B5-C44E-4FF9-99AC-456E68A776FA}" type="slidenum">
              <a:rPr lang="ru-RU" smtClean="0"/>
              <a:t>‹#›</a:t>
            </a:fld>
            <a:endParaRPr lang="ru-RU"/>
          </a:p>
        </p:txBody>
      </p:sp>
    </p:spTree>
  </p:cSld>
  <p:clrMapOvr>
    <a:masterClrMapping/>
  </p:clrMapOvr>
  <p:transition spd="med">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F4668CF-D5F8-4A04-9B79-B24BEB0E45F0}" type="datetimeFigureOut">
              <a:rPr lang="ru-RU" smtClean="0"/>
              <a:t>11.10.2015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7F137B5-C44E-4FF9-99AC-456E68A776FA}" type="slidenum">
              <a:rPr lang="ru-RU" smtClean="0"/>
              <a:t>‹#›</a:t>
            </a:fld>
            <a:endParaRPr lang="ru-RU"/>
          </a:p>
        </p:txBody>
      </p:sp>
    </p:spTree>
  </p:cSld>
  <p:clrMapOvr>
    <a:masterClrMapping/>
  </p:clrMapOvr>
  <p:transition spd="med">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F4668CF-D5F8-4A04-9B79-B24BEB0E45F0}" type="datetimeFigureOut">
              <a:rPr lang="ru-RU" smtClean="0"/>
              <a:t>11.10.2015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7F137B5-C44E-4FF9-99AC-456E68A776FA}" type="slidenum">
              <a:rPr lang="ru-RU" smtClean="0"/>
              <a:t>‹#›</a:t>
            </a:fld>
            <a:endParaRPr lang="ru-RU"/>
          </a:p>
        </p:txBody>
      </p:sp>
    </p:spTree>
  </p:cSld>
  <p:clrMapOvr>
    <a:masterClrMapping/>
  </p:clrMapOvr>
  <p:transition spd="med">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F4668CF-D5F8-4A04-9B79-B24BEB0E45F0}" type="datetimeFigureOut">
              <a:rPr lang="ru-RU" smtClean="0"/>
              <a:t>11.10.2015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7F137B5-C44E-4FF9-99AC-456E68A776FA}" type="slidenum">
              <a:rPr lang="ru-RU" smtClean="0"/>
              <a:t>‹#›</a:t>
            </a:fld>
            <a:endParaRPr lang="ru-RU"/>
          </a:p>
        </p:txBody>
      </p:sp>
    </p:spTree>
  </p:cSld>
  <p:clrMapOvr>
    <a:masterClrMapping/>
  </p:clrMapOvr>
  <p:transition spd="med">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F4668CF-D5F8-4A04-9B79-B24BEB0E45F0}" type="datetimeFigureOut">
              <a:rPr lang="ru-RU" smtClean="0"/>
              <a:t>11.10.2015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7F137B5-C44E-4FF9-99AC-456E68A776FA}" type="slidenum">
              <a:rPr lang="ru-RU" smtClean="0"/>
              <a:t>‹#›</a:t>
            </a:fld>
            <a:endParaRPr lang="ru-RU"/>
          </a:p>
        </p:txBody>
      </p:sp>
    </p:spTree>
  </p:cSld>
  <p:clrMapOvr>
    <a:masterClrMapping/>
  </p:clrMapOvr>
  <p:transition spd="med">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F4668CF-D5F8-4A04-9B79-B24BEB0E45F0}" type="datetimeFigureOut">
              <a:rPr lang="ru-RU" smtClean="0"/>
              <a:t>11.10.2015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7F137B5-C44E-4FF9-99AC-456E68A776FA}" type="slidenum">
              <a:rPr lang="ru-RU" smtClean="0"/>
              <a:t>‹#›</a:t>
            </a:fld>
            <a:endParaRPr lang="ru-RU"/>
          </a:p>
        </p:txBody>
      </p:sp>
    </p:spTree>
  </p:cSld>
  <p:clrMapOvr>
    <a:masterClrMapping/>
  </p:clrMapOvr>
  <p:transition spd="med">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F4668CF-D5F8-4A04-9B79-B24BEB0E45F0}" type="datetimeFigureOut">
              <a:rPr lang="ru-RU" smtClean="0"/>
              <a:t>11.10.2015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7F137B5-C44E-4FF9-99AC-456E68A776FA}" type="slidenum">
              <a:rPr lang="ru-RU" smtClean="0"/>
              <a:t>‹#›</a:t>
            </a:fld>
            <a:endParaRPr lang="ru-RU"/>
          </a:p>
        </p:txBody>
      </p:sp>
    </p:spTree>
  </p:cSld>
  <p:clrMapOvr>
    <a:masterClrMapping/>
  </p:clrMapOvr>
  <p:transition spd="med">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F4668CF-D5F8-4A04-9B79-B24BEB0E45F0}" type="datetimeFigureOut">
              <a:rPr lang="ru-RU" smtClean="0"/>
              <a:t>11.10.2015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7F137B5-C44E-4FF9-99AC-456E68A776FA}" type="slidenum">
              <a:rPr lang="ru-RU" smtClean="0"/>
              <a:t>‹#›</a:t>
            </a:fld>
            <a:endParaRPr lang="ru-RU"/>
          </a:p>
        </p:txBody>
      </p:sp>
    </p:spTree>
  </p:cSld>
  <p:clrMapOvr>
    <a:masterClrMapping/>
  </p:clrMapOvr>
  <p:transition spd="med">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4668CF-D5F8-4A04-9B79-B24BEB0E45F0}" type="datetimeFigureOut">
              <a:rPr lang="ru-RU" smtClean="0"/>
              <a:t>11.10.2015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F137B5-C44E-4FF9-99AC-456E68A776FA}"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push/>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vitaminy-dlya-beremennyx-kakie-luchshe.jpg"/>
          <p:cNvPicPr>
            <a:picLocks noChangeAspect="1"/>
          </p:cNvPicPr>
          <p:nvPr/>
        </p:nvPicPr>
        <p:blipFill>
          <a:blip r:embed="rId2"/>
          <a:stretch>
            <a:fillRect/>
          </a:stretch>
        </p:blipFill>
        <p:spPr>
          <a:xfrm>
            <a:off x="0" y="0"/>
            <a:ext cx="9144000" cy="6858000"/>
          </a:xfrm>
          <a:prstGeom prst="rect">
            <a:avLst/>
          </a:prstGeom>
        </p:spPr>
      </p:pic>
      <p:sp>
        <p:nvSpPr>
          <p:cNvPr id="2" name="Заголовок 1"/>
          <p:cNvSpPr>
            <a:spLocks noGrp="1"/>
          </p:cNvSpPr>
          <p:nvPr>
            <p:ph type="ctrTitle"/>
          </p:nvPr>
        </p:nvSpPr>
        <p:spPr>
          <a:xfrm>
            <a:off x="785786" y="285728"/>
            <a:ext cx="7772400" cy="1470025"/>
          </a:xfrm>
        </p:spPr>
        <p:txBody>
          <a:bodyPr>
            <a:normAutofit/>
          </a:bodyPr>
          <a:lstStyle/>
          <a:p>
            <a:r>
              <a:rPr lang="en-US" sz="6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Vitamins</a:t>
            </a:r>
            <a:r>
              <a:rPr lang="ru-RU" sz="6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t>
            </a:r>
            <a:endParaRPr lang="ru-RU" sz="6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spd="med">
    <p:pu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d283d5.jpeg"/>
          <p:cNvPicPr>
            <a:picLocks noChangeAspect="1"/>
          </p:cNvPicPr>
          <p:nvPr/>
        </p:nvPicPr>
        <p:blipFill>
          <a:blip r:embed="rId2"/>
          <a:stretch>
            <a:fillRect/>
          </a:stretch>
        </p:blipFill>
        <p:spPr>
          <a:xfrm>
            <a:off x="-1" y="0"/>
            <a:ext cx="9144001" cy="6858000"/>
          </a:xfrm>
          <a:prstGeom prst="rect">
            <a:avLst/>
          </a:prstGeom>
        </p:spPr>
      </p:pic>
      <p:sp>
        <p:nvSpPr>
          <p:cNvPr id="2" name="Прямоугольник 1"/>
          <p:cNvSpPr/>
          <p:nvPr/>
        </p:nvSpPr>
        <p:spPr>
          <a:xfrm>
            <a:off x="2643174" y="1857364"/>
            <a:ext cx="4071966" cy="2739211"/>
          </a:xfrm>
          <a:prstGeom prst="rect">
            <a:avLst/>
          </a:prstGeom>
        </p:spPr>
        <p:txBody>
          <a:bodyPr wrap="square">
            <a:spAutoFit/>
          </a:bodyPr>
          <a:lstStyle/>
          <a:p>
            <a:r>
              <a:rPr lang="en-US" sz="2800" b="1" i="1" dirty="0" smtClean="0">
                <a:solidFill>
                  <a:schemeClr val="tx2">
                    <a:lumMod val="75000"/>
                  </a:schemeClr>
                </a:solidFill>
              </a:rPr>
              <a:t>Vitamins</a:t>
            </a:r>
            <a:r>
              <a:rPr lang="en-US" sz="2400" dirty="0" smtClean="0">
                <a:solidFill>
                  <a:schemeClr val="tx2">
                    <a:lumMod val="75000"/>
                  </a:schemeClr>
                </a:solidFill>
              </a:rPr>
              <a:t> - is required by the body organic materials which can not be synthesized by itself (with rare exceptions) and fed with food. Vitamins provide the vital processes in the body affect our overall health.</a:t>
            </a:r>
            <a:endParaRPr lang="ru-RU" sz="2400" dirty="0">
              <a:solidFill>
                <a:schemeClr val="tx2">
                  <a:lumMod val="75000"/>
                </a:schemeClr>
              </a:solidFill>
            </a:endParaRPr>
          </a:p>
        </p:txBody>
      </p:sp>
    </p:spTree>
  </p:cSld>
  <p:clrMapOvr>
    <a:masterClrMapping/>
  </p:clrMapOvr>
  <p:transition spd="med">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shutterstock_73686817.jpg"/>
          <p:cNvPicPr>
            <a:picLocks noChangeAspect="1"/>
          </p:cNvPicPr>
          <p:nvPr/>
        </p:nvPicPr>
        <p:blipFill>
          <a:blip r:embed="rId2"/>
          <a:stretch>
            <a:fillRect/>
          </a:stretch>
        </p:blipFill>
        <p:spPr>
          <a:xfrm>
            <a:off x="1357290" y="0"/>
            <a:ext cx="6143668" cy="6858000"/>
          </a:xfrm>
          <a:prstGeom prst="rect">
            <a:avLst/>
          </a:prstGeom>
        </p:spPr>
      </p:pic>
      <p:sp>
        <p:nvSpPr>
          <p:cNvPr id="3" name="Прямоугольник 2"/>
          <p:cNvSpPr/>
          <p:nvPr/>
        </p:nvSpPr>
        <p:spPr>
          <a:xfrm>
            <a:off x="3143240" y="0"/>
            <a:ext cx="2600071" cy="923330"/>
          </a:xfrm>
          <a:prstGeom prst="rect">
            <a:avLst/>
          </a:prstGeom>
        </p:spPr>
        <p:txBody>
          <a:bodyPr wrap="none">
            <a:spAutoFit/>
          </a:bodyPr>
          <a:lstStyle/>
          <a:p>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Vitamin </a:t>
            </a:r>
            <a:endParaRPr lang="ru-RU"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500042"/>
            <a:ext cx="7858180" cy="1692771"/>
          </a:xfrm>
          <a:prstGeom prst="rect">
            <a:avLst/>
          </a:prstGeom>
        </p:spPr>
        <p:txBody>
          <a:bodyPr wrap="square">
            <a:spAutoFit/>
          </a:bodyPr>
          <a:lstStyle/>
          <a:p>
            <a:r>
              <a:rPr lang="en-US" sz="2400" b="1" i="1" dirty="0" smtClean="0">
                <a:solidFill>
                  <a:srgbClr val="0070C0"/>
                </a:solidFill>
              </a:rPr>
              <a:t>Vitamin A </a:t>
            </a:r>
            <a:r>
              <a:rPr lang="en-US" sz="2000" dirty="0" smtClean="0">
                <a:solidFill>
                  <a:srgbClr val="0070C0"/>
                </a:solidFill>
              </a:rPr>
              <a:t>is responsible for the body's growth and vision. Popularly known malady called "night blindness" associated just with a lack of vitamin A. To meet the daily requirements needed only 1 mg of this vitamin. Carrots, beef liver, fish oil, tomatoes, green onions, red pepper, butter - these are products where vitamin A is present in decent volumes</a:t>
            </a:r>
            <a:r>
              <a:rPr lang="en-US" sz="2000" dirty="0" smtClean="0"/>
              <a:t>.</a:t>
            </a:r>
            <a:endParaRPr lang="ru-RU" sz="2000" dirty="0"/>
          </a:p>
        </p:txBody>
      </p:sp>
      <p:pic>
        <p:nvPicPr>
          <p:cNvPr id="3" name="Рисунок 2" descr="Vitamin-A.jpg"/>
          <p:cNvPicPr>
            <a:picLocks noChangeAspect="1"/>
          </p:cNvPicPr>
          <p:nvPr/>
        </p:nvPicPr>
        <p:blipFill>
          <a:blip r:embed="rId2"/>
          <a:stretch>
            <a:fillRect/>
          </a:stretch>
        </p:blipFill>
        <p:spPr>
          <a:xfrm>
            <a:off x="0" y="2786058"/>
            <a:ext cx="9144000" cy="4071942"/>
          </a:xfrm>
          <a:prstGeom prst="rect">
            <a:avLst/>
          </a:prstGeom>
        </p:spPr>
      </p:pic>
    </p:spTree>
  </p:cSld>
  <p:clrMapOvr>
    <a:masterClrMapping/>
  </p:clrMapOvr>
  <p:transition spd="med">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Витамин-B1.jpg"/>
          <p:cNvPicPr>
            <a:picLocks noChangeAspect="1"/>
          </p:cNvPicPr>
          <p:nvPr/>
        </p:nvPicPr>
        <p:blipFill>
          <a:blip r:embed="rId2"/>
          <a:stretch>
            <a:fillRect/>
          </a:stretch>
        </p:blipFill>
        <p:spPr>
          <a:xfrm>
            <a:off x="3120390" y="0"/>
            <a:ext cx="6023610" cy="6858000"/>
          </a:xfrm>
          <a:prstGeom prst="rect">
            <a:avLst/>
          </a:prstGeom>
        </p:spPr>
      </p:pic>
      <p:sp>
        <p:nvSpPr>
          <p:cNvPr id="4" name="Прямоугольник 3"/>
          <p:cNvSpPr/>
          <p:nvPr/>
        </p:nvSpPr>
        <p:spPr>
          <a:xfrm>
            <a:off x="357158" y="214290"/>
            <a:ext cx="2695481" cy="1015663"/>
          </a:xfrm>
          <a:prstGeom prst="rect">
            <a:avLst/>
          </a:prstGeom>
        </p:spPr>
        <p:txBody>
          <a:bodyPr wrap="none">
            <a:spAutoFit/>
          </a:bodyPr>
          <a:lstStyle/>
          <a:p>
            <a:r>
              <a:rPr lang="en-US" sz="6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Vitamin</a:t>
            </a:r>
            <a:endParaRPr lang="ru-RU" sz="6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777777777777777.jpg"/>
          <p:cNvPicPr>
            <a:picLocks noChangeAspect="1"/>
          </p:cNvPicPr>
          <p:nvPr/>
        </p:nvPicPr>
        <p:blipFill>
          <a:blip r:embed="rId2" cstate="print"/>
          <a:stretch>
            <a:fillRect/>
          </a:stretch>
        </p:blipFill>
        <p:spPr>
          <a:xfrm>
            <a:off x="0" y="2285992"/>
            <a:ext cx="9144000" cy="4572008"/>
          </a:xfrm>
          <a:prstGeom prst="rect">
            <a:avLst/>
          </a:prstGeom>
        </p:spPr>
      </p:pic>
      <p:sp>
        <p:nvSpPr>
          <p:cNvPr id="4" name="Прямоугольник 3"/>
          <p:cNvSpPr/>
          <p:nvPr/>
        </p:nvSpPr>
        <p:spPr>
          <a:xfrm>
            <a:off x="785786" y="285728"/>
            <a:ext cx="7858180" cy="1692771"/>
          </a:xfrm>
          <a:prstGeom prst="rect">
            <a:avLst/>
          </a:prstGeom>
        </p:spPr>
        <p:txBody>
          <a:bodyPr wrap="square">
            <a:spAutoFit/>
          </a:bodyPr>
          <a:lstStyle/>
          <a:p>
            <a:r>
              <a:rPr lang="en-US" sz="2400" b="1" i="1" dirty="0" smtClean="0">
                <a:solidFill>
                  <a:srgbClr val="0070C0"/>
                </a:solidFill>
              </a:rPr>
              <a:t>Vitamin B1 </a:t>
            </a:r>
            <a:r>
              <a:rPr lang="en-US" sz="2000" dirty="0" smtClean="0">
                <a:solidFill>
                  <a:srgbClr val="0070C0"/>
                </a:solidFill>
              </a:rPr>
              <a:t>controls carbohydrate and amino acid metabolism, which is important for the normal functioning of the nervous system (both central and peripheral). Lack of vitamin B is accompanied by increased irritability, cardiovascular disorders, digestive problems and insomnia. The most valuable source of vitamin B - dried brewer's yeast.</a:t>
            </a:r>
            <a:endParaRPr lang="ru-RU" sz="2000" dirty="0">
              <a:solidFill>
                <a:srgbClr val="0070C0"/>
              </a:solidFill>
            </a:endParaRPr>
          </a:p>
        </p:txBody>
      </p:sp>
    </p:spTree>
  </p:cSld>
  <p:clrMapOvr>
    <a:masterClrMapping/>
  </p:clrMapOvr>
  <p:transition spd="med">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6.jpg"/>
          <p:cNvPicPr>
            <a:picLocks noChangeAspect="1"/>
          </p:cNvPicPr>
          <p:nvPr/>
        </p:nvPicPr>
        <p:blipFill>
          <a:blip r:embed="rId2"/>
          <a:stretch>
            <a:fillRect/>
          </a:stretch>
        </p:blipFill>
        <p:spPr>
          <a:xfrm>
            <a:off x="2903220" y="0"/>
            <a:ext cx="6240780" cy="6858000"/>
          </a:xfrm>
          <a:prstGeom prst="rect">
            <a:avLst/>
          </a:prstGeom>
        </p:spPr>
      </p:pic>
      <p:sp>
        <p:nvSpPr>
          <p:cNvPr id="3" name="Прямоугольник 2"/>
          <p:cNvSpPr/>
          <p:nvPr/>
        </p:nvSpPr>
        <p:spPr>
          <a:xfrm>
            <a:off x="285720" y="357166"/>
            <a:ext cx="2695481" cy="1015663"/>
          </a:xfrm>
          <a:prstGeom prst="rect">
            <a:avLst/>
          </a:prstGeom>
        </p:spPr>
        <p:txBody>
          <a:bodyPr wrap="none">
            <a:spAutoFit/>
          </a:bodyPr>
          <a:lstStyle/>
          <a:p>
            <a:r>
              <a:rPr lang="en-US" sz="6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Vitamin</a:t>
            </a:r>
            <a:endParaRPr lang="ru-RU" sz="6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1214422"/>
            <a:ext cx="3857620" cy="3108543"/>
          </a:xfrm>
          <a:prstGeom prst="rect">
            <a:avLst/>
          </a:prstGeom>
        </p:spPr>
        <p:txBody>
          <a:bodyPr wrap="square">
            <a:spAutoFit/>
          </a:bodyPr>
          <a:lstStyle/>
          <a:p>
            <a:r>
              <a:rPr lang="en-US" sz="2800" b="1" i="1" dirty="0" smtClean="0">
                <a:solidFill>
                  <a:srgbClr val="0070C0"/>
                </a:solidFill>
              </a:rPr>
              <a:t>Vitamin B6 </a:t>
            </a:r>
            <a:r>
              <a:rPr lang="en-US" sz="2400" dirty="0" smtClean="0">
                <a:solidFill>
                  <a:srgbClr val="0070C0"/>
                </a:solidFill>
              </a:rPr>
              <a:t>is involved in many metabolic processes in the body. Its daily rate equal to 2 mg. Deficiency of vitamin B6 leads to nervous disorders and skin irritations. The most rich in vitamin B6 are meat, soya beans.</a:t>
            </a:r>
            <a:endParaRPr lang="ru-RU" sz="2400" dirty="0">
              <a:solidFill>
                <a:srgbClr val="0070C0"/>
              </a:solidFill>
            </a:endParaRPr>
          </a:p>
        </p:txBody>
      </p:sp>
      <p:pic>
        <p:nvPicPr>
          <p:cNvPr id="3" name="Рисунок 2" descr="produkty-b6.jpg"/>
          <p:cNvPicPr>
            <a:picLocks noChangeAspect="1"/>
          </p:cNvPicPr>
          <p:nvPr/>
        </p:nvPicPr>
        <p:blipFill>
          <a:blip r:embed="rId2"/>
          <a:stretch>
            <a:fillRect/>
          </a:stretch>
        </p:blipFill>
        <p:spPr>
          <a:xfrm>
            <a:off x="4214810" y="0"/>
            <a:ext cx="4929190" cy="6858001"/>
          </a:xfrm>
          <a:prstGeom prst="rect">
            <a:avLst/>
          </a:prstGeom>
        </p:spPr>
      </p:pic>
    </p:spTree>
  </p:cSld>
  <p:clrMapOvr>
    <a:masterClrMapping/>
  </p:clrMapOvr>
  <p:transition spd="med">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5vhif2jh5ho8fmkya2mcwti78.jpg"/>
          <p:cNvPicPr>
            <a:picLocks noChangeAspect="1"/>
          </p:cNvPicPr>
          <p:nvPr/>
        </p:nvPicPr>
        <p:blipFill>
          <a:blip r:embed="rId2"/>
          <a:stretch>
            <a:fillRect/>
          </a:stretch>
        </p:blipFill>
        <p:spPr>
          <a:xfrm>
            <a:off x="3143240" y="0"/>
            <a:ext cx="6000760" cy="6858000"/>
          </a:xfrm>
          <a:prstGeom prst="rect">
            <a:avLst/>
          </a:prstGeom>
        </p:spPr>
      </p:pic>
      <p:sp>
        <p:nvSpPr>
          <p:cNvPr id="3" name="Прямоугольник 2"/>
          <p:cNvSpPr/>
          <p:nvPr/>
        </p:nvSpPr>
        <p:spPr>
          <a:xfrm>
            <a:off x="642910" y="500042"/>
            <a:ext cx="2452787" cy="923330"/>
          </a:xfrm>
          <a:prstGeom prst="rect">
            <a:avLst/>
          </a:prstGeom>
        </p:spPr>
        <p:txBody>
          <a:bodyPr wrap="none">
            <a:spAutoFit/>
          </a:bodyPr>
          <a:lstStyle/>
          <a:p>
            <a:r>
              <a:rPr lang="en-US" sz="5400" b="1" i="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Vitamin</a:t>
            </a:r>
            <a:endParaRPr lang="ru-RU" sz="5400" b="1" i="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786" y="428604"/>
            <a:ext cx="7929618" cy="1384995"/>
          </a:xfrm>
          <a:prstGeom prst="rect">
            <a:avLst/>
          </a:prstGeom>
        </p:spPr>
        <p:txBody>
          <a:bodyPr wrap="square">
            <a:spAutoFit/>
          </a:bodyPr>
          <a:lstStyle/>
          <a:p>
            <a:r>
              <a:rPr lang="en-US" sz="2000" dirty="0" smtClean="0">
                <a:solidFill>
                  <a:srgbClr val="0070C0"/>
                </a:solidFill>
              </a:rPr>
              <a:t>Lack of </a:t>
            </a:r>
            <a:r>
              <a:rPr lang="en-US" sz="2400" dirty="0" smtClean="0">
                <a:solidFill>
                  <a:srgbClr val="0070C0"/>
                </a:solidFill>
              </a:rPr>
              <a:t>vitamin B12 </a:t>
            </a:r>
            <a:r>
              <a:rPr lang="en-US" sz="2000" dirty="0" smtClean="0">
                <a:solidFill>
                  <a:srgbClr val="0070C0"/>
                </a:solidFill>
              </a:rPr>
              <a:t>provides a whole bunch of problems: general weakness, dizziness, loss of appetite. And only then day necessary only 3 micrograms of vitamin B12. Add it possible reserves by eating meat, fish, dairy products. In plant foods, this vitamin is almost completely absent.</a:t>
            </a:r>
            <a:endParaRPr lang="ru-RU" sz="2000" dirty="0">
              <a:solidFill>
                <a:srgbClr val="0070C0"/>
              </a:solidFill>
            </a:endParaRPr>
          </a:p>
        </p:txBody>
      </p:sp>
      <p:pic>
        <p:nvPicPr>
          <p:cNvPr id="3" name="Рисунок 2" descr="soderzhanie-B12-v-produktah.jpg"/>
          <p:cNvPicPr>
            <a:picLocks noChangeAspect="1"/>
          </p:cNvPicPr>
          <p:nvPr/>
        </p:nvPicPr>
        <p:blipFill>
          <a:blip r:embed="rId2"/>
          <a:stretch>
            <a:fillRect/>
          </a:stretch>
        </p:blipFill>
        <p:spPr>
          <a:xfrm>
            <a:off x="0" y="2000240"/>
            <a:ext cx="9144000" cy="4857760"/>
          </a:xfrm>
          <a:prstGeom prst="rect">
            <a:avLst/>
          </a:prstGeom>
        </p:spPr>
      </p:pic>
    </p:spTree>
  </p:cSld>
  <p:clrMapOvr>
    <a:masterClrMapping/>
  </p:clrMapOvr>
  <p:transition spd="med">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vitamin_c_logo.jpg"/>
          <p:cNvPicPr>
            <a:picLocks noChangeAspect="1"/>
          </p:cNvPicPr>
          <p:nvPr/>
        </p:nvPicPr>
        <p:blipFill>
          <a:blip r:embed="rId2"/>
          <a:stretch>
            <a:fillRect/>
          </a:stretch>
        </p:blipFill>
        <p:spPr>
          <a:xfrm>
            <a:off x="1142976" y="0"/>
            <a:ext cx="8001024" cy="6858000"/>
          </a:xfrm>
          <a:prstGeom prst="rect">
            <a:avLst/>
          </a:prstGeom>
        </p:spPr>
      </p:pic>
      <p:sp>
        <p:nvSpPr>
          <p:cNvPr id="3" name="Прямоугольник 2"/>
          <p:cNvSpPr/>
          <p:nvPr/>
        </p:nvSpPr>
        <p:spPr>
          <a:xfrm>
            <a:off x="500034" y="428604"/>
            <a:ext cx="2202013" cy="830997"/>
          </a:xfrm>
          <a:prstGeom prst="rect">
            <a:avLst/>
          </a:prstGeom>
        </p:spPr>
        <p:txBody>
          <a:bodyPr wrap="none">
            <a:spAutoFit/>
          </a:bodyPr>
          <a:lstStyle/>
          <a:p>
            <a:r>
              <a:rPr lang="en-US" sz="4800" b="1" i="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Vitamin</a:t>
            </a:r>
            <a:endParaRPr lang="ru-RU" sz="4800" b="1" i="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14282" y="214290"/>
            <a:ext cx="8572560" cy="1077218"/>
          </a:xfrm>
          <a:prstGeom prst="rect">
            <a:avLst/>
          </a:prstGeom>
        </p:spPr>
        <p:txBody>
          <a:bodyPr wrap="square">
            <a:spAutoFit/>
          </a:bodyPr>
          <a:lstStyle/>
          <a:p>
            <a:r>
              <a:rPr lang="en-US" sz="2400" b="1" i="1" dirty="0" smtClean="0">
                <a:solidFill>
                  <a:srgbClr val="0070C0"/>
                </a:solidFill>
              </a:rPr>
              <a:t>Vitamin C</a:t>
            </a:r>
            <a:r>
              <a:rPr lang="en-US" sz="2000" dirty="0" smtClean="0">
                <a:solidFill>
                  <a:srgbClr val="0070C0"/>
                </a:solidFill>
              </a:rPr>
              <a:t> - ascorbic acid is a daily need for which is 70 mg - more than the norm of other vitamins combined. Lack of vitamin C in the best case results in fatigue, and at worst - in terms of the disease turning into a chronic form.</a:t>
            </a:r>
            <a:endParaRPr lang="ru-RU" sz="2000" dirty="0">
              <a:solidFill>
                <a:srgbClr val="0070C0"/>
              </a:solidFill>
            </a:endParaRPr>
          </a:p>
        </p:txBody>
      </p:sp>
      <p:sp>
        <p:nvSpPr>
          <p:cNvPr id="4" name="Прямоугольник 3"/>
          <p:cNvSpPr/>
          <p:nvPr/>
        </p:nvSpPr>
        <p:spPr>
          <a:xfrm>
            <a:off x="285720" y="1357298"/>
            <a:ext cx="8215370" cy="707886"/>
          </a:xfrm>
          <a:prstGeom prst="rect">
            <a:avLst/>
          </a:prstGeom>
        </p:spPr>
        <p:txBody>
          <a:bodyPr wrap="square">
            <a:spAutoFit/>
          </a:bodyPr>
          <a:lstStyle/>
          <a:p>
            <a:r>
              <a:rPr lang="en-US" sz="2000" dirty="0" smtClean="0">
                <a:solidFill>
                  <a:srgbClr val="0070C0"/>
                </a:solidFill>
              </a:rPr>
              <a:t>The best sources of vitamin C are the products - fresh herbs, fresh raw vegetables and fruits. Especially a lot of it in the dog rose and blackcurrant.</a:t>
            </a:r>
            <a:endParaRPr lang="ru-RU" sz="2000" dirty="0">
              <a:solidFill>
                <a:srgbClr val="0070C0"/>
              </a:solidFill>
            </a:endParaRPr>
          </a:p>
        </p:txBody>
      </p:sp>
      <p:pic>
        <p:nvPicPr>
          <p:cNvPr id="5" name="Рисунок 4" descr="b8.jpg"/>
          <p:cNvPicPr>
            <a:picLocks noChangeAspect="1"/>
          </p:cNvPicPr>
          <p:nvPr/>
        </p:nvPicPr>
        <p:blipFill>
          <a:blip r:embed="rId2"/>
          <a:stretch>
            <a:fillRect/>
          </a:stretch>
        </p:blipFill>
        <p:spPr>
          <a:xfrm>
            <a:off x="0" y="2143116"/>
            <a:ext cx="9144000" cy="4714884"/>
          </a:xfrm>
          <a:prstGeom prst="rect">
            <a:avLst/>
          </a:prstGeom>
        </p:spPr>
      </p:pic>
    </p:spTree>
  </p:cSld>
  <p:clrMapOvr>
    <a:masterClrMapping/>
  </p:clrMapOvr>
  <p:transition spd="med">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Vitaminy-d.jpg"/>
          <p:cNvPicPr>
            <a:picLocks noChangeAspect="1"/>
          </p:cNvPicPr>
          <p:nvPr/>
        </p:nvPicPr>
        <p:blipFill>
          <a:blip r:embed="rId2"/>
          <a:stretch>
            <a:fillRect/>
          </a:stretch>
        </p:blipFill>
        <p:spPr>
          <a:xfrm>
            <a:off x="1500166" y="0"/>
            <a:ext cx="7643834" cy="6858000"/>
          </a:xfrm>
          <a:prstGeom prst="rect">
            <a:avLst/>
          </a:prstGeom>
        </p:spPr>
      </p:pic>
      <p:sp>
        <p:nvSpPr>
          <p:cNvPr id="2" name="Прямоугольник 1"/>
          <p:cNvSpPr/>
          <p:nvPr/>
        </p:nvSpPr>
        <p:spPr>
          <a:xfrm>
            <a:off x="214282" y="357166"/>
            <a:ext cx="2202013" cy="830997"/>
          </a:xfrm>
          <a:prstGeom prst="rect">
            <a:avLst/>
          </a:prstGeom>
        </p:spPr>
        <p:txBody>
          <a:bodyPr wrap="none">
            <a:spAutoFit/>
          </a:bodyPr>
          <a:lstStyle/>
          <a:p>
            <a:r>
              <a:rPr lang="en-US" sz="4800" b="1" i="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Vitamin</a:t>
            </a:r>
            <a:endParaRPr lang="ru-RU" sz="4800" b="1" i="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14290"/>
            <a:ext cx="8358246" cy="1692771"/>
          </a:xfrm>
          <a:prstGeom prst="rect">
            <a:avLst/>
          </a:prstGeom>
        </p:spPr>
        <p:txBody>
          <a:bodyPr wrap="square">
            <a:spAutoFit/>
          </a:bodyPr>
          <a:lstStyle/>
          <a:p>
            <a:r>
              <a:rPr lang="en-US" sz="2400" b="1" i="1" dirty="0" smtClean="0">
                <a:solidFill>
                  <a:srgbClr val="0070C0"/>
                </a:solidFill>
              </a:rPr>
              <a:t>Vitamin D</a:t>
            </a:r>
            <a:r>
              <a:rPr lang="en-US" sz="2000" dirty="0" smtClean="0">
                <a:solidFill>
                  <a:srgbClr val="0070C0"/>
                </a:solidFill>
              </a:rPr>
              <a:t> is involved in the development and growth of various body tissues. With food the body, he practically does not arrive. Sources of vitamin B is fish oil, fish eggs, egg yolk, butter, cheese, milk. Little is contained in mushrooms. Vitamin D does not break away from water, heat, freezing, canning.</a:t>
            </a:r>
            <a:endParaRPr lang="ru-RU" sz="2000" dirty="0">
              <a:solidFill>
                <a:srgbClr val="0070C0"/>
              </a:solidFill>
            </a:endParaRPr>
          </a:p>
        </p:txBody>
      </p:sp>
      <p:pic>
        <p:nvPicPr>
          <p:cNvPr id="3" name="Рисунок 2" descr="vitamin-D2.jpg"/>
          <p:cNvPicPr>
            <a:picLocks noChangeAspect="1"/>
          </p:cNvPicPr>
          <p:nvPr/>
        </p:nvPicPr>
        <p:blipFill>
          <a:blip r:embed="rId2"/>
          <a:stretch>
            <a:fillRect/>
          </a:stretch>
        </p:blipFill>
        <p:spPr>
          <a:xfrm>
            <a:off x="0" y="1857364"/>
            <a:ext cx="9144000" cy="5000636"/>
          </a:xfrm>
          <a:prstGeom prst="rect">
            <a:avLst/>
          </a:prstGeom>
        </p:spPr>
      </p:pic>
    </p:spTree>
  </p:cSld>
  <p:clrMapOvr>
    <a:masterClrMapping/>
  </p:clrMapOvr>
  <p:transition spd="med">
    <p:pu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357166"/>
            <a:ext cx="2202013" cy="830997"/>
          </a:xfrm>
          <a:prstGeom prst="rect">
            <a:avLst/>
          </a:prstGeom>
        </p:spPr>
        <p:txBody>
          <a:bodyPr wrap="none">
            <a:spAutoFit/>
          </a:bodyPr>
          <a:lstStyle/>
          <a:p>
            <a:r>
              <a:rPr lang="en-US" sz="4800" b="1" i="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Vitamin</a:t>
            </a:r>
            <a:endParaRPr lang="ru-RU" sz="4800" b="1" i="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3" name="Рисунок 2" descr="vitamin-E-pri-planirovanii-beremennosti.jpg"/>
          <p:cNvPicPr>
            <a:picLocks noChangeAspect="1"/>
          </p:cNvPicPr>
          <p:nvPr/>
        </p:nvPicPr>
        <p:blipFill>
          <a:blip r:embed="rId2"/>
          <a:stretch>
            <a:fillRect/>
          </a:stretch>
        </p:blipFill>
        <p:spPr>
          <a:xfrm>
            <a:off x="2928926" y="0"/>
            <a:ext cx="6215074" cy="6858000"/>
          </a:xfrm>
          <a:prstGeom prst="rect">
            <a:avLst/>
          </a:prstGeom>
        </p:spPr>
      </p:pic>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14290"/>
            <a:ext cx="8501122" cy="1692771"/>
          </a:xfrm>
          <a:prstGeom prst="rect">
            <a:avLst/>
          </a:prstGeom>
        </p:spPr>
        <p:txBody>
          <a:bodyPr wrap="square">
            <a:spAutoFit/>
          </a:bodyPr>
          <a:lstStyle/>
          <a:p>
            <a:r>
              <a:rPr lang="en-US" sz="2000" dirty="0" smtClean="0">
                <a:solidFill>
                  <a:srgbClr val="0070C0"/>
                </a:solidFill>
              </a:rPr>
              <a:t>From </a:t>
            </a:r>
            <a:r>
              <a:rPr lang="en-US" sz="2400" b="1" i="1" dirty="0" smtClean="0">
                <a:solidFill>
                  <a:srgbClr val="0070C0"/>
                </a:solidFill>
              </a:rPr>
              <a:t>vitamin E </a:t>
            </a:r>
            <a:r>
              <a:rPr lang="en-US" sz="2000" dirty="0" smtClean="0">
                <a:solidFill>
                  <a:srgbClr val="0070C0"/>
                </a:solidFill>
              </a:rPr>
              <a:t>depends on the normal functioning of the reproductive system. Vitamin E also enhances the uptake of fats and proteins. The daily requirement is 10 mg. Quite a lot of vitamin E in bread and cereals, is contained in lettuce leaves and sprouted wheat and cottonseed oil, almost all green vegetables, eggs and animal fat, but the richest of its content is vegetable oil.</a:t>
            </a:r>
            <a:endParaRPr lang="ru-RU" sz="2000" dirty="0">
              <a:solidFill>
                <a:srgbClr val="0070C0"/>
              </a:solidFill>
            </a:endParaRPr>
          </a:p>
        </p:txBody>
      </p:sp>
      <p:pic>
        <p:nvPicPr>
          <p:cNvPr id="3" name="Рисунок 2" descr="1364218583_v-kakih-produktah-soderzhitsya-vitamin-e.jpg"/>
          <p:cNvPicPr>
            <a:picLocks noChangeAspect="1"/>
          </p:cNvPicPr>
          <p:nvPr/>
        </p:nvPicPr>
        <p:blipFill>
          <a:blip r:embed="rId2"/>
          <a:stretch>
            <a:fillRect/>
          </a:stretch>
        </p:blipFill>
        <p:spPr>
          <a:xfrm>
            <a:off x="0" y="2143116"/>
            <a:ext cx="9144000" cy="4714884"/>
          </a:xfrm>
          <a:prstGeom prst="rect">
            <a:avLst/>
          </a:prstGeom>
        </p:spPr>
      </p:pic>
    </p:spTree>
  </p:cSld>
  <p:clrMapOvr>
    <a:masterClrMapping/>
  </p:clrMapOvr>
  <p:transition spd="med">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357166"/>
            <a:ext cx="2202013" cy="830997"/>
          </a:xfrm>
          <a:prstGeom prst="rect">
            <a:avLst/>
          </a:prstGeom>
        </p:spPr>
        <p:txBody>
          <a:bodyPr wrap="none">
            <a:spAutoFit/>
          </a:bodyPr>
          <a:lstStyle/>
          <a:p>
            <a:r>
              <a:rPr lang="en-US" sz="4800" b="1" i="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Vitamin</a:t>
            </a:r>
            <a:endParaRPr lang="ru-RU" sz="4800" b="1" i="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3" name="Рисунок 2" descr="VIT-K.jpg"/>
          <p:cNvPicPr>
            <a:picLocks noChangeAspect="1"/>
          </p:cNvPicPr>
          <p:nvPr/>
        </p:nvPicPr>
        <p:blipFill>
          <a:blip r:embed="rId2"/>
          <a:stretch>
            <a:fillRect/>
          </a:stretch>
        </p:blipFill>
        <p:spPr>
          <a:xfrm>
            <a:off x="2571736" y="0"/>
            <a:ext cx="6572264" cy="6858000"/>
          </a:xfrm>
          <a:prstGeom prst="rect">
            <a:avLst/>
          </a:prstGeom>
        </p:spPr>
      </p:pic>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364307222_v-kakih-produktah-soderzhitsya-vitamin-k.jpg"/>
          <p:cNvPicPr>
            <a:picLocks noChangeAspect="1"/>
          </p:cNvPicPr>
          <p:nvPr/>
        </p:nvPicPr>
        <p:blipFill>
          <a:blip r:embed="rId2"/>
          <a:stretch>
            <a:fillRect/>
          </a:stretch>
        </p:blipFill>
        <p:spPr>
          <a:xfrm>
            <a:off x="0" y="2143116"/>
            <a:ext cx="9144000" cy="4714884"/>
          </a:xfrm>
          <a:prstGeom prst="rect">
            <a:avLst/>
          </a:prstGeom>
        </p:spPr>
      </p:pic>
      <p:sp>
        <p:nvSpPr>
          <p:cNvPr id="3" name="Прямоугольник 2"/>
          <p:cNvSpPr/>
          <p:nvPr/>
        </p:nvSpPr>
        <p:spPr>
          <a:xfrm>
            <a:off x="785786" y="214290"/>
            <a:ext cx="7358114" cy="2000548"/>
          </a:xfrm>
          <a:prstGeom prst="rect">
            <a:avLst/>
          </a:prstGeom>
        </p:spPr>
        <p:txBody>
          <a:bodyPr wrap="square">
            <a:spAutoFit/>
          </a:bodyPr>
          <a:lstStyle/>
          <a:p>
            <a:r>
              <a:rPr lang="en-US" sz="2400" b="1" i="1" dirty="0" smtClean="0">
                <a:solidFill>
                  <a:srgbClr val="0070C0"/>
                </a:solidFill>
              </a:rPr>
              <a:t>Vitamin K</a:t>
            </a:r>
            <a:r>
              <a:rPr lang="ru-RU" sz="2000" dirty="0" smtClean="0">
                <a:solidFill>
                  <a:srgbClr val="0070C0"/>
                </a:solidFill>
              </a:rPr>
              <a:t> </a:t>
            </a:r>
            <a:r>
              <a:rPr lang="en-US" sz="2000" dirty="0" smtClean="0">
                <a:solidFill>
                  <a:srgbClr val="0070C0"/>
                </a:solidFill>
              </a:rPr>
              <a:t>is necessary for normal blood clotting. All green plants have vitamin K content is more or less proportional to the content of chlorophyll therein. A lot of this vitamin in leaves of nettles, goutweed, birch, linden, raspberry and wild rose. Vitamin K is found in soybean oil, liver, casein, walnuts, cabbage - cabbage, cauliflower, broccoli, kohlrabi, all green leafy vegetables.</a:t>
            </a:r>
            <a:endParaRPr lang="ru-RU" sz="2000" dirty="0">
              <a:solidFill>
                <a:srgbClr val="0070C0"/>
              </a:solidFill>
            </a:endParaRPr>
          </a:p>
        </p:txBody>
      </p:sp>
    </p:spTree>
  </p:cSld>
  <p:clrMapOvr>
    <a:masterClrMapping/>
  </p:clrMapOvr>
  <p:transition spd="med">
    <p:pu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vitiprip-2.jpg"/>
          <p:cNvPicPr>
            <a:picLocks noChangeAspect="1"/>
          </p:cNvPicPr>
          <p:nvPr/>
        </p:nvPicPr>
        <p:blipFill>
          <a:blip r:embed="rId2"/>
          <a:stretch>
            <a:fillRect/>
          </a:stretch>
        </p:blipFill>
        <p:spPr>
          <a:xfrm>
            <a:off x="1" y="0"/>
            <a:ext cx="9219080" cy="6858000"/>
          </a:xfrm>
          <a:prstGeom prst="rect">
            <a:avLst/>
          </a:prstGeom>
        </p:spPr>
      </p:pic>
    </p:spTree>
  </p:cSld>
  <p:clrMapOvr>
    <a:masterClrMapping/>
  </p:clrMapOvr>
  <p:transition spd="med">
    <p:push/>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576</Words>
  <Application>Microsoft Office PowerPoint</Application>
  <PresentationFormat>Экран (4:3)</PresentationFormat>
  <Paragraphs>19</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Vitamins.</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Vitamins.</dc:title>
  <dc:creator>лена</dc:creator>
  <cp:lastModifiedBy>лена</cp:lastModifiedBy>
  <cp:revision>6</cp:revision>
  <dcterms:created xsi:type="dcterms:W3CDTF">2015-10-11T11:26:13Z</dcterms:created>
  <dcterms:modified xsi:type="dcterms:W3CDTF">2015-10-11T12:33:40Z</dcterms:modified>
</cp:coreProperties>
</file>