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59" r:id="rId4"/>
    <p:sldId id="260" r:id="rId5"/>
    <p:sldId id="295" r:id="rId6"/>
    <p:sldId id="258" r:id="rId7"/>
    <p:sldId id="261" r:id="rId8"/>
    <p:sldId id="264" r:id="rId9"/>
    <p:sldId id="262" r:id="rId10"/>
    <p:sldId id="276" r:id="rId11"/>
    <p:sldId id="263" r:id="rId12"/>
    <p:sldId id="294" r:id="rId13"/>
    <p:sldId id="265" r:id="rId14"/>
    <p:sldId id="271" r:id="rId15"/>
    <p:sldId id="278" r:id="rId16"/>
    <p:sldId id="273" r:id="rId17"/>
    <p:sldId id="272" r:id="rId18"/>
    <p:sldId id="281" r:id="rId19"/>
    <p:sldId id="274" r:id="rId20"/>
    <p:sldId id="275" r:id="rId21"/>
    <p:sldId id="297" r:id="rId22"/>
    <p:sldId id="298" r:id="rId23"/>
    <p:sldId id="299" r:id="rId24"/>
    <p:sldId id="300" r:id="rId2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35" autoAdjust="0"/>
    <p:restoredTop sz="94660"/>
  </p:normalViewPr>
  <p:slideViewPr>
    <p:cSldViewPr>
      <p:cViewPr varScale="1">
        <p:scale>
          <a:sx n="91" d="100"/>
          <a:sy n="91" d="100"/>
        </p:scale>
        <p:origin x="-96" y="-3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6"/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>
              <a:defRPr sz="1000" smtClean="0"/>
            </a:lvl1pPr>
          </a:lstStyle>
          <a:p>
            <a:pPr>
              <a:defRPr/>
            </a:pPr>
            <a:fld id="{74EE4026-37C5-4FC7-BDFA-47918FFF65F1}" type="datetimeFigureOut">
              <a:rPr lang="ru-RU"/>
              <a:pPr>
                <a:defRPr/>
              </a:pPr>
              <a:t>03.03.2014</a:t>
            </a:fld>
            <a:endParaRPr lang="ru-RU"/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 algn="ctr">
              <a:defRPr sz="13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32D3B16-457B-4131-BD7E-BC49E474C6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0314F7-CDF7-4186-BE76-00ACA8629A75}" type="datetimeFigureOut">
              <a:rPr lang="ru-RU"/>
              <a:pPr>
                <a:defRPr/>
              </a:pPr>
              <a:t>03.03.2014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036FF4-2DBD-4A3A-996D-98B5467670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8"/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Равнобедренный треугольник 7"/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Прямая соединительная линия 10"/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9"/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7E0A96-DAB6-48C5-80EC-1D1DE4C9D79F}" type="datetimeFigureOut">
              <a:rPr lang="ru-RU"/>
              <a:pPr>
                <a:defRPr/>
              </a:pPr>
              <a:t>03.03.2014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4EE19C-D495-46B3-92BD-DA9FE5520C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AF18C-7857-4B75-BEDA-F815DDBCE4F6}" type="datetimeFigureOut">
              <a:rPr lang="ru-RU"/>
              <a:pPr>
                <a:defRPr/>
              </a:pPr>
              <a:t>03.03.2014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4ED44B-8486-4A89-BE71-C24AD9356F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6E219B-2EEF-47F2-BC6C-504E011DF252}" type="datetimeFigureOut">
              <a:rPr lang="ru-RU"/>
              <a:pPr>
                <a:defRPr/>
              </a:pPr>
              <a:t>03.03.2014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4F7B221E-0931-4D09-AFC7-F04785220B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600821-6F2F-4354-B62B-C35227391CA7}" type="datetimeFigureOut">
              <a:rPr lang="ru-RU"/>
              <a:pPr>
                <a:defRPr/>
              </a:pPr>
              <a:t>03.03.2014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64F166-4222-4269-9886-807C46B8B0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9922A-B170-49CB-AEA2-9188BA74A0E2}" type="datetimeFigureOut">
              <a:rPr lang="ru-RU"/>
              <a:pPr>
                <a:defRPr/>
              </a:pPr>
              <a:t>03.03.2014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31216-2A81-4327-8D07-74DD335960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>
              <a:defRPr sz="900" smtClean="0"/>
            </a:lvl1pPr>
          </a:lstStyle>
          <a:p>
            <a:pPr>
              <a:defRPr/>
            </a:pPr>
            <a:fld id="{988C9637-3011-4E89-95C9-7376D811825A}" type="datetimeFigureOut">
              <a:rPr lang="ru-RU"/>
              <a:pPr>
                <a:defRPr/>
              </a:pPr>
              <a:t>03.03.2014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 smtClean="0"/>
            </a:lvl1pPr>
          </a:lstStyle>
          <a:p>
            <a:pPr>
              <a:defRPr/>
            </a:pPr>
            <a:fld id="{A70ADAE7-E36B-4761-A8E6-4F62F10DDE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700" y="6556375"/>
            <a:ext cx="2101850" cy="301625"/>
          </a:xfrm>
        </p:spPr>
        <p:txBody>
          <a:bodyPr/>
          <a:lstStyle>
            <a:lvl1pPr>
              <a:defRPr sz="900" smtClean="0"/>
            </a:lvl1pPr>
          </a:lstStyle>
          <a:p>
            <a:pPr>
              <a:defRPr/>
            </a:pPr>
            <a:fld id="{706CB845-4B55-4041-9FCB-0C402C0B3592}" type="datetimeFigureOut">
              <a:rPr lang="ru-RU"/>
              <a:pPr>
                <a:defRPr/>
              </a:pPr>
              <a:t>03.03.2014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69988" y="6557963"/>
            <a:ext cx="4948237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6900" y="6556375"/>
            <a:ext cx="366713" cy="301625"/>
          </a:xfrm>
        </p:spPr>
        <p:txBody>
          <a:bodyPr/>
          <a:lstStyle>
            <a:lvl1pPr algn="ctr">
              <a:defRPr sz="900" smtClean="0"/>
            </a:lvl1pPr>
          </a:lstStyle>
          <a:p>
            <a:pPr>
              <a:defRPr/>
            </a:pPr>
            <a:fld id="{1297C221-E161-457F-8F85-6BEA27BCB2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F53FD-5560-4857-8AEB-807509C36C1E}" type="datetimeFigureOut">
              <a:rPr lang="ru-RU"/>
              <a:pPr>
                <a:defRPr/>
              </a:pPr>
              <a:t>03.03.2014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1E3391-FA06-4A1A-A2B5-F365607280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B95218-D75D-48AE-B2FF-5869B5A349F8}" type="datetimeFigureOut">
              <a:rPr lang="ru-RU"/>
              <a:pPr>
                <a:defRPr/>
              </a:pPr>
              <a:t>03.03.2014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BDE9DC-A8BA-4810-A676-A4773EEE3F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694B9B-82E1-4940-AC0F-66D598B6727F}" type="datetimeFigureOut">
              <a:rPr lang="ru-RU"/>
              <a:pPr>
                <a:defRPr/>
              </a:pPr>
              <a:t>03.03.2014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589838" y="6481763"/>
            <a:ext cx="503237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73BFBD-34FE-4AB7-843D-0338AD7798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FF661A47-E357-42FC-9A13-9AAC8A6D6DC3}" type="datetimeFigureOut">
              <a:rPr lang="ru-RU"/>
              <a:pPr>
                <a:defRPr/>
              </a:pPr>
              <a:t>03.03.2014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1D276DE2-7B2D-4D1E-84A7-DDBE13456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1" r:id="rId6"/>
    <p:sldLayoutId id="2147483670" r:id="rId7"/>
    <p:sldLayoutId id="2147483678" r:id="rId8"/>
    <p:sldLayoutId id="2147483679" r:id="rId9"/>
    <p:sldLayoutId id="2147483669" r:id="rId10"/>
    <p:sldLayoutId id="2147483668" r:id="rId11"/>
    <p:sldLayoutId id="2147483672" r:id="rId12"/>
  </p:sldLayoutIdLst>
  <p:txStyles>
    <p:titleStyle>
      <a:lvl1pPr marL="484188" algn="l" rtl="0" fontAlgn="base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65C0E0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algn="l" rtl="0" fontAlgn="base">
        <a:spcBef>
          <a:spcPct val="0"/>
        </a:spcBef>
        <a:spcAft>
          <a:spcPct val="0"/>
        </a:spcAft>
        <a:defRPr sz="4200">
          <a:solidFill>
            <a:srgbClr val="65C0E0"/>
          </a:solidFill>
          <a:latin typeface="Century Gothic" pitchFamily="34" charset="0"/>
        </a:defRPr>
      </a:lvl2pPr>
      <a:lvl3pPr marL="484188" algn="l" rtl="0" fontAlgn="base">
        <a:spcBef>
          <a:spcPct val="0"/>
        </a:spcBef>
        <a:spcAft>
          <a:spcPct val="0"/>
        </a:spcAft>
        <a:defRPr sz="4200">
          <a:solidFill>
            <a:srgbClr val="65C0E0"/>
          </a:solidFill>
          <a:latin typeface="Century Gothic" pitchFamily="34" charset="0"/>
        </a:defRPr>
      </a:lvl3pPr>
      <a:lvl4pPr marL="484188" algn="l" rtl="0" fontAlgn="base">
        <a:spcBef>
          <a:spcPct val="0"/>
        </a:spcBef>
        <a:spcAft>
          <a:spcPct val="0"/>
        </a:spcAft>
        <a:defRPr sz="4200">
          <a:solidFill>
            <a:srgbClr val="65C0E0"/>
          </a:solidFill>
          <a:latin typeface="Century Gothic" pitchFamily="34" charset="0"/>
        </a:defRPr>
      </a:lvl4pPr>
      <a:lvl5pPr marL="484188" algn="l" rtl="0" fontAlgn="base">
        <a:spcBef>
          <a:spcPct val="0"/>
        </a:spcBef>
        <a:spcAft>
          <a:spcPct val="0"/>
        </a:spcAft>
        <a:defRPr sz="4200">
          <a:solidFill>
            <a:srgbClr val="65C0E0"/>
          </a:solidFill>
          <a:latin typeface="Century Gothic" pitchFamily="34" charset="0"/>
        </a:defRPr>
      </a:lvl5pPr>
      <a:lvl6pPr marL="941388" algn="l" rtl="0" fontAlgn="base">
        <a:spcBef>
          <a:spcPct val="0"/>
        </a:spcBef>
        <a:spcAft>
          <a:spcPct val="0"/>
        </a:spcAft>
        <a:defRPr sz="4200">
          <a:solidFill>
            <a:srgbClr val="65C0E0"/>
          </a:solidFill>
          <a:latin typeface="Century Gothic" pitchFamily="34" charset="0"/>
        </a:defRPr>
      </a:lvl6pPr>
      <a:lvl7pPr marL="1398588" algn="l" rtl="0" fontAlgn="base">
        <a:spcBef>
          <a:spcPct val="0"/>
        </a:spcBef>
        <a:spcAft>
          <a:spcPct val="0"/>
        </a:spcAft>
        <a:defRPr sz="4200">
          <a:solidFill>
            <a:srgbClr val="65C0E0"/>
          </a:solidFill>
          <a:latin typeface="Century Gothic" pitchFamily="34" charset="0"/>
        </a:defRPr>
      </a:lvl7pPr>
      <a:lvl8pPr marL="1855788" algn="l" rtl="0" fontAlgn="base">
        <a:spcBef>
          <a:spcPct val="0"/>
        </a:spcBef>
        <a:spcAft>
          <a:spcPct val="0"/>
        </a:spcAft>
        <a:defRPr sz="4200">
          <a:solidFill>
            <a:srgbClr val="65C0E0"/>
          </a:solidFill>
          <a:latin typeface="Century Gothic" pitchFamily="34" charset="0"/>
        </a:defRPr>
      </a:lvl8pPr>
      <a:lvl9pPr marL="2312988" algn="l" rtl="0" fontAlgn="base">
        <a:spcBef>
          <a:spcPct val="0"/>
        </a:spcBef>
        <a:spcAft>
          <a:spcPct val="0"/>
        </a:spcAft>
        <a:defRPr sz="4200">
          <a:solidFill>
            <a:srgbClr val="65C0E0"/>
          </a:solidFill>
          <a:latin typeface="Century Gothic" pitchFamily="34" charset="0"/>
        </a:defRPr>
      </a:lvl9pPr>
    </p:titleStyle>
    <p:bodyStyle>
      <a:lvl1pPr marL="447675" indent="-3825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fontAlgn="base">
        <a:spcBef>
          <a:spcPct val="20000"/>
        </a:spcBef>
        <a:spcAft>
          <a:spcPct val="0"/>
        </a:spcAft>
        <a:buClr>
          <a:srgbClr val="8EBFD1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topgifts.ru/resources/catalog/mk2922-6_a.jp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topgifts.ru/resources/catalog/mk2922-6_a.jpg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topgifts.ru/resources/catalog/mk2922-6_a.jpg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opgifts.ru/resources/catalog/mk2922-6_a.jpg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opgifts.ru/resources/catalog/mk2922-6_a.jpg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opgifts.ru/resources/catalog/mk2922-6_a.jpg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opgifts.ru/resources/catalog/mk2922-6_a.jpg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opgifts.ru/resources/catalog/mk2922-6_a.jpg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topgifts.ru/resources/catalog/mk2922-6_a.jpg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topgifts.ru/resources/catalog/mk2922-6_a.jpg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hyperlink" Target="http://www.topgifts.ru/resources/catalog/mk2922-6_a.jpg" TargetMode="External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14290"/>
            <a:ext cx="9144000" cy="255454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Опорные системы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живых организмов</a:t>
            </a:r>
            <a:endParaRPr lang="ru-RU" sz="8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3214686"/>
            <a:ext cx="7929618" cy="255454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>
                <a:ln/>
                <a:solidFill>
                  <a:schemeClr val="accent3"/>
                </a:solidFill>
                <a:latin typeface="Arial Narrow" pitchFamily="34" charset="0"/>
              </a:rPr>
              <a:t>Скелет – опора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>
                <a:ln/>
                <a:solidFill>
                  <a:schemeClr val="accent3"/>
                </a:solidFill>
                <a:latin typeface="Arial Narrow" pitchFamily="34" charset="0"/>
              </a:rPr>
              <a:t>организма</a:t>
            </a:r>
            <a:endParaRPr lang="ru-RU" sz="8000" b="1" dirty="0">
              <a:ln/>
              <a:solidFill>
                <a:schemeClr val="accent3"/>
              </a:solidFill>
              <a:latin typeface="+mn-lt"/>
            </a:endParaRPr>
          </a:p>
        </p:txBody>
      </p:sp>
      <p:pic>
        <p:nvPicPr>
          <p:cNvPr id="20482" name="Picture 2" descr="Картинка 23 из 8400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bg1">
                <a:lumMod val="65000"/>
                <a:tint val="45000"/>
                <a:satMod val="400000"/>
              </a:schemeClr>
            </a:duotone>
          </a:blip>
          <a:srcRect t="7692"/>
          <a:stretch>
            <a:fillRect/>
          </a:stretch>
        </p:blipFill>
        <p:spPr bwMode="auto">
          <a:xfrm>
            <a:off x="8215338" y="6000768"/>
            <a:ext cx="928662" cy="857232"/>
          </a:xfrm>
          <a:prstGeom prst="rect">
            <a:avLst/>
          </a:prstGeom>
          <a:noFill/>
        </p:spPr>
      </p:pic>
      <p:sp>
        <p:nvSpPr>
          <p:cNvPr id="13317" name="WordArt 5"/>
          <p:cNvSpPr>
            <a:spLocks noChangeArrowheads="1" noChangeShapeType="1" noTextEdit="1"/>
          </p:cNvSpPr>
          <p:nvPr/>
        </p:nvSpPr>
        <p:spPr bwMode="auto">
          <a:xfrm>
            <a:off x="323850" y="6334125"/>
            <a:ext cx="863917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Подготовили: Васильева Е. Степанян А.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357188" y="2143125"/>
            <a:ext cx="8501062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buFontTx/>
              <a:buChar char="•"/>
              <a:tabLst>
                <a:tab pos="457200" algn="l"/>
              </a:tabLst>
            </a:pPr>
            <a:r>
              <a:rPr lang="ru-RU" sz="4400" b="1">
                <a:solidFill>
                  <a:srgbClr val="002060"/>
                </a:solidFill>
                <a:latin typeface="Arial Narrow" pitchFamily="34" charset="0"/>
                <a:ea typeface="Times New Roman" pitchFamily="18" charset="0"/>
                <a:cs typeface="Arial" charset="0"/>
              </a:rPr>
              <a:t>обеспечивают организму характерную форму тела.</a:t>
            </a:r>
          </a:p>
          <a:p>
            <a:pPr eaLnBrk="0" hangingPunct="0">
              <a:buFontTx/>
              <a:buChar char="•"/>
              <a:tabLst>
                <a:tab pos="457200" algn="l"/>
              </a:tabLst>
            </a:pPr>
            <a:r>
              <a:rPr lang="ru-RU" sz="4400" b="1">
                <a:solidFill>
                  <a:srgbClr val="002060"/>
                </a:solidFill>
                <a:latin typeface="Arial Narrow" pitchFamily="34" charset="0"/>
                <a:ea typeface="Times New Roman" pitchFamily="18" charset="0"/>
                <a:cs typeface="Arial" charset="0"/>
              </a:rPr>
              <a:t>служат его каркасом, устойчивым к сжатию.</a:t>
            </a:r>
          </a:p>
          <a:p>
            <a:pPr eaLnBrk="0" hangingPunct="0">
              <a:buFontTx/>
              <a:buChar char="•"/>
              <a:tabLst>
                <a:tab pos="457200" algn="l"/>
              </a:tabLst>
            </a:pPr>
            <a:r>
              <a:rPr lang="ru-RU" sz="4400" b="1">
                <a:solidFill>
                  <a:srgbClr val="002060"/>
                </a:solidFill>
                <a:latin typeface="Arial Narrow" pitchFamily="34" charset="0"/>
                <a:ea typeface="Times New Roman" pitchFamily="18" charset="0"/>
                <a:cs typeface="Arial" charset="0"/>
              </a:rPr>
              <a:t>предохраняет организм от различных повреждений.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" y="357166"/>
            <a:ext cx="8858280" cy="175432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/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Функции опорных систем:</a:t>
            </a:r>
            <a:endParaRPr lang="ru-RU" sz="5400" b="1" dirty="0">
              <a:ln/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5" name="Picture 2" descr="Картинка 23 из 8400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bg1">
                <a:lumMod val="65000"/>
                <a:tint val="45000"/>
                <a:satMod val="400000"/>
              </a:schemeClr>
            </a:duotone>
          </a:blip>
          <a:srcRect t="7692"/>
          <a:stretch>
            <a:fillRect/>
          </a:stretch>
        </p:blipFill>
        <p:spPr bwMode="auto">
          <a:xfrm>
            <a:off x="8215338" y="6000768"/>
            <a:ext cx="928662" cy="857232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500430" y="571480"/>
            <a:ext cx="5857885" cy="258532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(от греч. </a:t>
            </a:r>
            <a:r>
              <a:rPr lang="ru-RU" sz="5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skeletos</a:t>
            </a: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, — высохший), 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pic>
        <p:nvPicPr>
          <p:cNvPr id="16390" name="Picture 6" descr="http://im8-tub.yandex.net/i?id=10176431-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" y="2000250"/>
            <a:ext cx="3357563" cy="450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28596" y="571480"/>
            <a:ext cx="4269117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/>
                <a:solidFill>
                  <a:schemeClr val="accent3"/>
                </a:solidFill>
                <a:latin typeface="+mn-lt"/>
              </a:rPr>
              <a:t>Скелет-это</a:t>
            </a:r>
            <a:endParaRPr lang="ru-RU" sz="5400" b="1" dirty="0">
              <a:ln/>
              <a:solidFill>
                <a:schemeClr val="accent3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Прямоугольник 3"/>
          <p:cNvSpPr>
            <a:spLocks noChangeArrowheads="1"/>
          </p:cNvSpPr>
          <p:nvPr/>
        </p:nvSpPr>
        <p:spPr bwMode="auto">
          <a:xfrm>
            <a:off x="214313" y="117475"/>
            <a:ext cx="8715375" cy="674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 b="1">
                <a:solidFill>
                  <a:srgbClr val="C00000"/>
                </a:solidFill>
                <a:latin typeface="Century Gothic" pitchFamily="34" charset="0"/>
              </a:rPr>
              <a:t>Скелет</a:t>
            </a:r>
            <a:r>
              <a:rPr lang="ru-RU" sz="5400">
                <a:latin typeface="Century Gothic" pitchFamily="34" charset="0"/>
              </a:rPr>
              <a:t> – </a:t>
            </a:r>
            <a:r>
              <a:rPr lang="ru-RU" sz="5400" b="1">
                <a:solidFill>
                  <a:srgbClr val="002060"/>
                </a:solidFill>
                <a:latin typeface="Century Gothic" pitchFamily="34" charset="0"/>
              </a:rPr>
              <a:t>это совокупность твёрдых тканей в организме животных и человека, придающих телу опору и защищающих его от механических повреждений.</a:t>
            </a:r>
          </a:p>
        </p:txBody>
      </p:sp>
      <p:pic>
        <p:nvPicPr>
          <p:cNvPr id="3" name="Picture 2" descr="Картинка 23 из 8400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bg1">
                <a:lumMod val="65000"/>
                <a:tint val="45000"/>
                <a:satMod val="400000"/>
              </a:schemeClr>
            </a:duotone>
          </a:blip>
          <a:srcRect t="7692"/>
          <a:stretch>
            <a:fillRect/>
          </a:stretch>
        </p:blipFill>
        <p:spPr bwMode="auto">
          <a:xfrm>
            <a:off x="8215338" y="6000768"/>
            <a:ext cx="928662" cy="85723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Прямоугольник 2"/>
          <p:cNvSpPr>
            <a:spLocks noChangeArrowheads="1"/>
          </p:cNvSpPr>
          <p:nvPr/>
        </p:nvSpPr>
        <p:spPr bwMode="auto">
          <a:xfrm>
            <a:off x="428625" y="5500688"/>
            <a:ext cx="82867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>
                <a:solidFill>
                  <a:srgbClr val="C00000"/>
                </a:solidFill>
                <a:latin typeface="Arial Narrow" pitchFamily="34" charset="0"/>
              </a:rPr>
              <a:t>Тело медузы состоит из 95 % воды и 5 % сухого вещества</a:t>
            </a:r>
          </a:p>
        </p:txBody>
      </p:sp>
      <p:pic>
        <p:nvPicPr>
          <p:cNvPr id="17415" name="Picture 7" descr="meduz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715000" cy="4286250"/>
          </a:xfrm>
          <a:prstGeom prst="rect">
            <a:avLst/>
          </a:prstGeom>
          <a:noFill/>
        </p:spPr>
      </p:pic>
      <p:pic>
        <p:nvPicPr>
          <p:cNvPr id="17417" name="Picture 9" descr="ryby_i_meduza-2560x144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67063" y="0"/>
            <a:ext cx="5976937" cy="53832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62" y="214290"/>
            <a:ext cx="7643866" cy="304698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Экскурс в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историю</a:t>
            </a:r>
            <a:endParaRPr lang="ru-RU" sz="9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pic>
        <p:nvPicPr>
          <p:cNvPr id="15364" name="Picture 4" descr="http://im0-tub.yandex.net/i?id=44501653-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313" y="3143250"/>
            <a:ext cx="6786562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ndAc>
      <p:stSnd>
        <p:snd r:embed="rId2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0" y="5857875"/>
            <a:ext cx="83581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002060"/>
                </a:solidFill>
                <a:latin typeface="Arial Narrow" pitchFamily="34" charset="0"/>
              </a:rPr>
              <a:t>Собирал остатки скелетов, посещая кладбища.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00298" y="0"/>
            <a:ext cx="3762569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err="1">
                <a:ln/>
                <a:solidFill>
                  <a:srgbClr val="C00000"/>
                </a:solidFill>
                <a:latin typeface="+mn-lt"/>
              </a:rPr>
              <a:t>Демокрит</a:t>
            </a:r>
            <a:endParaRPr lang="ru-RU" sz="5400" b="1" dirty="0">
              <a:ln/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2052" name="Picture 4" descr="http://im5-tub.yandex.net/i?id=194216615-0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313" y="1500188"/>
            <a:ext cx="3865562" cy="421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Прямоугольник 5"/>
          <p:cNvSpPr>
            <a:spLocks noChangeArrowheads="1"/>
          </p:cNvSpPr>
          <p:nvPr/>
        </p:nvSpPr>
        <p:spPr bwMode="auto">
          <a:xfrm>
            <a:off x="714375" y="857250"/>
            <a:ext cx="77866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rgbClr val="002060"/>
                </a:solidFill>
                <a:latin typeface="Arial Narrow" pitchFamily="34" charset="0"/>
              </a:rPr>
              <a:t>Древнегреческий философ</a:t>
            </a:r>
          </a:p>
        </p:txBody>
      </p:sp>
      <p:pic>
        <p:nvPicPr>
          <p:cNvPr id="7" name="Picture 2" descr="Картинка 23 из 84000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bg1">
                <a:lumMod val="65000"/>
                <a:tint val="45000"/>
                <a:satMod val="400000"/>
              </a:schemeClr>
            </a:duotone>
          </a:blip>
          <a:srcRect t="7692"/>
          <a:stretch>
            <a:fillRect/>
          </a:stretch>
        </p:blipFill>
        <p:spPr bwMode="auto">
          <a:xfrm>
            <a:off x="8215338" y="6000768"/>
            <a:ext cx="928662" cy="857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3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57356" y="0"/>
            <a:ext cx="5500224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/>
                <a:solidFill>
                  <a:srgbClr val="C00000"/>
                </a:solidFill>
                <a:latin typeface="+mn-lt"/>
              </a:rPr>
              <a:t>Клавдий Гален </a:t>
            </a:r>
            <a:endParaRPr lang="ru-RU" sz="5400" b="1" dirty="0">
              <a:ln/>
              <a:solidFill>
                <a:srgbClr val="C00000"/>
              </a:solidFill>
              <a:latin typeface="+mn-lt"/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0" y="5429250"/>
            <a:ext cx="8215313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rgbClr val="002060"/>
                </a:solidFill>
                <a:latin typeface="Arial Narrow" pitchFamily="34" charset="0"/>
              </a:rPr>
              <a:t>Совершил путешествие в Александрию, где изучал единственный целиком собранный скелет человека.</a:t>
            </a:r>
          </a:p>
        </p:txBody>
      </p:sp>
      <p:sp>
        <p:nvSpPr>
          <p:cNvPr id="20483" name="Прямоугольник 5"/>
          <p:cNvSpPr>
            <a:spLocks noChangeArrowheads="1"/>
          </p:cNvSpPr>
          <p:nvPr/>
        </p:nvSpPr>
        <p:spPr bwMode="auto">
          <a:xfrm>
            <a:off x="285750" y="928688"/>
            <a:ext cx="86439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rgbClr val="002060"/>
                </a:solidFill>
                <a:latin typeface="Arial Narrow" pitchFamily="34" charset="0"/>
              </a:rPr>
              <a:t>Древнеримский врач и естествоиспытатель</a:t>
            </a:r>
          </a:p>
        </p:txBody>
      </p:sp>
      <p:pic>
        <p:nvPicPr>
          <p:cNvPr id="7" name="Picture 2" descr="http://im0-tub.yandex.net/i?id=63773098-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50" y="1571625"/>
            <a:ext cx="3714750" cy="392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Картинка 23 из 84000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bg1">
                <a:lumMod val="65000"/>
                <a:tint val="45000"/>
                <a:satMod val="400000"/>
              </a:schemeClr>
            </a:duotone>
          </a:blip>
          <a:srcRect t="7692"/>
          <a:stretch>
            <a:fillRect/>
          </a:stretch>
        </p:blipFill>
        <p:spPr bwMode="auto">
          <a:xfrm>
            <a:off x="8215338" y="6000768"/>
            <a:ext cx="928662" cy="857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0" y="5780088"/>
            <a:ext cx="828675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rgbClr val="002060"/>
                </a:solidFill>
                <a:latin typeface="Arial Narrow" pitchFamily="34" charset="0"/>
              </a:rPr>
              <a:t>Под мраком ночи тайно крал трупы повешенных.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85918" y="0"/>
            <a:ext cx="5923416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/>
                <a:solidFill>
                  <a:srgbClr val="C00000"/>
                </a:solidFill>
                <a:latin typeface="+mn-lt"/>
              </a:rPr>
              <a:t>Андрей </a:t>
            </a:r>
            <a:r>
              <a:rPr lang="ru-RU" sz="5400" b="1" dirty="0" err="1">
                <a:ln/>
                <a:solidFill>
                  <a:srgbClr val="C00000"/>
                </a:solidFill>
                <a:latin typeface="+mn-lt"/>
              </a:rPr>
              <a:t>Везалис</a:t>
            </a:r>
            <a:endParaRPr lang="ru-RU" sz="5400" b="1" dirty="0">
              <a:ln/>
              <a:solidFill>
                <a:srgbClr val="C00000"/>
              </a:solidFill>
              <a:latin typeface="+mn-lt"/>
            </a:endParaRPr>
          </a:p>
        </p:txBody>
      </p:sp>
      <p:sp>
        <p:nvSpPr>
          <p:cNvPr id="21507" name="TextBox 4"/>
          <p:cNvSpPr txBox="1">
            <a:spLocks noChangeArrowheads="1"/>
          </p:cNvSpPr>
          <p:nvPr/>
        </p:nvSpPr>
        <p:spPr bwMode="auto">
          <a:xfrm>
            <a:off x="2786063" y="642938"/>
            <a:ext cx="35718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rgbClr val="002060"/>
                </a:solidFill>
                <a:latin typeface="Arial Narrow" pitchFamily="34" charset="0"/>
              </a:rPr>
              <a:t>(анатом)</a:t>
            </a:r>
          </a:p>
        </p:txBody>
      </p:sp>
      <p:pic>
        <p:nvPicPr>
          <p:cNvPr id="7" name="Picture 2" descr="http://im5-tub.yandex.net/i?id=13275533-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25" y="1214438"/>
            <a:ext cx="3714750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Картинка 23 из 84000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bg1">
                <a:lumMod val="65000"/>
                <a:tint val="45000"/>
                <a:satMod val="400000"/>
              </a:schemeClr>
            </a:duotone>
          </a:blip>
          <a:srcRect t="7692"/>
          <a:stretch>
            <a:fillRect/>
          </a:stretch>
        </p:blipFill>
        <p:spPr bwMode="auto">
          <a:xfrm>
            <a:off x="8215338" y="6000768"/>
            <a:ext cx="928662" cy="857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0034" y="214290"/>
            <a:ext cx="8335936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/>
                <a:solidFill>
                  <a:srgbClr val="C00000"/>
                </a:solidFill>
                <a:latin typeface="+mn-lt"/>
              </a:rPr>
              <a:t>Иоганн Вольфганг Гете</a:t>
            </a:r>
            <a:endParaRPr lang="ru-RU" sz="5400" b="1" dirty="0">
              <a:ln/>
              <a:solidFill>
                <a:srgbClr val="C00000"/>
              </a:solidFill>
              <a:latin typeface="+mn-lt"/>
            </a:endParaRPr>
          </a:p>
        </p:txBody>
      </p:sp>
      <p:sp>
        <p:nvSpPr>
          <p:cNvPr id="22530" name="Прямоугольник 3"/>
          <p:cNvSpPr>
            <a:spLocks noChangeArrowheads="1"/>
          </p:cNvSpPr>
          <p:nvPr/>
        </p:nvSpPr>
        <p:spPr bwMode="auto">
          <a:xfrm>
            <a:off x="2235200" y="1214438"/>
            <a:ext cx="43640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200" b="1">
                <a:solidFill>
                  <a:srgbClr val="002060"/>
                </a:solidFill>
                <a:latin typeface="Arial Narrow" pitchFamily="34" charset="0"/>
              </a:rPr>
              <a:t>Немецкий поэт и ученый</a:t>
            </a:r>
          </a:p>
        </p:txBody>
      </p:sp>
      <p:pic>
        <p:nvPicPr>
          <p:cNvPr id="5" name="Picture 2" descr="http://im7-tub.yandex.net/i?id=15616078-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75" y="1857375"/>
            <a:ext cx="3857625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285750" y="5572125"/>
            <a:ext cx="85725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rgbClr val="002060"/>
                </a:solidFill>
                <a:latin typeface="Arial Narrow" pitchFamily="34" charset="0"/>
              </a:rPr>
              <a:t>Описал строение скелета и его  роль в жизни организма </a:t>
            </a:r>
          </a:p>
        </p:txBody>
      </p:sp>
      <p:pic>
        <p:nvPicPr>
          <p:cNvPr id="7" name="Picture 2" descr="Картинка 23 из 84000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bg1">
                <a:lumMod val="65000"/>
                <a:tint val="45000"/>
                <a:satMod val="400000"/>
              </a:schemeClr>
            </a:duotone>
          </a:blip>
          <a:srcRect t="7692"/>
          <a:stretch>
            <a:fillRect/>
          </a:stretch>
        </p:blipFill>
        <p:spPr bwMode="auto">
          <a:xfrm>
            <a:off x="8286776" y="6066710"/>
            <a:ext cx="857224" cy="7912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0-tub.yandex.net/i?id=21858346-0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25" y="1357313"/>
            <a:ext cx="37211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553186" y="214290"/>
            <a:ext cx="8590814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/>
                <a:solidFill>
                  <a:srgbClr val="C00000"/>
                </a:solidFill>
                <a:latin typeface="+mn-lt"/>
              </a:rPr>
              <a:t>Петр (Романов) Первый</a:t>
            </a:r>
            <a:endParaRPr lang="ru-RU" sz="5400" b="1" dirty="0">
              <a:ln/>
              <a:solidFill>
                <a:srgbClr val="C00000"/>
              </a:solidFill>
              <a:latin typeface="+mn-lt"/>
            </a:endParaRP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1568450" y="5857875"/>
            <a:ext cx="63531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600" b="1">
                <a:solidFill>
                  <a:srgbClr val="002060"/>
                </a:solidFill>
                <a:latin typeface="Arial Narrow" pitchFamily="34" charset="0"/>
              </a:rPr>
              <a:t>Покупал коллекции по анатомии</a:t>
            </a:r>
          </a:p>
        </p:txBody>
      </p:sp>
      <p:pic>
        <p:nvPicPr>
          <p:cNvPr id="5" name="Picture 2" descr="Картинка 23 из 84000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bg1">
                <a:lumMod val="65000"/>
                <a:tint val="45000"/>
                <a:satMod val="400000"/>
              </a:schemeClr>
            </a:duotone>
          </a:blip>
          <a:srcRect t="7692"/>
          <a:stretch>
            <a:fillRect/>
          </a:stretch>
        </p:blipFill>
        <p:spPr bwMode="auto">
          <a:xfrm>
            <a:off x="8215338" y="6000768"/>
            <a:ext cx="928662" cy="857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 descr="http://www.zateevo.ru/userfiles/image/Museum/Kuntskamera/kuntskamera02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214313"/>
            <a:ext cx="3648075" cy="641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8" name="Picture 4" descr="http://www.zateevo.ru/userfiles/image/Museum/Kuntskamera/kuntskamera0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3" y="1285875"/>
            <a:ext cx="4643437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57356" y="214290"/>
            <a:ext cx="5357850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/>
                <a:solidFill>
                  <a:schemeClr val="accent3"/>
                </a:solidFill>
                <a:latin typeface="+mn-lt"/>
              </a:rPr>
              <a:t>СКЕЛЕТ</a:t>
            </a:r>
            <a:endParaRPr lang="ru-RU" sz="5400" b="1" dirty="0">
              <a:ln/>
              <a:solidFill>
                <a:schemeClr val="accent3"/>
              </a:solidFill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839617" y="2143116"/>
            <a:ext cx="430438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внутренний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2143116"/>
            <a:ext cx="3836308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наружный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5000625" y="1071563"/>
            <a:ext cx="1714500" cy="1143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10800000" flipV="1">
            <a:off x="2928938" y="1071563"/>
            <a:ext cx="1500187" cy="1143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357188" y="3143250"/>
            <a:ext cx="4572000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buFontTx/>
              <a:buChar char="•"/>
              <a:tabLst>
                <a:tab pos="457200" algn="l"/>
              </a:tabLst>
              <a:defRPr/>
            </a:pPr>
            <a:r>
              <a:rPr lang="ru-RU" sz="4000" b="1" dirty="0">
                <a:solidFill>
                  <a:schemeClr val="accent5">
                    <a:lumMod val="75000"/>
                  </a:schemeClr>
                </a:solidFill>
                <a:latin typeface="Arial Narrow" pitchFamily="34" charset="0"/>
                <a:ea typeface="Times New Roman" pitchFamily="18" charset="0"/>
                <a:cs typeface="Arial" pitchFamily="34" charset="0"/>
              </a:rPr>
              <a:t>раки</a:t>
            </a:r>
            <a:endParaRPr lang="ru-RU" sz="4000" b="1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7188" y="3786188"/>
            <a:ext cx="4572000" cy="25542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Tx/>
              <a:buChar char="•"/>
              <a:tabLst>
                <a:tab pos="457200" algn="l"/>
              </a:tabLst>
              <a:defRPr/>
            </a:pPr>
            <a:r>
              <a:rPr lang="ru-RU" sz="4000" b="1" dirty="0">
                <a:solidFill>
                  <a:schemeClr val="accent5">
                    <a:lumMod val="75000"/>
                  </a:schemeClr>
                </a:solidFill>
                <a:latin typeface="Arial Narrow" pitchFamily="34" charset="0"/>
                <a:ea typeface="Times New Roman" pitchFamily="18" charset="0"/>
                <a:cs typeface="Arial" pitchFamily="34" charset="0"/>
              </a:rPr>
              <a:t>двустворчатые моллюски</a:t>
            </a:r>
            <a:endParaRPr lang="ru-RU" sz="4000" b="1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eaLnBrk="0" hangingPunct="0">
              <a:buFontTx/>
              <a:buChar char="•"/>
              <a:tabLst>
                <a:tab pos="457200" algn="l"/>
              </a:tabLst>
              <a:defRPr/>
            </a:pPr>
            <a:r>
              <a:rPr lang="ru-RU" sz="4000" b="1" dirty="0">
                <a:solidFill>
                  <a:schemeClr val="accent5">
                    <a:lumMod val="75000"/>
                  </a:schemeClr>
                </a:solidFill>
                <a:latin typeface="Arial Narrow" pitchFamily="34" charset="0"/>
                <a:ea typeface="Times New Roman" pitchFamily="18" charset="0"/>
                <a:cs typeface="Arial" pitchFamily="34" charset="0"/>
              </a:rPr>
              <a:t>брюхоногие моллюски</a:t>
            </a:r>
            <a:endParaRPr lang="ru-RU" sz="4000" b="1" dirty="0">
              <a:solidFill>
                <a:schemeClr val="accent5">
                  <a:lumMod val="75000"/>
                </a:schemeClr>
              </a:solidFill>
              <a:latin typeface="Arial Narrow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29250" y="3143250"/>
            <a:ext cx="3429000" cy="3140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4000" b="1">
                <a:solidFill>
                  <a:srgbClr val="35385A"/>
                </a:solidFill>
                <a:latin typeface="Arial Narrow" pitchFamily="34" charset="0"/>
              </a:rPr>
              <a:t>рыбы</a:t>
            </a:r>
          </a:p>
          <a:p>
            <a:pPr>
              <a:buFont typeface="Arial" charset="0"/>
              <a:buChar char="•"/>
            </a:pPr>
            <a:r>
              <a:rPr lang="ru-RU" sz="4000" b="1">
                <a:solidFill>
                  <a:srgbClr val="35385A"/>
                </a:solidFill>
                <a:latin typeface="Arial Narrow" pitchFamily="34" charset="0"/>
              </a:rPr>
              <a:t>ящерицы</a:t>
            </a:r>
          </a:p>
          <a:p>
            <a:pPr>
              <a:buFont typeface="Arial" charset="0"/>
              <a:buChar char="•"/>
            </a:pPr>
            <a:r>
              <a:rPr lang="ru-RU" sz="4000" b="1">
                <a:solidFill>
                  <a:srgbClr val="35385A"/>
                </a:solidFill>
              </a:rPr>
              <a:t>птицы</a:t>
            </a:r>
          </a:p>
          <a:p>
            <a:pPr>
              <a:buFont typeface="Arial" charset="0"/>
              <a:buChar char="•"/>
            </a:pPr>
            <a:r>
              <a:rPr lang="ru-RU" sz="4000" b="1">
                <a:solidFill>
                  <a:srgbClr val="35385A"/>
                </a:solidFill>
                <a:latin typeface="Arial Narrow" pitchFamily="34" charset="0"/>
              </a:rPr>
              <a:t>собаки</a:t>
            </a:r>
          </a:p>
          <a:p>
            <a:pPr>
              <a:buFont typeface="Arial" charset="0"/>
              <a:buChar char="•"/>
            </a:pPr>
            <a:r>
              <a:rPr lang="ru-RU" sz="4000" b="1">
                <a:solidFill>
                  <a:srgbClr val="35385A"/>
                </a:solidFill>
                <a:latin typeface="Arial Narrow" pitchFamily="34" charset="0"/>
              </a:rPr>
              <a:t>человек</a:t>
            </a:r>
          </a:p>
        </p:txBody>
      </p:sp>
      <p:pic>
        <p:nvPicPr>
          <p:cNvPr id="10" name="Picture 2" descr="Картинка 23 из 8400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bg1">
                <a:lumMod val="65000"/>
                <a:tint val="45000"/>
                <a:satMod val="400000"/>
              </a:schemeClr>
            </a:duotone>
          </a:blip>
          <a:srcRect t="7692"/>
          <a:stretch>
            <a:fillRect/>
          </a:stretch>
        </p:blipFill>
        <p:spPr bwMode="auto">
          <a:xfrm>
            <a:off x="8215338" y="6000768"/>
            <a:ext cx="928662" cy="857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28728" y="357166"/>
            <a:ext cx="6537367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/>
                <a:solidFill>
                  <a:schemeClr val="accent3"/>
                </a:solidFill>
                <a:latin typeface="+mn-lt"/>
              </a:rPr>
              <a:t>Наружный скелет</a:t>
            </a:r>
            <a:endParaRPr lang="ru-RU" sz="5400" b="1" dirty="0">
              <a:ln/>
              <a:solidFill>
                <a:schemeClr val="accent3"/>
              </a:solidFill>
              <a:latin typeface="+mn-lt"/>
            </a:endParaRPr>
          </a:p>
        </p:txBody>
      </p:sp>
      <p:pic>
        <p:nvPicPr>
          <p:cNvPr id="26631" name="Picture 7" descr="211011182132637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68413"/>
            <a:ext cx="4572000" cy="5589587"/>
          </a:xfrm>
          <a:prstGeom prst="rect">
            <a:avLst/>
          </a:prstGeom>
          <a:noFill/>
        </p:spPr>
      </p:pic>
      <p:pic>
        <p:nvPicPr>
          <p:cNvPr id="26633" name="Picture 9" descr="solnce-na-krylyah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24388" y="1412875"/>
            <a:ext cx="4519612" cy="48688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Picture 3" descr="raki-tablic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5817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1472" y="285728"/>
            <a:ext cx="4602542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/>
                <a:solidFill>
                  <a:schemeClr val="accent3"/>
                </a:solidFill>
                <a:latin typeface="+mn-lt"/>
              </a:rPr>
              <a:t>Линька - это</a:t>
            </a:r>
            <a:endParaRPr lang="ru-RU" sz="5400" b="1" dirty="0">
              <a:ln/>
              <a:solidFill>
                <a:schemeClr val="accent3"/>
              </a:solidFill>
              <a:latin typeface="+mn-lt"/>
            </a:endParaRPr>
          </a:p>
        </p:txBody>
      </p:sp>
      <p:sp>
        <p:nvSpPr>
          <p:cNvPr id="28674" name="Прямоугольник 3"/>
          <p:cNvSpPr>
            <a:spLocks noChangeArrowheads="1"/>
          </p:cNvSpPr>
          <p:nvPr/>
        </p:nvSpPr>
        <p:spPr bwMode="auto">
          <a:xfrm>
            <a:off x="285750" y="1285875"/>
            <a:ext cx="85725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>
                <a:solidFill>
                  <a:srgbClr val="002060"/>
                </a:solidFill>
                <a:latin typeface="Arial Narrow" pitchFamily="34" charset="0"/>
              </a:rPr>
              <a:t>достаточно важный жизненный процесс раков.</a:t>
            </a:r>
          </a:p>
        </p:txBody>
      </p:sp>
      <p:pic>
        <p:nvPicPr>
          <p:cNvPr id="20482" name="Picture 2" descr="http://im6-tub.yandex.net/i?id=22504648-04-24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285720" y="2643182"/>
            <a:ext cx="8286808" cy="3879555"/>
          </a:xfrm>
          <a:prstGeom prst="teardrop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214290"/>
            <a:ext cx="6981399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/>
                <a:solidFill>
                  <a:schemeClr val="accent3"/>
                </a:solidFill>
                <a:latin typeface="+mn-lt"/>
              </a:rPr>
              <a:t>Внутренний скелет</a:t>
            </a:r>
            <a:endParaRPr lang="ru-RU" sz="5400" b="1" dirty="0">
              <a:ln/>
              <a:solidFill>
                <a:schemeClr val="accent3"/>
              </a:solidFill>
              <a:latin typeface="+mn-lt"/>
            </a:endParaRPr>
          </a:p>
        </p:txBody>
      </p:sp>
      <p:pic>
        <p:nvPicPr>
          <p:cNvPr id="29700" name="Picture 4" descr="B1774p192-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81075"/>
            <a:ext cx="9144000" cy="5876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Picture 3" descr="image_inc(2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5408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1604" y="357166"/>
            <a:ext cx="6412333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/>
                <a:solidFill>
                  <a:schemeClr val="accent3"/>
                </a:solidFill>
                <a:latin typeface="+mn-lt"/>
              </a:rPr>
              <a:t>Скелет человека:</a:t>
            </a:r>
            <a:endParaRPr lang="ru-RU" sz="5400" b="1" dirty="0">
              <a:ln/>
              <a:solidFill>
                <a:schemeClr val="accent3"/>
              </a:solidFill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1928802"/>
            <a:ext cx="5008102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Скелет головы</a:t>
            </a:r>
            <a:endParaRPr lang="ru-RU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14414" y="3286124"/>
            <a:ext cx="5957080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Скелет туловища</a:t>
            </a:r>
            <a:endParaRPr lang="ru-RU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00232" y="4572008"/>
            <a:ext cx="6915676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Скелет конечностей</a:t>
            </a:r>
            <a:endParaRPr lang="ru-RU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pic>
        <p:nvPicPr>
          <p:cNvPr id="7" name="Picture 2" descr="Картинка 23 из 8400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bg1">
                <a:lumMod val="65000"/>
                <a:tint val="45000"/>
                <a:satMod val="400000"/>
              </a:schemeClr>
            </a:duotone>
          </a:blip>
          <a:srcRect t="7692"/>
          <a:stretch>
            <a:fillRect/>
          </a:stretch>
        </p:blipFill>
        <p:spPr bwMode="auto">
          <a:xfrm>
            <a:off x="8215338" y="6000768"/>
            <a:ext cx="928662" cy="857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285728"/>
            <a:ext cx="7406195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/>
                <a:solidFill>
                  <a:schemeClr val="accent3"/>
                </a:solidFill>
                <a:latin typeface="+mn-lt"/>
              </a:rPr>
              <a:t>Соединения костей:</a:t>
            </a:r>
            <a:endParaRPr lang="ru-RU" sz="5400" b="1" dirty="0">
              <a:ln/>
              <a:solidFill>
                <a:schemeClr val="accent3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2071678"/>
            <a:ext cx="312617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Неподвижные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3108" y="4286256"/>
            <a:ext cx="4810932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Подвижные - суставы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929190" y="2143116"/>
            <a:ext cx="3711272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Малоподвижные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rot="10800000" flipV="1">
            <a:off x="2143125" y="1143000"/>
            <a:ext cx="1071563" cy="857250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5572125" y="1143000"/>
            <a:ext cx="1000125" cy="928688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5400000">
            <a:off x="2748756" y="2678907"/>
            <a:ext cx="3216275" cy="1588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 descr="http://im0-tub.yandex.net/i?id=152150427-0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2214563"/>
            <a:ext cx="3214688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6" descr="http://im4-tub.yandex.net/i?id=84717386-0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0" y="2143125"/>
            <a:ext cx="3286125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im5-tub.yandex.net/i?id=184770087-02-2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14688" y="4357688"/>
            <a:ext cx="2714625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Картинка 23 из 84000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bg1">
                <a:lumMod val="65000"/>
                <a:tint val="45000"/>
                <a:satMod val="400000"/>
              </a:schemeClr>
            </a:duotone>
          </a:blip>
          <a:srcRect t="7692"/>
          <a:stretch>
            <a:fillRect/>
          </a:stretch>
        </p:blipFill>
        <p:spPr bwMode="auto">
          <a:xfrm>
            <a:off x="8215338" y="6000768"/>
            <a:ext cx="928662" cy="857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/>
          </p:cNvSpPr>
          <p:nvPr>
            <p:ph type="title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smtClean="0">
                <a:ln>
                  <a:noFill/>
                </a:ln>
                <a:effectLst/>
                <a:latin typeface="Arial" charset="0"/>
              </a:rPr>
              <a:t>                    Вопросы</a:t>
            </a:r>
          </a:p>
        </p:txBody>
      </p:sp>
      <p:sp>
        <p:nvSpPr>
          <p:cNvPr id="5632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mtClean="0">
                <a:latin typeface="Arial" charset="0"/>
              </a:rPr>
              <a:t>1. Что такое скелет?</a:t>
            </a:r>
          </a:p>
          <a:p>
            <a:r>
              <a:rPr lang="ru-RU" smtClean="0">
                <a:latin typeface="Arial" charset="0"/>
              </a:rPr>
              <a:t>У кого наружный скелет ?</a:t>
            </a:r>
          </a:p>
          <a:p>
            <a:r>
              <a:rPr lang="ru-RU" smtClean="0">
                <a:latin typeface="Arial" charset="0"/>
              </a:rPr>
              <a:t>У кого внутренний скелет?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/>
          </p:cNvSpPr>
          <p:nvPr>
            <p:ph type="title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smtClean="0">
                <a:ln>
                  <a:noFill/>
                </a:ln>
                <a:effectLst/>
              </a:rPr>
              <a:t>                 ОТВЕТЫ</a:t>
            </a:r>
          </a:p>
        </p:txBody>
      </p:sp>
      <p:sp>
        <p:nvSpPr>
          <p:cNvPr id="5837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mtClean="0"/>
              <a:t>1. </a:t>
            </a:r>
            <a:r>
              <a:rPr lang="ru-RU" b="1" smtClean="0">
                <a:solidFill>
                  <a:srgbClr val="C00000"/>
                </a:solidFill>
              </a:rPr>
              <a:t>Скелет</a:t>
            </a:r>
            <a:r>
              <a:rPr lang="ru-RU" smtClean="0"/>
              <a:t> – </a:t>
            </a:r>
            <a:r>
              <a:rPr lang="ru-RU" b="1" smtClean="0">
                <a:solidFill>
                  <a:srgbClr val="002060"/>
                </a:solidFill>
              </a:rPr>
              <a:t>это совокупность твёрдых тканей в организме животных и человека, придающих телу опору и защищающих его от механических повреждений.</a:t>
            </a:r>
          </a:p>
          <a:p>
            <a:r>
              <a:rPr lang="ru-RU" b="1" smtClean="0">
                <a:solidFill>
                  <a:srgbClr val="002060"/>
                </a:solidFill>
              </a:rPr>
              <a:t>2.Черепаха,рак,бабочка</a:t>
            </a:r>
          </a:p>
          <a:p>
            <a:r>
              <a:rPr lang="ru-RU" b="1" smtClean="0">
                <a:solidFill>
                  <a:srgbClr val="002060"/>
                </a:solidFill>
              </a:rPr>
              <a:t>3. Черепаха,человек,лев.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/>
          </p:cNvSpPr>
          <p:nvPr>
            <p:ph type="title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smtClean="0">
                <a:ln>
                  <a:noFill/>
                </a:ln>
                <a:effectLst/>
              </a:rPr>
              <a:t>        </a:t>
            </a:r>
            <a:r>
              <a:rPr lang="ru-RU" smtClean="0">
                <a:ln>
                  <a:noFill/>
                </a:ln>
                <a:solidFill>
                  <a:schemeClr val="accent2"/>
                </a:solidFill>
                <a:effectLst/>
              </a:rPr>
              <a:t>И кстати ……..</a:t>
            </a:r>
            <a:br>
              <a:rPr lang="ru-RU" smtClean="0">
                <a:ln>
                  <a:noFill/>
                </a:ln>
                <a:solidFill>
                  <a:schemeClr val="accent2"/>
                </a:solidFill>
                <a:effectLst/>
              </a:rPr>
            </a:br>
            <a:r>
              <a:rPr lang="ru-RU" smtClean="0">
                <a:ln>
                  <a:noFill/>
                </a:ln>
                <a:solidFill>
                  <a:schemeClr val="accent2"/>
                </a:solidFill>
                <a:effectLst/>
              </a:rPr>
              <a:t>Это очень интересно!)</a:t>
            </a:r>
          </a:p>
        </p:txBody>
      </p:sp>
      <p:sp>
        <p:nvSpPr>
          <p:cNvPr id="5939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59397" name="Picture 5" descr="animals_sixth_sense_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1916113"/>
            <a:ext cx="4762500" cy="3810000"/>
          </a:xfrm>
          <a:prstGeom prst="rect">
            <a:avLst/>
          </a:prstGeom>
          <a:noFill/>
        </p:spPr>
      </p:pic>
      <p:sp>
        <p:nvSpPr>
          <p:cNvPr id="59398" name="WordArt 6"/>
          <p:cNvSpPr>
            <a:spLocks noChangeArrowheads="1" noChangeShapeType="1" noTextEdit="1"/>
          </p:cNvSpPr>
          <p:nvPr/>
        </p:nvSpPr>
        <p:spPr bwMode="auto">
          <a:xfrm>
            <a:off x="5292725" y="1773238"/>
            <a:ext cx="2171700" cy="128587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У черепахи</a:t>
            </a:r>
          </a:p>
        </p:txBody>
      </p:sp>
      <p:sp>
        <p:nvSpPr>
          <p:cNvPr id="59399" name="WordArt 7"/>
          <p:cNvSpPr>
            <a:spLocks noChangeArrowheads="1" noChangeShapeType="1" noTextEdit="1"/>
          </p:cNvSpPr>
          <p:nvPr/>
        </p:nvSpPr>
        <p:spPr bwMode="auto">
          <a:xfrm>
            <a:off x="1403350" y="5397500"/>
            <a:ext cx="7258050" cy="1460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И внутренний и наружный скелет!</a:t>
            </a:r>
          </a:p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Но......</a:t>
            </a:r>
          </a:p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Нет черепа</a:t>
            </a:r>
          </a:p>
        </p:txBody>
      </p:sp>
      <p:graphicFrame>
        <p:nvGraphicFramePr>
          <p:cNvPr id="59400" name="Object 8"/>
          <p:cNvGraphicFramePr>
            <a:graphicFrameLocks noChangeAspect="1"/>
          </p:cNvGraphicFramePr>
          <p:nvPr/>
        </p:nvGraphicFramePr>
        <p:xfrm>
          <a:off x="8820150" y="6681788"/>
          <a:ext cx="323850" cy="176212"/>
        </p:xfrm>
        <a:graphic>
          <a:graphicData uri="http://schemas.openxmlformats.org/presentationml/2006/ole">
            <p:oleObj spid="_x0000_s59400" name="Диаграмма" r:id="rId4" imgW="2133600" imgH="1161991" progId="MSGraph.Chart.8">
              <p:embed followColorScheme="full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9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5939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5" dur="20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8" grpId="0" animBg="1"/>
      <p:bldP spid="5939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/>
          </p:cNvSpPr>
          <p:nvPr>
            <p:ph type="title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smtClean="0">
                <a:ln>
                  <a:noFill/>
                </a:ln>
                <a:effectLst/>
              </a:rPr>
              <a:t>             </a:t>
            </a:r>
            <a:r>
              <a:rPr lang="ru-RU" sz="6600" smtClean="0">
                <a:ln>
                  <a:noFill/>
                </a:ln>
                <a:solidFill>
                  <a:schemeClr val="accent2"/>
                </a:solidFill>
                <a:effectLst/>
              </a:rPr>
              <a:t>Спасибо</a:t>
            </a:r>
            <a:r>
              <a:rPr lang="ru-RU" sz="6600" smtClean="0">
                <a:ln>
                  <a:noFill/>
                </a:ln>
                <a:effectLst/>
              </a:rPr>
              <a:t> </a:t>
            </a:r>
          </a:p>
        </p:txBody>
      </p:sp>
      <p:sp>
        <p:nvSpPr>
          <p:cNvPr id="6041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mtClean="0"/>
              <a:t>                             </a:t>
            </a:r>
            <a:r>
              <a:rPr lang="ru-RU" sz="6600" smtClean="0">
                <a:solidFill>
                  <a:schemeClr val="accent2"/>
                </a:solidFill>
              </a:rPr>
              <a:t>ЗА</a:t>
            </a:r>
          </a:p>
          <a:p>
            <a:r>
              <a:rPr lang="ru-RU" sz="6600" smtClean="0">
                <a:solidFill>
                  <a:schemeClr val="accent2"/>
                </a:solidFill>
              </a:rPr>
              <a:t>     ВНИМАНИЯ!</a:t>
            </a:r>
          </a:p>
        </p:txBody>
      </p:sp>
      <p:pic>
        <p:nvPicPr>
          <p:cNvPr id="60421" name="Picture 5" descr="%D1%81%D0%BC%D0%B5%D1%88%D0%BD%D1%8B%D0%B5-%D0%B4%D0%B5%D0%BC%D0%BE%D1%82%D0%B8%D0%B2%D0%B0%D1%82%D0%BE%D1%80%D1%8B-%D0%BB%D1%83%D0%BA-3062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4075" y="4024313"/>
            <a:ext cx="4824413" cy="28336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1134</TotalTime>
  <Words>152</Words>
  <Application>Microsoft Office PowerPoint</Application>
  <PresentationFormat>Экран (4:3)</PresentationFormat>
  <Paragraphs>35</Paragraphs>
  <Slides>24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Шаблон оформления</vt:lpstr>
      </vt:variant>
      <vt:variant>
        <vt:i4>8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40" baseType="lpstr">
      <vt:lpstr>Century Gothic</vt:lpstr>
      <vt:lpstr>Arial</vt:lpstr>
      <vt:lpstr>Wingdings 2</vt:lpstr>
      <vt:lpstr>Verdana</vt:lpstr>
      <vt:lpstr>Calibri</vt:lpstr>
      <vt:lpstr>Arial Narrow</vt:lpstr>
      <vt:lpstr>Times New Roman</vt:lpstr>
      <vt:lpstr>Яркая</vt:lpstr>
      <vt:lpstr>Яркая</vt:lpstr>
      <vt:lpstr>Яркая</vt:lpstr>
      <vt:lpstr>Яркая</vt:lpstr>
      <vt:lpstr>Яркая</vt:lpstr>
      <vt:lpstr>Яркая</vt:lpstr>
      <vt:lpstr>Яркая</vt:lpstr>
      <vt:lpstr>Яркая</vt:lpstr>
      <vt:lpstr>Диаграмма Microsoft Graph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                    Вопросы</vt:lpstr>
      <vt:lpstr>                 ОТВЕТЫ</vt:lpstr>
      <vt:lpstr>        И кстати …….. Это очень интересно!)</vt:lpstr>
      <vt:lpstr>             Спасибо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Учитель</dc:creator>
  <cp:lastModifiedBy>User</cp:lastModifiedBy>
  <cp:revision>90</cp:revision>
  <dcterms:created xsi:type="dcterms:W3CDTF">2011-03-01T05:25:52Z</dcterms:created>
  <dcterms:modified xsi:type="dcterms:W3CDTF">2014-03-02T20:47:39Z</dcterms:modified>
</cp:coreProperties>
</file>