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6" r:id="rId4"/>
    <p:sldId id="278" r:id="rId5"/>
    <p:sldId id="277" r:id="rId6"/>
    <p:sldId id="258" r:id="rId7"/>
    <p:sldId id="259" r:id="rId8"/>
    <p:sldId id="260" r:id="rId9"/>
    <p:sldId id="280" r:id="rId10"/>
    <p:sldId id="261" r:id="rId11"/>
    <p:sldId id="279" r:id="rId12"/>
    <p:sldId id="262" r:id="rId13"/>
    <p:sldId id="263" r:id="rId14"/>
    <p:sldId id="264" r:id="rId15"/>
    <p:sldId id="265"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5B106E36-FD25-4E2D-B0AA-010F637433A0}" type="datetimeFigureOut">
              <a:rPr lang="ru-RU" smtClean="0"/>
              <a:pPr/>
              <a:t>22.09.2015</a:t>
            </a:fld>
            <a:endParaRPr lang="ru-RU"/>
          </a:p>
        </p:txBody>
      </p:sp>
      <p:sp>
        <p:nvSpPr>
          <p:cNvPr id="17" name="Нижний колонтитул 16"/>
          <p:cNvSpPr>
            <a:spLocks noGrp="1"/>
          </p:cNvSpPr>
          <p:nvPr>
            <p:ph type="ftr" sz="quarter" idx="11"/>
          </p:nvPr>
        </p:nvSpPr>
        <p:spPr>
          <a:xfrm>
            <a:off x="2898648" y="6355080"/>
            <a:ext cx="3474720" cy="365760"/>
          </a:xfrm>
        </p:spPr>
        <p:txBody>
          <a:bodyPr/>
          <a:lstStyle/>
          <a:p>
            <a:endParaRPr lang="ru-RU"/>
          </a:p>
        </p:txBody>
      </p:sp>
      <p:sp>
        <p:nvSpPr>
          <p:cNvPr id="29" name="Номер слайда 28"/>
          <p:cNvSpPr>
            <a:spLocks noGrp="1"/>
          </p:cNvSpPr>
          <p:nvPr>
            <p:ph type="sldNum" sz="quarter" idx="12"/>
          </p:nvPr>
        </p:nvSpPr>
        <p:spPr>
          <a:xfrm>
            <a:off x="1216152" y="6355080"/>
            <a:ext cx="1219200" cy="365760"/>
          </a:xfrm>
        </p:spPr>
        <p:txBody>
          <a:bodyPr/>
          <a:lstStyle/>
          <a:p>
            <a:fld id="{725C68B6-61C2-468F-89AB-4B9F7531AA68}" type="slidenum">
              <a:rPr lang="ru-RU" smtClean="0"/>
              <a:pPr/>
              <a:t>‹#›</a:t>
            </a:fld>
            <a:endParaRPr 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5B106E36-FD25-4E2D-B0AA-010F637433A0}" type="datetimeFigureOut">
              <a:rPr lang="ru-RU" smtClean="0"/>
              <a:pPr/>
              <a:t>22.09.2015</a:t>
            </a:fld>
            <a:endParaRPr lang="ru-RU"/>
          </a:p>
        </p:txBody>
      </p:sp>
      <p:sp>
        <p:nvSpPr>
          <p:cNvPr id="5" name="Нижний колонтитул 4"/>
          <p:cNvSpPr>
            <a:spLocks noGrp="1"/>
          </p:cNvSpPr>
          <p:nvPr>
            <p:ph type="ftr" sz="quarter" idx="11"/>
          </p:nvPr>
        </p:nvSpPr>
        <p:spPr>
          <a:xfrm>
            <a:off x="2898648" y="6355080"/>
            <a:ext cx="3474720" cy="365760"/>
          </a:xfrm>
        </p:spPr>
        <p:txBody>
          <a:bodyPr/>
          <a:lstStyle/>
          <a:p>
            <a:endParaRPr lang="ru-RU"/>
          </a:p>
        </p:txBody>
      </p:sp>
      <p:sp>
        <p:nvSpPr>
          <p:cNvPr id="6" name="Номер слайда 5"/>
          <p:cNvSpPr>
            <a:spLocks noGrp="1"/>
          </p:cNvSpPr>
          <p:nvPr>
            <p:ph type="sldNum" sz="quarter" idx="12"/>
          </p:nvPr>
        </p:nvSpPr>
        <p:spPr>
          <a:xfrm>
            <a:off x="1069848" y="6355080"/>
            <a:ext cx="1520952" cy="365760"/>
          </a:xfrm>
        </p:spPr>
        <p:txBody>
          <a:bodyPr/>
          <a:lstStyle/>
          <a:p>
            <a:fld id="{725C68B6-61C2-468F-89AB-4B9F7531AA68}" type="slidenum">
              <a:rPr lang="ru-RU" smtClean="0"/>
              <a:pPr/>
              <a:t>‹#›</a:t>
            </a:fld>
            <a:endParaRPr 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22.09.2015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22.09.2015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22.09.2015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5B106E36-FD25-4E2D-B0AA-010F637433A0}" type="datetimeFigureOut">
              <a:rPr lang="ru-RU" smtClean="0"/>
              <a:pPr/>
              <a:t>22.09.2015</a:t>
            </a:fld>
            <a:endParaRPr lang="ru-RU"/>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25C68B6-61C2-468F-89AB-4B9F7531AA68}" type="slidenum">
              <a:rPr lang="ru-RU" smtClean="0"/>
              <a:pPr/>
              <a:t>‹#›</a:t>
            </a:fld>
            <a:endParaRPr 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285728"/>
            <a:ext cx="8215370" cy="714380"/>
          </a:xfrm>
        </p:spPr>
        <p:txBody>
          <a:bodyPr>
            <a:normAutofit fontScale="90000"/>
          </a:bodyPr>
          <a:lstStyle/>
          <a:p>
            <a:r>
              <a:rPr lang="ru-RU" dirty="0" smtClean="0"/>
              <a:t>Семей </a:t>
            </a:r>
            <a:r>
              <a:rPr lang="kk-KZ" dirty="0" smtClean="0"/>
              <a:t>Мемлекеттік Медицина университеті</a:t>
            </a:r>
            <a:br>
              <a:rPr lang="kk-KZ" dirty="0" smtClean="0"/>
            </a:br>
            <a:endParaRPr lang="ru-RU" dirty="0"/>
          </a:p>
        </p:txBody>
      </p:sp>
      <p:sp>
        <p:nvSpPr>
          <p:cNvPr id="4" name="TextBox 3"/>
          <p:cNvSpPr txBox="1"/>
          <p:nvPr/>
        </p:nvSpPr>
        <p:spPr>
          <a:xfrm>
            <a:off x="2714612" y="1714488"/>
            <a:ext cx="3855543" cy="1862048"/>
          </a:xfrm>
          <a:prstGeom prst="rect">
            <a:avLst/>
          </a:prstGeom>
          <a:noFill/>
        </p:spPr>
        <p:txBody>
          <a:bodyPr wrap="none" rtlCol="0">
            <a:spAutoFit/>
          </a:bodyPr>
          <a:lstStyle/>
          <a:p>
            <a:r>
              <a:rPr lang="kk-KZ" sz="11500" b="1" dirty="0" smtClean="0">
                <a:latin typeface="Times New Roman" pitchFamily="18" charset="0"/>
                <a:cs typeface="Times New Roman" pitchFamily="18" charset="0"/>
              </a:rPr>
              <a:t>СӨЖ</a:t>
            </a:r>
            <a:endParaRPr lang="ru-RU" sz="9600" b="1" dirty="0">
              <a:latin typeface="Times New Roman" pitchFamily="18" charset="0"/>
              <a:cs typeface="Times New Roman" pitchFamily="18" charset="0"/>
            </a:endParaRPr>
          </a:p>
        </p:txBody>
      </p:sp>
      <p:sp>
        <p:nvSpPr>
          <p:cNvPr id="5" name="TextBox 4"/>
          <p:cNvSpPr txBox="1"/>
          <p:nvPr/>
        </p:nvSpPr>
        <p:spPr>
          <a:xfrm>
            <a:off x="928662" y="3786190"/>
            <a:ext cx="7929586" cy="830997"/>
          </a:xfrm>
          <a:prstGeom prst="rect">
            <a:avLst/>
          </a:prstGeom>
          <a:noFill/>
        </p:spPr>
        <p:txBody>
          <a:bodyPr wrap="square" rtlCol="0">
            <a:spAutoFit/>
          </a:bodyPr>
          <a:lstStyle/>
          <a:p>
            <a:r>
              <a:rPr lang="kk-KZ" sz="2400" dirty="0" smtClean="0">
                <a:latin typeface="Times New Roman" pitchFamily="18" charset="0"/>
                <a:cs typeface="Times New Roman" pitchFamily="18" charset="0"/>
              </a:rPr>
              <a:t>Тақырыбы: Іштің тұйық жарақаты. Қуысты ағзалардың зақымдалуының клиникасы</a:t>
            </a:r>
            <a:endParaRPr lang="ru-RU" sz="2400" dirty="0">
              <a:latin typeface="Times New Roman" pitchFamily="18" charset="0"/>
              <a:cs typeface="Times New Roman" pitchFamily="18" charset="0"/>
            </a:endParaRPr>
          </a:p>
        </p:txBody>
      </p:sp>
      <p:sp>
        <p:nvSpPr>
          <p:cNvPr id="6" name="TextBox 5"/>
          <p:cNvSpPr txBox="1"/>
          <p:nvPr/>
        </p:nvSpPr>
        <p:spPr>
          <a:xfrm>
            <a:off x="4929190" y="4929198"/>
            <a:ext cx="3132974" cy="923330"/>
          </a:xfrm>
          <a:prstGeom prst="rect">
            <a:avLst/>
          </a:prstGeom>
          <a:noFill/>
        </p:spPr>
        <p:txBody>
          <a:bodyPr wrap="none" rtlCol="0">
            <a:spAutoFit/>
          </a:bodyPr>
          <a:lstStyle/>
          <a:p>
            <a:r>
              <a:rPr lang="kk-KZ" dirty="0" smtClean="0">
                <a:latin typeface="Times New Roman" pitchFamily="18" charset="0"/>
                <a:cs typeface="Times New Roman" pitchFamily="18" charset="0"/>
              </a:rPr>
              <a:t>Орындаған: Тлектесова А</a:t>
            </a:r>
          </a:p>
          <a:p>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526 </a:t>
            </a:r>
            <a:r>
              <a:rPr lang="kk-KZ" dirty="0" smtClean="0">
                <a:latin typeface="Times New Roman" pitchFamily="18" charset="0"/>
                <a:cs typeface="Times New Roman" pitchFamily="18" charset="0"/>
              </a:rPr>
              <a:t>топ ЖМФ</a:t>
            </a:r>
          </a:p>
          <a:p>
            <a:r>
              <a:rPr lang="kk-KZ" dirty="0" smtClean="0">
                <a:latin typeface="Times New Roman" pitchFamily="18" charset="0"/>
                <a:cs typeface="Times New Roman" pitchFamily="18" charset="0"/>
              </a:rPr>
              <a:t>Тексерген: Кусаинов А. А</a:t>
            </a:r>
            <a:endParaRPr lang="ru-RU"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lstStyle/>
          <a:p>
            <a:r>
              <a:rPr lang="kk-KZ" dirty="0" smtClean="0">
                <a:latin typeface="Times New Roman" pitchFamily="18" charset="0"/>
                <a:cs typeface="Times New Roman" pitchFamily="18" charset="0"/>
              </a:rPr>
              <a:t>Іш жарақаттарының бір түрі жабық жарақат, оның ішінде тұйық жарақат. Оқшаулатылған немесе кешенді түрдегі тері жабындысы бүтіндігінің зақымдалуы. </a:t>
            </a:r>
          </a:p>
          <a:p>
            <a:pPr>
              <a:buNone/>
            </a:pPr>
            <a:r>
              <a:rPr lang="kk-KZ" dirty="0" smtClean="0">
                <a:latin typeface="Times New Roman" pitchFamily="18" charset="0"/>
                <a:cs typeface="Times New Roman" pitchFamily="18" charset="0"/>
              </a:rPr>
              <a:t>                 Қуыс ағзаларға:</a:t>
            </a:r>
          </a:p>
          <a:p>
            <a:pPr>
              <a:buNone/>
            </a:pP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Асқазан жарақаты</a:t>
            </a:r>
          </a:p>
          <a:p>
            <a:pPr>
              <a:buNone/>
            </a:pP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Ащы ішек жарақаты</a:t>
            </a:r>
          </a:p>
          <a:p>
            <a:pPr>
              <a:buNone/>
            </a:pP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Тоқ ішек жарақаты</a:t>
            </a:r>
          </a:p>
          <a:p>
            <a:pPr>
              <a:buNone/>
            </a:pP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Тік ішек жарақаты жатады.</a:t>
            </a:r>
            <a:endParaRPr lang="ru-RU"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Іштің жабық жарақаттары:</a:t>
            </a:r>
            <a:endParaRPr lang="ru-RU" dirty="0"/>
          </a:p>
        </p:txBody>
      </p:sp>
      <p:sp>
        <p:nvSpPr>
          <p:cNvPr id="3" name="Содержимое 2"/>
          <p:cNvSpPr>
            <a:spLocks noGrp="1"/>
          </p:cNvSpPr>
          <p:nvPr>
            <p:ph sz="quarter" idx="1"/>
          </p:nvPr>
        </p:nvSpPr>
        <p:spPr/>
        <p:txBody>
          <a:bodyPr>
            <a:normAutofit fontScale="92500" lnSpcReduction="20000"/>
          </a:bodyPr>
          <a:lstStyle/>
          <a:p>
            <a:pPr>
              <a:buNone/>
            </a:pPr>
            <a:r>
              <a:rPr lang="kk-KZ" dirty="0" smtClean="0"/>
              <a:t>   </a:t>
            </a:r>
            <a:r>
              <a:rPr lang="en-US" dirty="0" smtClean="0"/>
              <a:t>1</a:t>
            </a:r>
            <a:r>
              <a:rPr lang="kk-KZ" dirty="0" smtClean="0"/>
              <a:t>. Ішкі </a:t>
            </a:r>
            <a:r>
              <a:rPr lang="kk-KZ" dirty="0" smtClean="0">
                <a:latin typeface="Times New Roman" pitchFamily="18" charset="0"/>
                <a:cs typeface="Times New Roman" pitchFamily="18" charset="0"/>
              </a:rPr>
              <a:t>ағзалардың зақымдалуынсыз болатын іштің жабық жарақаты:</a:t>
            </a:r>
          </a:p>
          <a:p>
            <a:pPr marL="514350" indent="-514350">
              <a:buAutoNum type="arabicParenR"/>
            </a:pPr>
            <a:r>
              <a:rPr lang="kk-KZ" dirty="0" smtClean="0">
                <a:latin typeface="Times New Roman" pitchFamily="18" charset="0"/>
                <a:cs typeface="Times New Roman" pitchFamily="18" charset="0"/>
              </a:rPr>
              <a:t>Құрсақ қуысының қабырғасының зақымы</a:t>
            </a:r>
          </a:p>
          <a:p>
            <a:pPr marL="514350" indent="-514350">
              <a:buAutoNum type="arabicParenR"/>
            </a:pPr>
            <a:r>
              <a:rPr lang="kk-KZ" dirty="0" smtClean="0">
                <a:latin typeface="Times New Roman" pitchFamily="18" charset="0"/>
                <a:cs typeface="Times New Roman" pitchFamily="18" charset="0"/>
              </a:rPr>
              <a:t>Қан құйылулар (гематома) құрсақ қабырғасына</a:t>
            </a:r>
          </a:p>
          <a:p>
            <a:pPr marL="514350" indent="-514350">
              <a:buAutoNum type="arabicParenR"/>
            </a:pPr>
            <a:r>
              <a:rPr lang="kk-KZ" dirty="0" smtClean="0">
                <a:latin typeface="Times New Roman" pitchFamily="18" charset="0"/>
                <a:cs typeface="Times New Roman" pitchFamily="18" charset="0"/>
              </a:rPr>
              <a:t>Құрсақтан тыс қуыстың гематомалары</a:t>
            </a:r>
          </a:p>
          <a:p>
            <a:pPr marL="514350" indent="-514350">
              <a:buNone/>
            </a:pP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ІІ.Құрсақ қуысы ағзаларының зақымдалуымен болатын тұйық травмалар:</a:t>
            </a:r>
          </a:p>
          <a:p>
            <a:pPr marL="514350" indent="-514350">
              <a:buAutoNum type="arabicParenR"/>
            </a:pPr>
            <a:r>
              <a:rPr lang="kk-KZ" dirty="0" smtClean="0">
                <a:latin typeface="Times New Roman" pitchFamily="18" charset="0"/>
                <a:cs typeface="Times New Roman" pitchFamily="18" charset="0"/>
              </a:rPr>
              <a:t>Паренхиматозды ағзалардың зақымдалуы</a:t>
            </a:r>
          </a:p>
          <a:p>
            <a:pPr marL="514350" indent="-514350">
              <a:buAutoNum type="arabicParenR"/>
            </a:pPr>
            <a:r>
              <a:rPr lang="kk-KZ" dirty="0" smtClean="0">
                <a:latin typeface="Times New Roman" pitchFamily="18" charset="0"/>
                <a:cs typeface="Times New Roman" pitchFamily="18" charset="0"/>
              </a:rPr>
              <a:t>Қуыс ағзалардың зақымдалуы</a:t>
            </a:r>
          </a:p>
          <a:p>
            <a:pPr marL="514350" indent="-514350">
              <a:buAutoNum type="arabicParenR"/>
            </a:pPr>
            <a:r>
              <a:rPr lang="kk-KZ" dirty="0" smtClean="0">
                <a:latin typeface="Times New Roman" pitchFamily="18" charset="0"/>
                <a:cs typeface="Times New Roman" pitchFamily="18" charset="0"/>
              </a:rPr>
              <a:t>Паренхиматозды және қуыс ағзалардың қосарланған заымдалуы</a:t>
            </a:r>
          </a:p>
          <a:p>
            <a:pPr marL="514350" indent="-514350">
              <a:buAutoNum type="arabicParenR"/>
            </a:pPr>
            <a:r>
              <a:rPr lang="kk-KZ" dirty="0" smtClean="0">
                <a:latin typeface="Times New Roman" pitchFamily="18" charset="0"/>
                <a:cs typeface="Times New Roman" pitchFamily="18" charset="0"/>
              </a:rPr>
              <a:t>Ірі тамырлардың зақымдалуы.</a:t>
            </a:r>
            <a:endParaRPr lang="kk-KZ" dirty="0" smtClean="0">
              <a:latin typeface="Times New Roman" pitchFamily="18" charset="0"/>
              <a:cs typeface="Times New Roman" pitchFamily="18" charset="0"/>
            </a:endParaRPr>
          </a:p>
          <a:p>
            <a:pPr marL="514350" indent="-514350">
              <a:buNone/>
            </a:pPr>
            <a:r>
              <a:rPr lang="kk-KZ" dirty="0" smtClean="0">
                <a:latin typeface="Times New Roman" pitchFamily="18" charset="0"/>
                <a:cs typeface="Times New Roman" pitchFamily="18" charset="0"/>
              </a:rPr>
              <a:t>  ІІІ. Құрсақ қуысынан тыс жабық зақымданулар. </a:t>
            </a:r>
          </a:p>
          <a:p>
            <a:endParaRPr lang="kk-KZ"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лт\Desktop\img3025.jpg"/>
          <p:cNvPicPr>
            <a:picLocks noGrp="1" noChangeAspect="1" noChangeArrowheads="1"/>
          </p:cNvPicPr>
          <p:nvPr>
            <p:ph sz="quarter" idx="1"/>
          </p:nvPr>
        </p:nvPicPr>
        <p:blipFill>
          <a:blip r:embed="rId2"/>
          <a:srcRect/>
          <a:stretch>
            <a:fillRect/>
          </a:stretch>
        </p:blipFill>
        <p:spPr bwMode="auto">
          <a:xfrm>
            <a:off x="357158" y="0"/>
            <a:ext cx="3252980" cy="3571900"/>
          </a:xfrm>
          <a:prstGeom prst="rect">
            <a:avLst/>
          </a:prstGeom>
          <a:noFill/>
        </p:spPr>
      </p:pic>
      <p:pic>
        <p:nvPicPr>
          <p:cNvPr id="1027" name="Picture 3" descr="C:\Users\лт\Desktop\157.jpg"/>
          <p:cNvPicPr>
            <a:picLocks noChangeAspect="1" noChangeArrowheads="1"/>
          </p:cNvPicPr>
          <p:nvPr/>
        </p:nvPicPr>
        <p:blipFill>
          <a:blip r:embed="rId3"/>
          <a:srcRect/>
          <a:stretch>
            <a:fillRect/>
          </a:stretch>
        </p:blipFill>
        <p:spPr bwMode="auto">
          <a:xfrm>
            <a:off x="3857620" y="199732"/>
            <a:ext cx="4857784" cy="3072086"/>
          </a:xfrm>
          <a:prstGeom prst="rect">
            <a:avLst/>
          </a:prstGeom>
          <a:noFill/>
        </p:spPr>
      </p:pic>
      <p:pic>
        <p:nvPicPr>
          <p:cNvPr id="1028" name="Picture 4" descr="C:\Users\лт\Desktop\8dTlOssJASk.jpg"/>
          <p:cNvPicPr>
            <a:picLocks noChangeAspect="1" noChangeArrowheads="1"/>
          </p:cNvPicPr>
          <p:nvPr/>
        </p:nvPicPr>
        <p:blipFill>
          <a:blip r:embed="rId4"/>
          <a:srcRect/>
          <a:stretch>
            <a:fillRect/>
          </a:stretch>
        </p:blipFill>
        <p:spPr bwMode="auto">
          <a:xfrm>
            <a:off x="2000232" y="3643314"/>
            <a:ext cx="4929222" cy="288606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571480"/>
            <a:ext cx="8229600" cy="5585480"/>
          </a:xfrm>
        </p:spPr>
        <p:txBody>
          <a:bodyPr/>
          <a:lstStyle/>
          <a:p>
            <a:pPr>
              <a:buNone/>
            </a:pPr>
            <a:r>
              <a:rPr lang="kk-KZ" dirty="0" smtClean="0"/>
              <a:t> </a:t>
            </a:r>
            <a:r>
              <a:rPr lang="kk-KZ" dirty="0" smtClean="0">
                <a:latin typeface="Times New Roman" pitchFamily="18" charset="0"/>
                <a:cs typeface="Times New Roman" pitchFamily="18" charset="0"/>
              </a:rPr>
              <a:t>  Іштің жабық жарақаты ауыр ағымда жүреді, көптеген зақымданулар мен жоғары летальды сипатта. ДДҰ анықтамасы бойынша іштің травмасында бірінші және екінші күндері хирургиялық көмек көрсетілсе, </a:t>
            </a:r>
            <a:r>
              <a:rPr lang="en-US" dirty="0" smtClean="0">
                <a:latin typeface="Times New Roman" pitchFamily="18" charset="0"/>
                <a:cs typeface="Times New Roman" pitchFamily="18" charset="0"/>
              </a:rPr>
              <a:t>82 %</a:t>
            </a:r>
            <a:r>
              <a:rPr lang="kk-KZ" dirty="0" smtClean="0">
                <a:latin typeface="Times New Roman" pitchFamily="18" charset="0"/>
                <a:cs typeface="Times New Roman" pitchFamily="18" charset="0"/>
              </a:rPr>
              <a:t> летальды аяқталады, ал алғашқы  </a:t>
            </a:r>
            <a:r>
              <a:rPr lang="en-US" dirty="0" smtClean="0">
                <a:latin typeface="Times New Roman" pitchFamily="18" charset="0"/>
                <a:cs typeface="Times New Roman" pitchFamily="18" charset="0"/>
              </a:rPr>
              <a:t>6 </a:t>
            </a:r>
            <a:r>
              <a:rPr lang="kk-KZ" dirty="0" smtClean="0">
                <a:latin typeface="Times New Roman" pitchFamily="18" charset="0"/>
                <a:cs typeface="Times New Roman" pitchFamily="18" charset="0"/>
              </a:rPr>
              <a:t>сағатта көрсетілген көмек</a:t>
            </a:r>
            <a:r>
              <a:rPr lang="en-US" dirty="0" smtClean="0">
                <a:latin typeface="Times New Roman" pitchFamily="18" charset="0"/>
                <a:cs typeface="Times New Roman" pitchFamily="18" charset="0"/>
              </a:rPr>
              <a:t> 80 % </a:t>
            </a:r>
            <a:r>
              <a:rPr lang="kk-KZ" dirty="0" smtClean="0">
                <a:latin typeface="Times New Roman" pitchFamily="18" charset="0"/>
                <a:cs typeface="Times New Roman" pitchFamily="18" charset="0"/>
              </a:rPr>
              <a:t>оң нәтиже береді. Науқастың жағдайының ауырлығы травманың сипаты сай болады. Көбінесе травматикалық шокпен жалғасады. Құрсақ қуысының жабық жарақаттары негізінде тері жабындыларының зақымдалуынсыз болуы мүмкін, сондықтан біз тері асты қабатына қан кетуге, бұлшық еттердің жыртылуына, апоневроз, артериялардың жыртылуына, гематомаларға бірден мән береміз. </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t>
            </a:r>
            <a:r>
              <a:rPr lang="kk-KZ" dirty="0" smtClean="0">
                <a:latin typeface="Times New Roman" pitchFamily="18" charset="0"/>
                <a:cs typeface="Times New Roman" pitchFamily="18" charset="0"/>
              </a:rPr>
              <a:t>Жедел жәрдем шақыруға себептер</a:t>
            </a:r>
            <a:r>
              <a:rPr lang="kk-KZ" dirty="0" smtClean="0"/>
              <a:t>:</a:t>
            </a:r>
            <a:endParaRPr lang="ru-RU" dirty="0"/>
          </a:p>
        </p:txBody>
      </p:sp>
      <p:sp>
        <p:nvSpPr>
          <p:cNvPr id="3" name="Содержимое 2"/>
          <p:cNvSpPr>
            <a:spLocks noGrp="1"/>
          </p:cNvSpPr>
          <p:nvPr>
            <p:ph sz="quarter" idx="1"/>
          </p:nvPr>
        </p:nvSpPr>
        <p:spPr/>
        <p:txBody>
          <a:bodyPr/>
          <a:lstStyle/>
          <a:p>
            <a:r>
              <a:rPr lang="kk-KZ" dirty="0" smtClean="0"/>
              <a:t>ДТП, </a:t>
            </a:r>
            <a:r>
              <a:rPr lang="kk-KZ" dirty="0" smtClean="0">
                <a:latin typeface="Times New Roman" pitchFamily="18" charset="0"/>
                <a:cs typeface="Times New Roman" pitchFamily="18" charset="0"/>
              </a:rPr>
              <a:t>биіктен құлау, соққылар</a:t>
            </a:r>
          </a:p>
          <a:p>
            <a:r>
              <a:rPr lang="kk-KZ" dirty="0" smtClean="0">
                <a:latin typeface="Times New Roman" pitchFamily="18" charset="0"/>
                <a:cs typeface="Times New Roman" pitchFamily="18" charset="0"/>
              </a:rPr>
              <a:t>Іштегі ауырсынулар</a:t>
            </a:r>
          </a:p>
          <a:p>
            <a:r>
              <a:rPr lang="kk-KZ" dirty="0" smtClean="0">
                <a:latin typeface="Times New Roman" pitchFamily="18" charset="0"/>
                <a:cs typeface="Times New Roman" pitchFamily="18" charset="0"/>
              </a:rPr>
              <a:t>Бүйректің ауыруы</a:t>
            </a:r>
          </a:p>
          <a:p>
            <a:r>
              <a:rPr lang="kk-KZ" dirty="0" smtClean="0">
                <a:latin typeface="Times New Roman" pitchFamily="18" charset="0"/>
                <a:cs typeface="Times New Roman" pitchFamily="18" charset="0"/>
              </a:rPr>
              <a:t>Бел ауыруы</a:t>
            </a:r>
          </a:p>
          <a:p>
            <a:r>
              <a:rPr lang="kk-KZ" dirty="0" smtClean="0">
                <a:latin typeface="Times New Roman" pitchFamily="18" charset="0"/>
                <a:cs typeface="Times New Roman" pitchFamily="18" charset="0"/>
              </a:rPr>
              <a:t>Жүрек айну, құсу</a:t>
            </a:r>
          </a:p>
          <a:p>
            <a:r>
              <a:rPr lang="kk-KZ" dirty="0" smtClean="0">
                <a:latin typeface="Times New Roman" pitchFamily="18" charset="0"/>
                <a:cs typeface="Times New Roman" pitchFamily="18" charset="0"/>
              </a:rPr>
              <a:t>Гематурия</a:t>
            </a:r>
          </a:p>
          <a:p>
            <a:r>
              <a:rPr lang="kk-KZ" dirty="0" smtClean="0">
                <a:latin typeface="Times New Roman" pitchFamily="18" charset="0"/>
                <a:cs typeface="Times New Roman" pitchFamily="18" charset="0"/>
              </a:rPr>
              <a:t>Жиілеген дефекация немесе зәр шығару</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t>Іштің жабық немесе тұйықталған травмасы</a:t>
            </a:r>
            <a:endParaRPr lang="ru-RU" dirty="0"/>
          </a:p>
        </p:txBody>
      </p:sp>
      <p:sp>
        <p:nvSpPr>
          <p:cNvPr id="3" name="Содержимое 2"/>
          <p:cNvSpPr>
            <a:spLocks noGrp="1"/>
          </p:cNvSpPr>
          <p:nvPr>
            <p:ph sz="quarter" idx="1"/>
          </p:nvPr>
        </p:nvSpPr>
        <p:spPr/>
        <p:txBody>
          <a:bodyPr/>
          <a:lstStyle/>
          <a:p>
            <a:r>
              <a:rPr lang="kk-KZ" dirty="0" smtClean="0">
                <a:latin typeface="Times New Roman" pitchFamily="18" charset="0"/>
                <a:cs typeface="Times New Roman" pitchFamily="18" charset="0"/>
              </a:rPr>
              <a:t>Іш қуысының зақымдалуы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сол аймақта ауырсыну және локальді ісінумен көрінеді. Қан кету және көгерулер байқалады. Дефекация, түшкіру, жөтелу, қозғалыс кезінде ауырсыну күшейе түседі. </a:t>
            </a:r>
          </a:p>
          <a:p>
            <a:r>
              <a:rPr lang="kk-KZ" dirty="0" smtClean="0">
                <a:latin typeface="Times New Roman" pitchFamily="18" charset="0"/>
                <a:cs typeface="Times New Roman" pitchFamily="18" charset="0"/>
              </a:rPr>
              <a:t>Құрсақ қуысы қабырғасының және бұлшық еттерінің жыртылуы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ауырсынулар өте қатты, динамикалық ішек өтімсіздігі пайда болуы мүмкін. </a:t>
            </a:r>
          </a:p>
          <a:p>
            <a:r>
              <a:rPr lang="kk-KZ" dirty="0" smtClean="0">
                <a:latin typeface="Times New Roman" pitchFamily="18" charset="0"/>
                <a:cs typeface="Times New Roman" pitchFamily="18" charset="0"/>
              </a:rPr>
              <a:t>Аш ішектің жыртылуы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іш аймағына тура соққы бергенде пайда болады. Жайылмалы әрі қатты ауырсынулар, пульс жиілеуі, құсу болады. Травматикалық шок пайда болуы мүмкін.</a:t>
            </a:r>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lstStyle/>
          <a:p>
            <a:r>
              <a:rPr lang="kk-KZ" dirty="0" smtClean="0">
                <a:latin typeface="Times New Roman" pitchFamily="18" charset="0"/>
                <a:cs typeface="Times New Roman" pitchFamily="18" charset="0"/>
              </a:rPr>
              <a:t>Тоқ ішектің жыртылуы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құрсақ қабырғасының жиырылуы, құрсақ ішілік қан кету белгілері болады. Шок жиі байқалады.</a:t>
            </a:r>
          </a:p>
          <a:p>
            <a:r>
              <a:rPr lang="kk-KZ" dirty="0" smtClean="0">
                <a:latin typeface="Times New Roman" pitchFamily="18" charset="0"/>
                <a:cs typeface="Times New Roman" pitchFamily="18" charset="0"/>
              </a:rPr>
              <a:t>Бүйрек зақымдалуы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тұйықталған травмалар ішінде сирек кездеседі. Соққы немесе травма кезінде бел аймағында ауырсынулар, макрогематурия, дене қызуының жоғарылауы болады. Шок жағдайы, ауырсыну, бел аймағында бұлшық еттердің жиырылуы, қан қысымының төмендеуі, тахикардия тән.</a:t>
            </a:r>
            <a:endParaRPr lang="ru-RU"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лт\Desktop\gematoma_travma_selezenki.jpg"/>
          <p:cNvPicPr>
            <a:picLocks noChangeAspect="1" noChangeArrowheads="1"/>
          </p:cNvPicPr>
          <p:nvPr/>
        </p:nvPicPr>
        <p:blipFill>
          <a:blip r:embed="rId2"/>
          <a:srcRect/>
          <a:stretch>
            <a:fillRect/>
          </a:stretch>
        </p:blipFill>
        <p:spPr bwMode="auto">
          <a:xfrm>
            <a:off x="214282" y="214290"/>
            <a:ext cx="3810000" cy="2928958"/>
          </a:xfrm>
          <a:prstGeom prst="rect">
            <a:avLst/>
          </a:prstGeom>
          <a:noFill/>
        </p:spPr>
      </p:pic>
      <p:pic>
        <p:nvPicPr>
          <p:cNvPr id="3075" name="Picture 3" descr="C:\Users\лт\Desktop\tr-pocki-otkr.jpg"/>
          <p:cNvPicPr>
            <a:picLocks noChangeAspect="1" noChangeArrowheads="1"/>
          </p:cNvPicPr>
          <p:nvPr/>
        </p:nvPicPr>
        <p:blipFill>
          <a:blip r:embed="rId3"/>
          <a:srcRect/>
          <a:stretch>
            <a:fillRect/>
          </a:stretch>
        </p:blipFill>
        <p:spPr bwMode="auto">
          <a:xfrm>
            <a:off x="4357686" y="285728"/>
            <a:ext cx="3929090" cy="2714644"/>
          </a:xfrm>
          <a:prstGeom prst="rect">
            <a:avLst/>
          </a:prstGeom>
          <a:noFill/>
        </p:spPr>
      </p:pic>
      <p:pic>
        <p:nvPicPr>
          <p:cNvPr id="3076" name="Picture 4" descr="C:\Users\лт\Desktop\x_77df2325.jpg"/>
          <p:cNvPicPr>
            <a:picLocks noChangeAspect="1" noChangeArrowheads="1"/>
          </p:cNvPicPr>
          <p:nvPr/>
        </p:nvPicPr>
        <p:blipFill>
          <a:blip r:embed="rId4"/>
          <a:srcRect/>
          <a:stretch>
            <a:fillRect/>
          </a:stretch>
        </p:blipFill>
        <p:spPr bwMode="auto">
          <a:xfrm>
            <a:off x="2500298" y="3357562"/>
            <a:ext cx="3429000" cy="321468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lstStyle/>
          <a:p>
            <a:r>
              <a:rPr lang="kk-KZ" dirty="0" smtClean="0">
                <a:latin typeface="Times New Roman" pitchFamily="18" charset="0"/>
                <a:cs typeface="Times New Roman" pitchFamily="18" charset="0"/>
              </a:rPr>
              <a:t>Қуықтың жыртылуы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ол құрсақтан тыс немесе құрсақ ішілік те болуы мүмкін. Себептері ретінде қуықтың зәрмен толуы, травма болуы мүмкін. Іштің төменгі бөлігіндегі ауырсынулар, жалған зәр шақырулар болады. Құрсақ қуысына жайылған зәр есебінен перитонит дамиды. Іші жұмсақ, пальпацияда сәл ауырсынумен, ішек перистальтикасының әлсіреуі және іштің кебуі тән.</a:t>
            </a:r>
            <a:endParaRPr lang="ru-RU"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лт\Desktop\mb4_002.jpeg"/>
          <p:cNvPicPr>
            <a:picLocks noChangeAspect="1" noChangeArrowheads="1"/>
          </p:cNvPicPr>
          <p:nvPr/>
        </p:nvPicPr>
        <p:blipFill>
          <a:blip r:embed="rId2"/>
          <a:srcRect/>
          <a:stretch>
            <a:fillRect/>
          </a:stretch>
        </p:blipFill>
        <p:spPr bwMode="auto">
          <a:xfrm>
            <a:off x="218122" y="214290"/>
            <a:ext cx="8783034" cy="6429419"/>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Қуыс ағзалардың зақымдалуы</a:t>
            </a:r>
            <a:endParaRPr lang="ru-RU" dirty="0"/>
          </a:p>
        </p:txBody>
      </p:sp>
      <p:sp>
        <p:nvSpPr>
          <p:cNvPr id="3" name="Содержимое 2"/>
          <p:cNvSpPr>
            <a:spLocks noGrp="1"/>
          </p:cNvSpPr>
          <p:nvPr>
            <p:ph sz="quarter" idx="1"/>
          </p:nvPr>
        </p:nvSpPr>
        <p:spPr/>
        <p:txBody>
          <a:bodyPr/>
          <a:lstStyle/>
          <a:p>
            <a:pPr>
              <a:buNone/>
            </a:pPr>
            <a:r>
              <a:rPr lang="kk-KZ" dirty="0" smtClean="0">
                <a:latin typeface="Times New Roman" pitchFamily="18" charset="0"/>
                <a:cs typeface="Times New Roman" pitchFamily="18" charset="0"/>
              </a:rPr>
              <a:t> Клиникалық көріністері әрдайым бірдей бола бермейді. </a:t>
            </a:r>
          </a:p>
          <a:p>
            <a:pPr>
              <a:buNone/>
            </a:pPr>
            <a:r>
              <a:rPr lang="kk-KZ" dirty="0" smtClean="0">
                <a:latin typeface="Times New Roman" pitchFamily="18" charset="0"/>
                <a:cs typeface="Times New Roman" pitchFamily="18" charset="0"/>
              </a:rPr>
              <a:t>Осы кездегі негізгі синдромдар:</a:t>
            </a:r>
          </a:p>
          <a:p>
            <a:r>
              <a:rPr lang="kk-KZ" dirty="0" smtClean="0">
                <a:latin typeface="Times New Roman" pitchFamily="18" charset="0"/>
                <a:cs typeface="Times New Roman" pitchFamily="18" charset="0"/>
              </a:rPr>
              <a:t>Диспептикалық</a:t>
            </a:r>
          </a:p>
          <a:p>
            <a:r>
              <a:rPr lang="kk-KZ" dirty="0" smtClean="0">
                <a:latin typeface="Times New Roman" pitchFamily="18" charset="0"/>
                <a:cs typeface="Times New Roman" pitchFamily="18" charset="0"/>
              </a:rPr>
              <a:t>Ауырсыну</a:t>
            </a:r>
          </a:p>
          <a:p>
            <a:r>
              <a:rPr lang="kk-KZ" dirty="0" smtClean="0">
                <a:latin typeface="Times New Roman" pitchFamily="18" charset="0"/>
                <a:cs typeface="Times New Roman" pitchFamily="18" charset="0"/>
              </a:rPr>
              <a:t>Қабыну</a:t>
            </a:r>
          </a:p>
          <a:p>
            <a:r>
              <a:rPr lang="kk-KZ" dirty="0" smtClean="0">
                <a:latin typeface="Times New Roman" pitchFamily="18" charset="0"/>
                <a:cs typeface="Times New Roman" pitchFamily="18" charset="0"/>
              </a:rPr>
              <a:t>Перитонеальды</a:t>
            </a:r>
          </a:p>
          <a:p>
            <a:pPr>
              <a:buNone/>
            </a:pPr>
            <a:endParaRPr lang="ru-RU"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Медэвакуация кезіндегі жабық жарақат кезіндегі жедел көмек:</a:t>
            </a:r>
            <a:endParaRPr lang="ru-RU" dirty="0"/>
          </a:p>
        </p:txBody>
      </p:sp>
      <p:sp>
        <p:nvSpPr>
          <p:cNvPr id="3" name="Содержимое 2"/>
          <p:cNvSpPr>
            <a:spLocks noGrp="1"/>
          </p:cNvSpPr>
          <p:nvPr>
            <p:ph sz="quarter" idx="1"/>
          </p:nvPr>
        </p:nvSpPr>
        <p:spPr/>
        <p:txBody>
          <a:bodyPr/>
          <a:lstStyle/>
          <a:p>
            <a:r>
              <a:rPr lang="kk-KZ" dirty="0" smtClean="0"/>
              <a:t>Нау</a:t>
            </a:r>
            <a:r>
              <a:rPr lang="kk-KZ" dirty="0" smtClean="0">
                <a:latin typeface="Times New Roman" pitchFamily="18" charset="0"/>
                <a:cs typeface="Times New Roman" pitchFamily="18" charset="0"/>
              </a:rPr>
              <a:t>қасты тапқан жерде бірден ликвидауиялау, ауырсынуды басатын заттарды салу көрсеткіштер бойынша, науқасты жатқызу, қозғалысқа келтірмеу, есін жидыртып, қан кетулер болса танып көмек көрсету. </a:t>
            </a:r>
          </a:p>
          <a:p>
            <a:r>
              <a:rPr lang="kk-KZ" dirty="0" smtClean="0">
                <a:latin typeface="Times New Roman" pitchFamily="18" charset="0"/>
                <a:cs typeface="Times New Roman" pitchFamily="18" charset="0"/>
              </a:rPr>
              <a:t>Квалифицирленген көмек: медсұрыптау кезінде </a:t>
            </a:r>
            <a:r>
              <a:rPr lang="en-US" dirty="0" smtClean="0">
                <a:latin typeface="Times New Roman" pitchFamily="18" charset="0"/>
                <a:cs typeface="Times New Roman" pitchFamily="18" charset="0"/>
              </a:rPr>
              <a:t>6 </a:t>
            </a:r>
            <a:r>
              <a:rPr lang="kk-KZ" dirty="0" smtClean="0">
                <a:latin typeface="Times New Roman" pitchFamily="18" charset="0"/>
                <a:cs typeface="Times New Roman" pitchFamily="18" charset="0"/>
              </a:rPr>
              <a:t>топқа бөлінеді:</a:t>
            </a:r>
          </a:p>
          <a:p>
            <a:pPr>
              <a:buNone/>
            </a:pPr>
            <a:r>
              <a:rPr lang="kk-KZ" dirty="0" smtClean="0">
                <a:latin typeface="Times New Roman" pitchFamily="18" charset="0"/>
                <a:cs typeface="Times New Roman" pitchFamily="18" charset="0"/>
              </a:rPr>
              <a:t>І. Анық шок белгілері бар, құрсақ қуысына қан кеткен науқастар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лапаротомия үшін операция залына.</a:t>
            </a:r>
          </a:p>
          <a:p>
            <a:pPr>
              <a:buNone/>
            </a:pPr>
            <a:r>
              <a:rPr lang="kk-KZ" dirty="0" smtClean="0">
                <a:latin typeface="Times New Roman" pitchFamily="18" charset="0"/>
                <a:cs typeface="Times New Roman" pitchFamily="18" charset="0"/>
              </a:rPr>
              <a:t>ІІ. Ішкі ағзалары зақымдалған, бірақ шок белгілері жоқ, жағдайы орташа науқастар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бірден операция залына.</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500042"/>
            <a:ext cx="8229600" cy="5656918"/>
          </a:xfrm>
        </p:spPr>
        <p:txBody>
          <a:bodyPr/>
          <a:lstStyle/>
          <a:p>
            <a:r>
              <a:rPr lang="kk-KZ" dirty="0" smtClean="0"/>
              <a:t>ІІІ. Іш </a:t>
            </a:r>
            <a:r>
              <a:rPr lang="kk-KZ" dirty="0" smtClean="0">
                <a:latin typeface="Times New Roman" pitchFamily="18" charset="0"/>
                <a:cs typeface="Times New Roman" pitchFamily="18" charset="0"/>
              </a:rPr>
              <a:t>зақымдануымен, ІІ</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ІІІ ст. шокпен асқынған, ішке қан кету белгісі жоқ науқастар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шокқа қарсы бөлімге әкетіледі. Содан кейін ғана операция залына жібереді.</a:t>
            </a:r>
          </a:p>
          <a:p>
            <a:r>
              <a:rPr lang="kk-KZ" dirty="0" smtClean="0">
                <a:latin typeface="Times New Roman" pitchFamily="18" charset="0"/>
                <a:cs typeface="Times New Roman" pitchFamily="18" charset="0"/>
              </a:rPr>
              <a:t>ІҮ. Перитонитпен асқынған, кеш жіберілген, бірақ жағдайы қанағаттанарлық науқастар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госпитальға консервативті емге жіберіледі. </a:t>
            </a:r>
          </a:p>
          <a:p>
            <a:r>
              <a:rPr lang="kk-KZ" dirty="0" smtClean="0">
                <a:latin typeface="Times New Roman" pitchFamily="18" charset="0"/>
                <a:cs typeface="Times New Roman" pitchFamily="18" charset="0"/>
              </a:rPr>
              <a:t>Ү. Терминальды жағдайдағы науқастар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госпитальды бөлімге симптоматикалық емге жіберіледі. </a:t>
            </a:r>
          </a:p>
          <a:p>
            <a:r>
              <a:rPr lang="kk-KZ" dirty="0" smtClean="0">
                <a:latin typeface="Times New Roman" pitchFamily="18" charset="0"/>
                <a:cs typeface="Times New Roman" pitchFamily="18" charset="0"/>
              </a:rPr>
              <a:t>ҮІ. Ішкі ағзалардың зақымдалуынсыз құрсақ қуысы қабырғасының жарасымен науқастар </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ВПХГ немесе ГЛРге жіберіледі.  </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лт\Desktop\Zapret.jpg"/>
          <p:cNvPicPr>
            <a:picLocks noChangeAspect="1" noChangeArrowheads="1"/>
          </p:cNvPicPr>
          <p:nvPr/>
        </p:nvPicPr>
        <p:blipFill>
          <a:blip r:embed="rId2"/>
          <a:srcRect/>
          <a:stretch>
            <a:fillRect/>
          </a:stretch>
        </p:blipFill>
        <p:spPr bwMode="auto">
          <a:xfrm>
            <a:off x="-1" y="-1"/>
            <a:ext cx="5143505" cy="3849333"/>
          </a:xfrm>
          <a:prstGeom prst="rect">
            <a:avLst/>
          </a:prstGeom>
          <a:noFill/>
        </p:spPr>
      </p:pic>
      <p:pic>
        <p:nvPicPr>
          <p:cNvPr id="4099" name="Picture 3" descr="C:\Users\лт\Desktop\1388920982_0011-007-ranenija-zhivota-s-vypadeniem-vnutrennikh-organov.jpg"/>
          <p:cNvPicPr>
            <a:picLocks noChangeAspect="1" noChangeArrowheads="1"/>
          </p:cNvPicPr>
          <p:nvPr/>
        </p:nvPicPr>
        <p:blipFill>
          <a:blip r:embed="rId3"/>
          <a:srcRect/>
          <a:stretch>
            <a:fillRect/>
          </a:stretch>
        </p:blipFill>
        <p:spPr bwMode="auto">
          <a:xfrm>
            <a:off x="3714745" y="2590797"/>
            <a:ext cx="5429256" cy="4267203"/>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91</TotalTime>
  <Words>636</Words>
  <PresentationFormat>Экран (4:3)</PresentationFormat>
  <Paragraphs>55</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Начальная</vt:lpstr>
      <vt:lpstr>Семей Мемлекеттік Медицина университеті </vt:lpstr>
      <vt:lpstr>Слайд 2</vt:lpstr>
      <vt:lpstr>Іштің жабық жарақаттары:</vt:lpstr>
      <vt:lpstr>Слайд 4</vt:lpstr>
      <vt:lpstr>Слайд 5</vt:lpstr>
      <vt:lpstr>          Жедел жәрдем шақыруға себептер:</vt:lpstr>
      <vt:lpstr>Іштің жабық немесе тұйықталған травмасы</vt:lpstr>
      <vt:lpstr>Слайд 8</vt:lpstr>
      <vt:lpstr>Слайд 9</vt:lpstr>
      <vt:lpstr>Слайд 10</vt:lpstr>
      <vt:lpstr>Слайд 11</vt:lpstr>
      <vt:lpstr>     Қуыс ағзалардың зақымдалуы</vt:lpstr>
      <vt:lpstr>Медэвакуация кезіндегі жабық жарақат кезіндегі жедел көмек:</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Семей Мемлекеттік Медицина университеті </dc:title>
  <dc:creator>AIKO</dc:creator>
  <cp:lastModifiedBy>AIKO</cp:lastModifiedBy>
  <cp:revision>6</cp:revision>
  <dcterms:created xsi:type="dcterms:W3CDTF">2015-09-22T12:39:30Z</dcterms:created>
  <dcterms:modified xsi:type="dcterms:W3CDTF">2015-09-22T14:37:21Z</dcterms:modified>
</cp:coreProperties>
</file>