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69" r:id="rId4"/>
    <p:sldId id="270" r:id="rId5"/>
    <p:sldId id="263" r:id="rId6"/>
    <p:sldId id="271" r:id="rId7"/>
    <p:sldId id="264" r:id="rId8"/>
    <p:sldId id="258" r:id="rId9"/>
    <p:sldId id="275" r:id="rId10"/>
    <p:sldId id="259" r:id="rId11"/>
    <p:sldId id="260" r:id="rId12"/>
    <p:sldId id="268" r:id="rId13"/>
    <p:sldId id="261" r:id="rId14"/>
    <p:sldId id="273" r:id="rId15"/>
    <p:sldId id="274" r:id="rId16"/>
    <p:sldId id="262" r:id="rId17"/>
    <p:sldId id="266" r:id="rId18"/>
    <p:sldId id="267" r:id="rId19"/>
    <p:sldId id="276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00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80902" y="1275025"/>
            <a:ext cx="7182197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088136" y="1385316"/>
            <a:ext cx="6967728" cy="4087368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3794760" y="1267730"/>
            <a:ext cx="1554480" cy="6400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3886200" y="1267731"/>
            <a:ext cx="1371600" cy="548640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71281" y="2091263"/>
            <a:ext cx="6801440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6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1575" y="4682062"/>
            <a:ext cx="6803136" cy="50292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4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400"/>
            </a:lvl2pPr>
            <a:lvl3pPr marL="914400" indent="0" algn="ctr">
              <a:buNone/>
              <a:defRPr sz="1400"/>
            </a:lvl3pPr>
            <a:lvl4pPr marL="1371600" indent="0" algn="ctr">
              <a:buNone/>
              <a:defRPr sz="1400"/>
            </a:lvl4pPr>
            <a:lvl5pPr marL="1828800" indent="0" algn="ctr">
              <a:buNone/>
              <a:defRPr sz="1400"/>
            </a:lvl5pPr>
            <a:lvl6pPr marL="2286000" indent="0" algn="ctr">
              <a:buNone/>
              <a:defRPr sz="1400"/>
            </a:lvl6pPr>
            <a:lvl7pPr marL="2743200" indent="0" algn="ctr">
              <a:buNone/>
              <a:defRPr sz="1400"/>
            </a:lvl7pPr>
            <a:lvl8pPr marL="3200400" indent="0" algn="ctr">
              <a:buNone/>
              <a:defRPr sz="1400"/>
            </a:lvl8pPr>
            <a:lvl9pPr marL="3657600" indent="0" algn="ctr">
              <a:buNone/>
              <a:defRPr sz="14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3931920" y="1327188"/>
            <a:ext cx="1280160" cy="457200"/>
          </a:xfrm>
        </p:spPr>
        <p:txBody>
          <a:bodyPr/>
          <a:lstStyle>
            <a:lvl1pPr algn="ctr">
              <a:defRPr sz="11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CAE20DC6-C9B9-443E-A5CB-6A8C9B3AF626}" type="datetimeFigureOut">
              <a:rPr lang="ru-RU" smtClean="0"/>
              <a:t>21.01.2016</a:t>
            </a:fld>
            <a:endParaRPr lang="ru-RU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104936" y="5211060"/>
            <a:ext cx="4429125" cy="228600"/>
          </a:xfrm>
        </p:spPr>
        <p:txBody>
          <a:bodyPr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6455190" y="5212080"/>
            <a:ext cx="158391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C734685-CC7B-4B4C-81FF-A89C7F7A33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38862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Click="0">
    <p:pull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20DC6-C9B9-443E-A5CB-6A8C9B3AF626}" type="datetimeFigureOut">
              <a:rPr lang="ru-RU" smtClean="0"/>
              <a:t>21.01.2016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34685-CC7B-4B4C-81FF-A89C7F7A33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5636109"/>
      </p:ext>
    </p:extLst>
  </p:cSld>
  <p:clrMapOvr>
    <a:masterClrMapping/>
  </p:clrMapOvr>
  <p:transition spd="slow" advClick="0">
    <p:pull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980902" y="1275025"/>
            <a:ext cx="7182197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088136" y="1385316"/>
            <a:ext cx="6967728" cy="4087368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3794760" y="1267730"/>
            <a:ext cx="1554480" cy="6400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3886200" y="1267731"/>
            <a:ext cx="1371600" cy="548640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717" y="2094309"/>
            <a:ext cx="6803136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6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2718" y="4682062"/>
            <a:ext cx="6803136" cy="50292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31920" y="1325880"/>
            <a:ext cx="1280160" cy="457200"/>
          </a:xfrm>
        </p:spPr>
        <p:txBody>
          <a:bodyPr/>
          <a:lstStyle>
            <a:lvl1pPr algn="ctr">
              <a:defRPr lang="en-US" sz="11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AE20DC6-C9B9-443E-A5CB-6A8C9B3AF626}" type="datetimeFigureOut">
              <a:rPr lang="ru-RU" smtClean="0"/>
              <a:t>21.01.2016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04679" y="5211060"/>
            <a:ext cx="4430268" cy="228600"/>
          </a:xfrm>
        </p:spPr>
        <p:txBody>
          <a:bodyPr/>
          <a:lstStyle>
            <a:lvl1pPr algn="l"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3378" y="5211060"/>
            <a:ext cx="1584198" cy="228600"/>
          </a:xfrm>
        </p:spPr>
        <p:txBody>
          <a:bodyPr/>
          <a:lstStyle/>
          <a:p>
            <a:fld id="{4C734685-CC7B-4B4C-81FF-A89C7F7A33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01879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Click="0">
    <p:pull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1520" y="2103120"/>
            <a:ext cx="3657600" cy="39319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4880" y="2103120"/>
            <a:ext cx="3657600" cy="39319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20DC6-C9B9-443E-A5CB-6A8C9B3AF626}" type="datetimeFigureOut">
              <a:rPr lang="ru-RU" smtClean="0"/>
              <a:t>21.01.2016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34685-CC7B-4B4C-81FF-A89C7F7A33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5550788"/>
      </p:ext>
    </p:extLst>
  </p:cSld>
  <p:clrMapOvr>
    <a:masterClrMapping/>
  </p:clrMapOvr>
  <p:transition spd="slow" advClick="0">
    <p:pull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074334"/>
            <a:ext cx="365760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" y="2755898"/>
            <a:ext cx="365760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2074334"/>
            <a:ext cx="365760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756581"/>
            <a:ext cx="365760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20DC6-C9B9-443E-A5CB-6A8C9B3AF626}" type="datetimeFigureOut">
              <a:rPr lang="ru-RU" smtClean="0"/>
              <a:t>21.01.2016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34685-CC7B-4B4C-81FF-A89C7F7A33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9667134"/>
      </p:ext>
    </p:extLst>
  </p:cSld>
  <p:clrMapOvr>
    <a:masterClrMapping/>
  </p:clrMapOvr>
  <p:transition spd="slow" advClick="0">
    <p:pull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20DC6-C9B9-443E-A5CB-6A8C9B3AF626}" type="datetimeFigureOut">
              <a:rPr lang="ru-RU" smtClean="0"/>
              <a:t>21.01.2016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34685-CC7B-4B4C-81FF-A89C7F7A33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4174761"/>
      </p:ext>
    </p:extLst>
  </p:cSld>
  <p:clrMapOvr>
    <a:masterClrMapping/>
  </p:clrMapOvr>
  <p:transition spd="slow" advClick="0">
    <p:pull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20DC6-C9B9-443E-A5CB-6A8C9B3AF626}" type="datetimeFigureOut">
              <a:rPr lang="ru-RU" smtClean="0"/>
              <a:t>21.01.2016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34685-CC7B-4B4C-81FF-A89C7F7A33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7837472"/>
      </p:ext>
    </p:extLst>
  </p:cSld>
  <p:clrMapOvr>
    <a:masterClrMapping/>
  </p:clrMapOvr>
  <p:transition spd="slow" advClick="0">
    <p:pull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84147" y="173736"/>
            <a:ext cx="6398514" cy="65105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6765290" y="173736"/>
            <a:ext cx="2194560" cy="65105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607392"/>
            <a:ext cx="1823085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8976" y="907143"/>
            <a:ext cx="5428856" cy="504371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3085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3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20DC6-C9B9-443E-A5CB-6A8C9B3AF626}" type="datetimeFigureOut">
              <a:rPr lang="ru-RU" smtClean="0"/>
              <a:t>21.01.2016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7795258" y="6310086"/>
            <a:ext cx="109728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C734685-CC7B-4B4C-81FF-A89C7F7A3362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Rectangle 11"/>
          <p:cNvSpPr/>
          <p:nvPr/>
        </p:nvSpPr>
        <p:spPr>
          <a:xfrm>
            <a:off x="6868160" y="274320"/>
            <a:ext cx="1988820" cy="6309360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35566925"/>
      </p:ext>
    </p:extLst>
  </p:cSld>
  <p:clrMapOvr>
    <a:masterClrMapping/>
  </p:clrMapOvr>
  <p:transition spd="slow" advClick="0">
    <p:pull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6765290" y="173736"/>
            <a:ext cx="2194560" cy="65105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603504"/>
            <a:ext cx="1824228" cy="1645920"/>
          </a:xfrm>
        </p:spPr>
        <p:txBody>
          <a:bodyPr anchor="b">
            <a:noAutofit/>
          </a:bodyPr>
          <a:lstStyle>
            <a:lvl1pPr algn="l">
              <a:defRPr sz="24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1449" y="173736"/>
            <a:ext cx="6398514" cy="6510528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4228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3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CAE20DC6-C9B9-443E-A5CB-6A8C9B3AF626}" type="datetimeFigureOut">
              <a:rPr lang="ru-RU" smtClean="0"/>
              <a:t>21.01.2016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9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97546" y="6309360"/>
            <a:ext cx="109728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C734685-CC7B-4B4C-81FF-A89C7F7A3362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6868160" y="274320"/>
            <a:ext cx="1988820" cy="6309360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97200813"/>
      </p:ext>
    </p:extLst>
  </p:cSld>
  <p:clrMapOvr>
    <a:masterClrMapping/>
  </p:clrMapOvr>
  <p:transition spd="slow" advClick="0">
    <p:pull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20DC6-C9B9-443E-A5CB-6A8C9B3AF626}" type="datetimeFigureOut">
              <a:rPr lang="ru-RU" smtClean="0"/>
              <a:t>21.01.2016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34685-CC7B-4B4C-81FF-A89C7F7A33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253590"/>
      </p:ext>
    </p:extLst>
  </p:cSld>
  <p:clrMapOvr>
    <a:masterClrMapping/>
  </p:clrMapOvr>
  <p:transition spd="slow" advClick="0">
    <p:pull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762000"/>
            <a:ext cx="1771650" cy="5257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762000"/>
            <a:ext cx="6057900" cy="5257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20DC6-C9B9-443E-A5CB-6A8C9B3AF626}" type="datetimeFigureOut">
              <a:rPr lang="ru-RU" smtClean="0"/>
              <a:t>21.01.2016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34685-CC7B-4B4C-81FF-A89C7F7A33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409435"/>
      </p:ext>
    </p:extLst>
  </p:cSld>
  <p:clrMapOvr>
    <a:masterClrMapping/>
  </p:clrMapOvr>
  <p:transition spd="slow" advClick="0">
    <p:pull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6022" y="173736"/>
            <a:ext cx="8791956" cy="6510528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1520" y="642594"/>
            <a:ext cx="768096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103120"/>
            <a:ext cx="768096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34768" y="6309360"/>
            <a:ext cx="20574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AE20DC6-C9B9-443E-A5CB-6A8C9B3AF626}" type="datetimeFigureOut">
              <a:rPr lang="ru-RU" smtClean="0"/>
              <a:t>21.01.2016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96896" y="6309360"/>
            <a:ext cx="3950208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23382" y="6309360"/>
            <a:ext cx="10972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C734685-CC7B-4B4C-81FF-A89C7F7A33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6257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 spd="slow" advClick="0">
    <p:pull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1"/>
                </a:solidFill>
              </a:rPr>
              <a:t>Растем здоровыми, сильными и крепкими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sz="2400" dirty="0" smtClean="0"/>
              <a:t>Воспитатель МБДОУ «Детский сад № 54» </a:t>
            </a:r>
            <a:endParaRPr lang="en-US" sz="2400" dirty="0" smtClean="0"/>
          </a:p>
          <a:p>
            <a:r>
              <a:rPr lang="ru-RU" sz="2400" dirty="0" smtClean="0"/>
              <a:t>Серова Светлана Васильевна</a:t>
            </a:r>
            <a:endParaRPr lang="ru-RU" sz="2400" dirty="0"/>
          </a:p>
        </p:txBody>
      </p:sp>
      <p:pic>
        <p:nvPicPr>
          <p:cNvPr id="4" name="01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  <p:pic>
        <p:nvPicPr>
          <p:cNvPr id="5" name="01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811443"/>
      </p:ext>
    </p:extLst>
  </p:cSld>
  <p:clrMapOvr>
    <a:masterClrMapping/>
  </p:clrMapOvr>
  <p:transition spd="slow" advClick="0" advTm="5883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1545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0" objId="4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>
                <a:solidFill>
                  <a:schemeClr val="accent1"/>
                </a:solidFill>
              </a:rPr>
              <a:t>ЗАРЯДКА ДЛЯ САМЫХ МАЛЕНЬКИХ</a:t>
            </a:r>
            <a:endParaRPr lang="ru-RU" b="1" dirty="0">
              <a:solidFill>
                <a:schemeClr val="accent1"/>
              </a:solidFill>
            </a:endParaRPr>
          </a:p>
        </p:txBody>
      </p:sp>
      <p:pic>
        <p:nvPicPr>
          <p:cNvPr id="1027" name="Picture 3" descr="C:\Documents and Settings\Admin\Рабочий стол\фото Серова\DSC0326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2575" y="1701552"/>
            <a:ext cx="4224470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83568" y="2060848"/>
            <a:ext cx="4032448" cy="30085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2880" lvl="0" indent="-182880">
              <a:spcBef>
                <a:spcPts val="900"/>
              </a:spcBef>
              <a:buClr>
                <a:prstClr val="black">
                  <a:lumMod val="85000"/>
                  <a:lumOff val="15000"/>
                </a:prstClr>
              </a:buClr>
              <a:buFont typeface="Garamond" pitchFamily="18" charset="0"/>
              <a:buChar char="◦"/>
            </a:pPr>
            <a:r>
              <a:rPr lang="ru-RU" sz="1400" b="1" dirty="0">
                <a:solidFill>
                  <a:schemeClr val="accent1"/>
                </a:solidFill>
              </a:rPr>
              <a:t>Достань солнышко. Скажите малышу, что солнце светит прямо у него над головой (можете держать в руках желтый воздушный шар). Попросите его достать солнышко. Он будет вытягивать ручки вверх и подниматься на носочки. Вот вам и упражнение № 1.</a:t>
            </a:r>
          </a:p>
          <a:p>
            <a:pPr marL="182880" lvl="0" indent="-182880">
              <a:spcBef>
                <a:spcPts val="900"/>
              </a:spcBef>
              <a:buClr>
                <a:prstClr val="black">
                  <a:lumMod val="85000"/>
                  <a:lumOff val="15000"/>
                </a:prstClr>
              </a:buClr>
              <a:buFont typeface="Garamond" pitchFamily="18" charset="0"/>
              <a:buChar char="◦"/>
            </a:pPr>
            <a:r>
              <a:rPr lang="ru-RU" sz="1400" b="1" dirty="0">
                <a:solidFill>
                  <a:schemeClr val="accent1"/>
                </a:solidFill>
              </a:rPr>
              <a:t>На носочках и на пяточках. Спросите у ребенка: как он умеет ходить на носочках и на пяточках? Покажите, как это делать. Пусть кукла или любимая мягкая игрушка тоже примут участие и продемонстрируют свои способности.</a:t>
            </a:r>
          </a:p>
        </p:txBody>
      </p:sp>
    </p:spTree>
    <p:extLst>
      <p:ext uri="{BB962C8B-B14F-4D97-AF65-F5344CB8AC3E}">
        <p14:creationId xmlns:p14="http://schemas.microsoft.com/office/powerpoint/2010/main" val="1289845117"/>
      </p:ext>
    </p:extLst>
  </p:cSld>
  <p:clrMapOvr>
    <a:masterClrMapping/>
  </p:clrMapOvr>
  <p:transition spd="slow" advClick="0" advTm="6919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772816"/>
            <a:ext cx="4194175" cy="3151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31520" y="836712"/>
            <a:ext cx="3657600" cy="5198328"/>
          </a:xfrm>
        </p:spPr>
        <p:txBody>
          <a:bodyPr>
            <a:noAutofit/>
          </a:bodyPr>
          <a:lstStyle/>
          <a:p>
            <a:r>
              <a:rPr lang="ru-RU" sz="1400" b="1" dirty="0" smtClean="0">
                <a:solidFill>
                  <a:schemeClr val="accent1"/>
                </a:solidFill>
              </a:rPr>
              <a:t>Приседания</a:t>
            </a:r>
            <a:r>
              <a:rPr lang="ru-RU" sz="1400" b="1" dirty="0">
                <a:solidFill>
                  <a:schemeClr val="accent1"/>
                </a:solidFill>
              </a:rPr>
              <a:t>. Как научить ребенка приседать? Разбросайте по комнате разные предметы (или игрушки) и попросите малыша приносить их вам по одной и складывать, например, в коробку. Условия игры «заставят» его приседать.</a:t>
            </a:r>
          </a:p>
          <a:p>
            <a:r>
              <a:rPr lang="ru-RU" sz="1400" b="1" dirty="0">
                <a:solidFill>
                  <a:schemeClr val="accent1"/>
                </a:solidFill>
              </a:rPr>
              <a:t>Мостик. Этот мостик отличается от взрослого, потому что выполняется наоборот. Малыш должен стоять на руках и стопах, но не животом, а спиной вверх. Следите, чтобы он выпрямлял коленки. Загляните крохе в лицо и спросите: «А кто у нас мостиком стал</a:t>
            </a:r>
            <a:r>
              <a:rPr lang="ru-RU" sz="1400" b="1" dirty="0" smtClean="0">
                <a:solidFill>
                  <a:schemeClr val="accent1"/>
                </a:solidFill>
              </a:rPr>
              <a:t>?»</a:t>
            </a:r>
            <a:endParaRPr lang="ru-RU" sz="14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7391646"/>
      </p:ext>
    </p:extLst>
  </p:cSld>
  <p:clrMapOvr>
    <a:masterClrMapping/>
  </p:clrMapOvr>
  <p:transition spd="slow" advClick="0" advTm="6640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31520" y="1052736"/>
            <a:ext cx="3657600" cy="4982304"/>
          </a:xfrm>
        </p:spPr>
        <p:txBody>
          <a:bodyPr>
            <a:normAutofit/>
          </a:bodyPr>
          <a:lstStyle/>
          <a:p>
            <a:pPr lvl="0">
              <a:buClr>
                <a:prstClr val="black">
                  <a:lumMod val="85000"/>
                  <a:lumOff val="15000"/>
                </a:prstClr>
              </a:buClr>
            </a:pPr>
            <a:r>
              <a:rPr lang="ru-RU" sz="1400" b="1" dirty="0">
                <a:solidFill>
                  <a:srgbClr val="B83D68"/>
                </a:solidFill>
              </a:rPr>
              <a:t>Паровозик. Пусть малыш станет на четвереньки и покажет, как едет паровоз. Можно сопровождать движения звуками: «</a:t>
            </a:r>
            <a:r>
              <a:rPr lang="ru-RU" sz="1400" b="1" dirty="0" err="1">
                <a:solidFill>
                  <a:srgbClr val="B83D68"/>
                </a:solidFill>
              </a:rPr>
              <a:t>чух-чух</a:t>
            </a:r>
            <a:r>
              <a:rPr lang="ru-RU" sz="1400" b="1" dirty="0">
                <a:solidFill>
                  <a:srgbClr val="B83D68"/>
                </a:solidFill>
              </a:rPr>
              <a:t>». Обозначьте траекторию движения «паровозика», пусть попробует сделать задний ход.</a:t>
            </a:r>
          </a:p>
          <a:p>
            <a:pPr lvl="0">
              <a:buClr>
                <a:prstClr val="black">
                  <a:lumMod val="85000"/>
                  <a:lumOff val="15000"/>
                </a:prstClr>
              </a:buClr>
            </a:pPr>
            <a:r>
              <a:rPr lang="ru-RU" sz="1400" b="1" dirty="0" smtClean="0">
                <a:solidFill>
                  <a:srgbClr val="B83D68"/>
                </a:solidFill>
              </a:rPr>
              <a:t>Бег </a:t>
            </a:r>
            <a:r>
              <a:rPr lang="ru-RU" sz="1400" b="1" dirty="0">
                <a:solidFill>
                  <a:srgbClr val="B83D68"/>
                </a:solidFill>
              </a:rPr>
              <a:t>и прыжки. Спринтерский бег для двухлетнего карапуза, скорее всего, закончится падением. Учитесь быстрому бегу постепенно. Для хорошей координации движений и равновесия предложите малышу бегать между расставленными предметами. После бега займитесь прыжками. Это не составит огромного труда: попросите малыша показать, как прыгает заяц.</a:t>
            </a:r>
          </a:p>
          <a:p>
            <a:pPr lvl="0">
              <a:buClr>
                <a:prstClr val="black">
                  <a:lumMod val="85000"/>
                  <a:lumOff val="15000"/>
                </a:prstClr>
              </a:buClr>
            </a:pPr>
            <a:endParaRPr lang="ru-RU" sz="1400" dirty="0">
              <a:solidFill>
                <a:prstClr val="black"/>
              </a:solidFill>
            </a:endParaRPr>
          </a:p>
          <a:p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420888"/>
            <a:ext cx="4657161" cy="2596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7021471"/>
      </p:ext>
    </p:extLst>
  </p:cSld>
  <p:clrMapOvr>
    <a:masterClrMapping/>
  </p:clrMapOvr>
  <p:transition spd="slow" advClick="0" advTm="7333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88640"/>
            <a:ext cx="3790728" cy="30590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980728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1"/>
                </a:solidFill>
              </a:rPr>
              <a:t>Двигательная </a:t>
            </a:r>
            <a:br>
              <a:rPr lang="ru-RU" b="1" dirty="0" smtClean="0">
                <a:solidFill>
                  <a:schemeClr val="accent1"/>
                </a:solidFill>
              </a:rPr>
            </a:br>
            <a:r>
              <a:rPr lang="ru-RU" b="1" dirty="0" smtClean="0">
                <a:solidFill>
                  <a:schemeClr val="accent1"/>
                </a:solidFill>
              </a:rPr>
              <a:t>активность</a:t>
            </a:r>
            <a:endParaRPr lang="ru-RU" b="1" dirty="0">
              <a:solidFill>
                <a:schemeClr val="accent1"/>
              </a:solidFill>
            </a:endParaRPr>
          </a:p>
        </p:txBody>
      </p:sp>
      <p:pic>
        <p:nvPicPr>
          <p:cNvPr id="6146" name="Picture 2" descr="C:\Documents and Settings\Admin\Рабочий стол\фото Серова\DSC03271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365104"/>
            <a:ext cx="3168352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27584" y="2564904"/>
            <a:ext cx="669674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1"/>
                </a:solidFill>
              </a:rPr>
              <a:t>Самостоятельная двигательная деятельность организуется в разное время дня: утром до завтрака, между занятиями, после дневного сна и во время прогулок (утром и вечером) .во время самостоятельной двигательной деятельности активные действия детей должны чередоваться с более спокойными. </a:t>
            </a:r>
          </a:p>
        </p:txBody>
      </p:sp>
    </p:spTree>
    <p:extLst>
      <p:ext uri="{BB962C8B-B14F-4D97-AF65-F5344CB8AC3E}">
        <p14:creationId xmlns:p14="http://schemas.microsoft.com/office/powerpoint/2010/main" val="3875962753"/>
      </p:ext>
    </p:extLst>
  </p:cSld>
  <p:clrMapOvr>
    <a:masterClrMapping/>
  </p:clrMapOvr>
  <p:transition spd="slow" advClick="0" advTm="7793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88640"/>
            <a:ext cx="4352921" cy="32677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95536" y="1443841"/>
            <a:ext cx="6462464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>
              <a:solidFill>
                <a:schemeClr val="accent1"/>
              </a:solidFill>
            </a:endParaRPr>
          </a:p>
          <a:p>
            <a:endParaRPr lang="ru-RU" b="1" dirty="0">
              <a:solidFill>
                <a:schemeClr val="accent1"/>
              </a:solidFill>
            </a:endParaRPr>
          </a:p>
          <a:p>
            <a:endParaRPr lang="ru-RU" b="1" dirty="0" smtClean="0">
              <a:solidFill>
                <a:schemeClr val="accent1"/>
              </a:solidFill>
            </a:endParaRPr>
          </a:p>
          <a:p>
            <a:endParaRPr lang="ru-RU" b="1" dirty="0">
              <a:solidFill>
                <a:schemeClr val="accent1"/>
              </a:solidFill>
            </a:endParaRPr>
          </a:p>
          <a:p>
            <a:endParaRPr lang="ru-RU" b="1" dirty="0" smtClean="0">
              <a:solidFill>
                <a:schemeClr val="accent1"/>
              </a:solidFill>
            </a:endParaRPr>
          </a:p>
          <a:p>
            <a:endParaRPr lang="ru-RU" b="1" dirty="0">
              <a:solidFill>
                <a:schemeClr val="accent1"/>
              </a:solidFill>
            </a:endParaRPr>
          </a:p>
          <a:p>
            <a:endParaRPr lang="ru-RU" b="1" dirty="0" smtClean="0">
              <a:solidFill>
                <a:schemeClr val="accent1"/>
              </a:solidFill>
            </a:endParaRPr>
          </a:p>
          <a:p>
            <a:r>
              <a:rPr lang="ru-RU" sz="2000" b="1" dirty="0" smtClean="0">
                <a:solidFill>
                  <a:schemeClr val="accent1"/>
                </a:solidFill>
              </a:rPr>
              <a:t>Поддержанию </a:t>
            </a:r>
            <a:r>
              <a:rPr lang="ru-RU" sz="2000" b="1" dirty="0">
                <a:solidFill>
                  <a:schemeClr val="accent1"/>
                </a:solidFill>
              </a:rPr>
              <a:t>оптимальной двигательной активности детей на занятии способствуют: продуманность общеразвивающих упражнений, основных движений, организация детей на занятии, расстановка пособий, смена двигательной деятельности с высокой степенью активности на деятельность спокойного характера, учет индивидуальных особенностей каждого ребенка, его группы здоровья, степени двигательной активности. </a:t>
            </a:r>
          </a:p>
        </p:txBody>
      </p:sp>
    </p:spTree>
    <p:extLst>
      <p:ext uri="{BB962C8B-B14F-4D97-AF65-F5344CB8AC3E}">
        <p14:creationId xmlns:p14="http://schemas.microsoft.com/office/powerpoint/2010/main" val="236024943"/>
      </p:ext>
    </p:extLst>
  </p:cSld>
  <p:clrMapOvr>
    <a:masterClrMapping/>
  </p:clrMapOvr>
  <p:transition spd="slow" advClick="0" advTm="6330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C:\Documents and Settings\Admin\Рабочий стол\фото Серова\DSC0328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2877" y="404664"/>
            <a:ext cx="3603848" cy="2702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     </a:t>
            </a:r>
            <a:r>
              <a:rPr lang="ru-RU" b="1" dirty="0" smtClean="0">
                <a:solidFill>
                  <a:schemeClr val="accent1"/>
                </a:solidFill>
              </a:rPr>
              <a:t>Мероприятия </a:t>
            </a:r>
            <a:br>
              <a:rPr lang="ru-RU" b="1" dirty="0" smtClean="0">
                <a:solidFill>
                  <a:schemeClr val="accent1"/>
                </a:solidFill>
              </a:rPr>
            </a:br>
            <a:r>
              <a:rPr lang="ru-RU" b="1" dirty="0">
                <a:solidFill>
                  <a:schemeClr val="accent1"/>
                </a:solidFill>
              </a:rPr>
              <a:t> </a:t>
            </a:r>
            <a:r>
              <a:rPr lang="ru-RU" b="1" dirty="0" smtClean="0">
                <a:solidFill>
                  <a:schemeClr val="accent1"/>
                </a:solidFill>
              </a:rPr>
              <a:t>  с родителями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solidFill>
                  <a:schemeClr val="accent1"/>
                </a:solidFill>
              </a:rPr>
              <a:t>Совместные мероприятия с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solidFill>
                  <a:schemeClr val="accent1"/>
                </a:solidFill>
              </a:rPr>
              <a:t>родителями по физическому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solidFill>
                  <a:schemeClr val="accent1"/>
                </a:solidFill>
              </a:rPr>
              <a:t>развитию, совместные подвижные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solidFill>
                  <a:schemeClr val="accent1"/>
                </a:solidFill>
              </a:rPr>
              <a:t> игры имеют большое значение для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solidFill>
                  <a:schemeClr val="accent1"/>
                </a:solidFill>
              </a:rPr>
              <a:t> малышей.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solidFill>
                  <a:schemeClr val="accent1"/>
                </a:solidFill>
              </a:rPr>
              <a:t>Движение развивает мыслительную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solidFill>
                  <a:schemeClr val="accent1"/>
                </a:solidFill>
              </a:rPr>
              <a:t> активность. А пример взрослых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solidFill>
                  <a:schemeClr val="accent1"/>
                </a:solidFill>
              </a:rPr>
              <a:t> является важным фактором в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solidFill>
                  <a:schemeClr val="accent1"/>
                </a:solidFill>
              </a:rPr>
              <a:t>формировании привычки здорового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solidFill>
                  <a:schemeClr val="accent1"/>
                </a:solidFill>
              </a:rPr>
              <a:t>образа жизни.</a:t>
            </a:r>
            <a:endParaRPr lang="ru-RU" b="1" dirty="0">
              <a:solidFill>
                <a:schemeClr val="accent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0882" y="3429000"/>
            <a:ext cx="3807838" cy="2852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140456"/>
      </p:ext>
    </p:extLst>
  </p:cSld>
  <p:clrMapOvr>
    <a:masterClrMapping/>
  </p:clrMapOvr>
  <p:transition spd="slow" advClick="0" advTm="5385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Documents and Settings\Admin\Рабочий стол\фото Серова\DSCF163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071734"/>
            <a:ext cx="4218414" cy="3163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286000" y="61284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chemeClr val="accent1"/>
                </a:solidFill>
              </a:rPr>
              <a:t/>
            </a:r>
            <a:br>
              <a:rPr lang="ru-RU" b="1" dirty="0">
                <a:solidFill>
                  <a:schemeClr val="accent1"/>
                </a:solidFill>
              </a:rPr>
            </a:br>
            <a:endParaRPr lang="ru-RU" b="1" u="none" strike="noStrike" dirty="0">
              <a:solidFill>
                <a:schemeClr val="accent1"/>
              </a:solidFill>
              <a:effectLst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solidFill>
                  <a:srgbClr val="B83D68"/>
                </a:solidFill>
              </a:rPr>
              <a:t>Детям легче всего научиться раздеваться, не же ли одеваться. В возрасте полутора лет они уже могут самостоятельно снять шапку, носки. Но не стоит на этом останавливаться, так как процесс раздевания связан с процессом одевания. Пусть ребенок привыкает к самостоятельности. </a:t>
            </a:r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/>
                </a:solidFill>
              </a:rPr>
              <a:t>На прогулку</a:t>
            </a:r>
            <a:endParaRPr lang="ru-RU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087206"/>
      </p:ext>
    </p:extLst>
  </p:cSld>
  <p:clrMapOvr>
    <a:masterClrMapping/>
  </p:clrMapOvr>
  <p:transition spd="slow" advClick="0" advTm="5440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0">
              <a:buClr>
                <a:prstClr val="black">
                  <a:lumMod val="85000"/>
                  <a:lumOff val="15000"/>
                </a:prstClr>
              </a:buClr>
            </a:pPr>
            <a:r>
              <a:rPr lang="ru-RU" b="1" dirty="0">
                <a:solidFill>
                  <a:srgbClr val="B83D68"/>
                </a:solidFill>
              </a:rPr>
              <a:t>Вы можете лишь помочь ребенку вывернуть вещи с изнаночной стороны, расстегнуть сложные застежки, при этом объясняя ему для чего вы это делаете. Положите одежду ребенка на доступное для него места, сначала он будет лазить в них, а после начнет одевать.</a:t>
            </a:r>
            <a:br>
              <a:rPr lang="ru-RU" b="1" dirty="0">
                <a:solidFill>
                  <a:srgbClr val="B83D68"/>
                </a:solidFill>
              </a:rPr>
            </a:br>
            <a:endParaRPr lang="ru-RU" dirty="0">
              <a:solidFill>
                <a:prstClr val="black"/>
              </a:solidFill>
            </a:endParaRPr>
          </a:p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60648"/>
            <a:ext cx="3372746" cy="2535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572000" y="2996952"/>
            <a:ext cx="439248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1"/>
                </a:solidFill>
              </a:rPr>
              <a:t>Дети в этом возрасте очень любят подражать родителям, поэтому одевайтесь перед ребенком, когда он сам одевается, также вы можете это перевести в игру «кто быстрее оденется». В это время вы должны объяснять в каком порядке нужно одеваться.</a:t>
            </a:r>
            <a:br>
              <a:rPr lang="ru-RU" b="1" dirty="0">
                <a:solidFill>
                  <a:schemeClr val="accent1"/>
                </a:solidFill>
              </a:rPr>
            </a:br>
            <a:endParaRPr lang="ru-RU" b="1" u="none" strike="noStrike" dirty="0">
              <a:solidFill>
                <a:schemeClr val="accent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037416579"/>
      </p:ext>
    </p:extLst>
  </p:cSld>
  <p:clrMapOvr>
    <a:masterClrMapping/>
  </p:clrMapOvr>
  <p:transition spd="slow" advClick="0" advTm="6019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1"/>
                </a:solidFill>
              </a:rPr>
              <a:t>Прогулки на свежем воздухе</a:t>
            </a:r>
            <a:endParaRPr lang="ru-RU" b="1" dirty="0">
              <a:solidFill>
                <a:schemeClr val="accent1"/>
              </a:solidFill>
            </a:endParaRPr>
          </a:p>
        </p:txBody>
      </p:sp>
      <p:pic>
        <p:nvPicPr>
          <p:cNvPr id="3074" name="Picture 2" descr="C:\Documents and Settings\Admin\Рабочий стол\фото Серова\DSC0325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212976"/>
            <a:ext cx="4677833" cy="3508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Documents and Settings\Admin\Рабочий стол\фото Серова\DSC0325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268760"/>
            <a:ext cx="3936437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1206622"/>
      </p:ext>
    </p:extLst>
  </p:cSld>
  <p:clrMapOvr>
    <a:masterClrMapping/>
  </p:clrMapOvr>
  <p:transition spd="slow" advClick="0" advTm="5344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Admin\Рабочий стол\фото Серова\DSC0324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465004"/>
            <a:ext cx="4245785" cy="3184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Documents and Settings\Admin\Рабочий стол\фото Серова\DSCF160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32656"/>
            <a:ext cx="3939608" cy="2954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6" y="188640"/>
            <a:ext cx="423805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1"/>
                </a:solidFill>
              </a:rPr>
              <a:t>Прогулка – один из важнейших режимных моментов, во время которого дети могут достаточно полно реализовать свои двигательные потребности. Это благоприятное время для проведения подвижных игр, индивидуальной работы с детьми и организации их самостоятельной двигательной деятельности. </a:t>
            </a:r>
          </a:p>
        </p:txBody>
      </p:sp>
    </p:spTree>
    <p:extLst>
      <p:ext uri="{BB962C8B-B14F-4D97-AF65-F5344CB8AC3E}">
        <p14:creationId xmlns:p14="http://schemas.microsoft.com/office/powerpoint/2010/main" val="959707387"/>
      </p:ext>
    </p:extLst>
  </p:cSld>
  <p:clrMapOvr>
    <a:masterClrMapping/>
  </p:clrMapOvr>
  <p:transition spd="slow" advClick="0" advTm="5744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/>
                </a:solidFill>
              </a:rPr>
              <a:t>Закаливание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>
                <a:solidFill>
                  <a:schemeClr val="accent1"/>
                </a:solidFill>
              </a:rPr>
              <a:t>Решив закаливать ребенка с раннего возраста, подойдите к этому вопросу со всей серьезностью и ответственностью. Начав процесс, не отступайтесь и не бросайте на полпути. Запаситесь терпением и пониманием, ведь не каждый ребенок сразу будет готов к таким новшествам. Не заставляйте силой и давлением, а собственными действиями покажите ему пример, и ребенок с удовольствием к вам присоединится</a:t>
            </a:r>
            <a:r>
              <a:rPr lang="ru-RU" b="1" dirty="0" smtClean="0">
                <a:solidFill>
                  <a:schemeClr val="accent1"/>
                </a:solidFill>
              </a:rPr>
              <a:t>.</a:t>
            </a:r>
            <a:endParaRPr lang="ru-RU" b="1" dirty="0">
              <a:solidFill>
                <a:schemeClr val="accent1"/>
              </a:solidFill>
            </a:endParaRPr>
          </a:p>
        </p:txBody>
      </p:sp>
      <p:pic>
        <p:nvPicPr>
          <p:cNvPr id="1026" name="Picture 2" descr="D:\54\D\Документы\фото 2015\Клуб молодой семьи\P107022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563" y="2697956"/>
            <a:ext cx="36576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5659744"/>
      </p:ext>
    </p:extLst>
  </p:cSld>
  <p:clrMapOvr>
    <a:masterClrMapping/>
  </p:clrMapOvr>
  <p:transition spd="slow" advClick="0" advTm="6052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/>
                </a:solidFill>
              </a:rPr>
              <a:t>Тихий час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b="1" dirty="0">
                <a:solidFill>
                  <a:schemeClr val="accent1"/>
                </a:solidFill>
              </a:rPr>
              <a:t>Перед тем как уложить детей спать, их необходимо успокоить. Организуйте спокойные игры (например, настольные, игры - </a:t>
            </a:r>
            <a:r>
              <a:rPr lang="ru-RU" b="1" dirty="0" err="1">
                <a:solidFill>
                  <a:schemeClr val="accent1"/>
                </a:solidFill>
              </a:rPr>
              <a:t>потешки</a:t>
            </a:r>
            <a:r>
              <a:rPr lang="ru-RU" b="1" dirty="0">
                <a:solidFill>
                  <a:schemeClr val="accent1"/>
                </a:solidFill>
              </a:rPr>
              <a:t> и др.). Почитайте детям книгу. Спокойные виды деятельности позволят ребятам осуществить плавный переход от активных игр к отдыху.</a:t>
            </a:r>
            <a:br>
              <a:rPr lang="ru-RU" b="1" dirty="0">
                <a:solidFill>
                  <a:schemeClr val="accent1"/>
                </a:solidFill>
              </a:rPr>
            </a:br>
            <a:endParaRPr lang="ru-RU" b="1" dirty="0">
              <a:solidFill>
                <a:schemeClr val="accent1"/>
              </a:solidFill>
            </a:endParaRPr>
          </a:p>
        </p:txBody>
      </p:sp>
      <p:pic>
        <p:nvPicPr>
          <p:cNvPr id="5123" name="Picture 3" descr="C:\Documents and Settings\Admin\Рабочий стол\фото Серова\DSCF144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060848"/>
            <a:ext cx="3744416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9139337"/>
      </p:ext>
    </p:extLst>
  </p:cSld>
  <p:clrMapOvr>
    <a:masterClrMapping/>
  </p:clrMapOvr>
  <p:transition spd="slow" advClick="0" advTm="5800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/>
                </a:solidFill>
              </a:rPr>
              <a:t>Обязательно </a:t>
            </a:r>
            <a:r>
              <a:rPr lang="ru-RU" b="1" dirty="0">
                <a:solidFill>
                  <a:schemeClr val="accent1"/>
                </a:solidFill>
              </a:rPr>
              <a:t>организуйте водные процедуры. Проводите обливание ног, которое не только обеспечит выполнение гигиенических требований, но и будет способствовать закаливанию детей. В холодное время года возможно обтирание при помощи махровой рукавицы.</a:t>
            </a:r>
            <a:br>
              <a:rPr lang="ru-RU" b="1" dirty="0">
                <a:solidFill>
                  <a:schemeClr val="accent1"/>
                </a:solidFill>
              </a:rPr>
            </a:br>
            <a:endParaRPr lang="ru-RU" b="1" dirty="0">
              <a:solidFill>
                <a:schemeClr val="accent1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124744"/>
            <a:ext cx="3865488" cy="386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9836199"/>
      </p:ext>
    </p:extLst>
  </p:cSld>
  <p:clrMapOvr>
    <a:masterClrMapping/>
  </p:clrMapOvr>
  <p:transition spd="slow" advClick="0" advTm="6808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>
                <a:solidFill>
                  <a:schemeClr val="accent1"/>
                </a:solidFill>
              </a:rPr>
              <a:t>Обратите внимание на свет в спальной комнате. Он должен быть приглушенным, шторы по возможности закрыты.</a:t>
            </a:r>
            <a:br>
              <a:rPr lang="ru-RU" b="1" dirty="0">
                <a:solidFill>
                  <a:schemeClr val="accent1"/>
                </a:solidFill>
              </a:rPr>
            </a:br>
            <a:r>
              <a:rPr lang="ru-RU" b="1" dirty="0" smtClean="0">
                <a:solidFill>
                  <a:schemeClr val="accent1"/>
                </a:solidFill>
              </a:rPr>
              <a:t>Включите </a:t>
            </a:r>
            <a:r>
              <a:rPr lang="ru-RU" b="1" dirty="0">
                <a:solidFill>
                  <a:schemeClr val="accent1"/>
                </a:solidFill>
              </a:rPr>
              <a:t>детям спокойную музыку (например, колыбельные, классические произведения). Она позволит детям успокоиться и расслабиться. Кроме того, слушание музыки будет способствовать эстетическому воспитанию дошкольников.</a:t>
            </a:r>
            <a:br>
              <a:rPr lang="ru-RU" b="1" dirty="0">
                <a:solidFill>
                  <a:schemeClr val="accent1"/>
                </a:solidFill>
              </a:rPr>
            </a:br>
            <a:endParaRPr lang="ru-RU" b="1" dirty="0">
              <a:solidFill>
                <a:schemeClr val="accent1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9343" y="1916832"/>
            <a:ext cx="4413250" cy="3309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9709264"/>
      </p:ext>
    </p:extLst>
  </p:cSld>
  <p:clrMapOvr>
    <a:masterClrMapping/>
  </p:clrMapOvr>
  <p:transition spd="slow" advClick="0" advTm="6537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/>
                </a:solidFill>
              </a:rPr>
              <a:t>Кормление</a:t>
            </a:r>
            <a:endParaRPr lang="ru-RU" b="1" dirty="0">
              <a:solidFill>
                <a:schemeClr val="accent1"/>
              </a:solidFill>
            </a:endParaRPr>
          </a:p>
        </p:txBody>
      </p:sp>
      <p:pic>
        <p:nvPicPr>
          <p:cNvPr id="2050" name="Picture 2" descr="C:\Documents and Settings\Admin\Рабочий стол\107_PANA\P107022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1838" y="2697956"/>
            <a:ext cx="36576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b="1" dirty="0">
                <a:solidFill>
                  <a:schemeClr val="accent1"/>
                </a:solidFill>
              </a:rPr>
              <a:t>Н</a:t>
            </a:r>
            <a:r>
              <a:rPr lang="ru-RU" b="1" dirty="0" smtClean="0">
                <a:solidFill>
                  <a:schemeClr val="accent1"/>
                </a:solidFill>
              </a:rPr>
              <a:t>а </a:t>
            </a:r>
            <a:r>
              <a:rPr lang="ru-RU" b="1" dirty="0">
                <a:solidFill>
                  <a:schemeClr val="accent1"/>
                </a:solidFill>
              </a:rPr>
              <a:t>втором году жизни малыш должен научиться пользоваться </a:t>
            </a:r>
            <a:r>
              <a:rPr lang="ru-RU" b="1" dirty="0" smtClean="0">
                <a:solidFill>
                  <a:schemeClr val="accent1"/>
                </a:solidFill>
              </a:rPr>
              <a:t>ложкой. На </a:t>
            </a:r>
            <a:r>
              <a:rPr lang="ru-RU" b="1" dirty="0">
                <a:solidFill>
                  <a:schemeClr val="accent1"/>
                </a:solidFill>
              </a:rPr>
              <a:t>третьем необходимо помочь овладеть ему вилкой. </a:t>
            </a:r>
            <a:br>
              <a:rPr lang="ru-RU" b="1" dirty="0">
                <a:solidFill>
                  <a:schemeClr val="accent1"/>
                </a:solidFill>
              </a:rPr>
            </a:br>
            <a:r>
              <a:rPr lang="ru-RU" b="1" dirty="0">
                <a:solidFill>
                  <a:schemeClr val="accent1"/>
                </a:solidFill>
              </a:rPr>
              <a:t>На протяжение этого года ребенок должен осваивать навыки: </a:t>
            </a:r>
            <a:br>
              <a:rPr lang="ru-RU" b="1" dirty="0">
                <a:solidFill>
                  <a:schemeClr val="accent1"/>
                </a:solidFill>
              </a:rPr>
            </a:br>
            <a:r>
              <a:rPr lang="ru-RU" b="1" dirty="0">
                <a:solidFill>
                  <a:schemeClr val="accent1"/>
                </a:solidFill>
              </a:rPr>
              <a:t>- потребность и умение мыть руки перед едой, </a:t>
            </a:r>
            <a:br>
              <a:rPr lang="ru-RU" b="1" dirty="0">
                <a:solidFill>
                  <a:schemeClr val="accent1"/>
                </a:solidFill>
              </a:rPr>
            </a:br>
            <a:r>
              <a:rPr lang="ru-RU" b="1" dirty="0">
                <a:solidFill>
                  <a:schemeClr val="accent1"/>
                </a:solidFill>
              </a:rPr>
              <a:t>- аккуратно есть, </a:t>
            </a:r>
            <a:br>
              <a:rPr lang="ru-RU" b="1" dirty="0">
                <a:solidFill>
                  <a:schemeClr val="accent1"/>
                </a:solidFill>
              </a:rPr>
            </a:br>
            <a:r>
              <a:rPr lang="ru-RU" b="1" dirty="0">
                <a:solidFill>
                  <a:schemeClr val="accent1"/>
                </a:solidFill>
              </a:rPr>
              <a:t>- правильно держать ложку, </a:t>
            </a:r>
            <a:br>
              <a:rPr lang="ru-RU" b="1" dirty="0">
                <a:solidFill>
                  <a:schemeClr val="accent1"/>
                </a:solidFill>
              </a:rPr>
            </a:br>
            <a:r>
              <a:rPr lang="ru-RU" b="1" dirty="0">
                <a:solidFill>
                  <a:schemeClr val="accent1"/>
                </a:solidFill>
              </a:rPr>
              <a:t>- пользоваться салфеткой, самому доставать её и убирать, </a:t>
            </a:r>
            <a:br>
              <a:rPr lang="ru-RU" b="1" dirty="0">
                <a:solidFill>
                  <a:schemeClr val="accent1"/>
                </a:solidFill>
              </a:rPr>
            </a:br>
            <a:r>
              <a:rPr lang="ru-RU" b="1" dirty="0">
                <a:solidFill>
                  <a:schemeClr val="accent1"/>
                </a:solidFill>
              </a:rPr>
              <a:t>- не уходить из-за стола, не окончив еды, </a:t>
            </a:r>
            <a:br>
              <a:rPr lang="ru-RU" b="1" dirty="0">
                <a:solidFill>
                  <a:schemeClr val="accent1"/>
                </a:solidFill>
              </a:rPr>
            </a:br>
            <a:r>
              <a:rPr lang="ru-RU" b="1" dirty="0">
                <a:solidFill>
                  <a:schemeClr val="accent1"/>
                </a:solidFill>
              </a:rPr>
              <a:t>- не мешать есть другим членам семьи, </a:t>
            </a:r>
            <a:br>
              <a:rPr lang="ru-RU" b="1" dirty="0">
                <a:solidFill>
                  <a:schemeClr val="accent1"/>
                </a:solidFill>
              </a:rPr>
            </a:br>
            <a:r>
              <a:rPr lang="ru-RU" b="1" dirty="0">
                <a:solidFill>
                  <a:schemeClr val="accent1"/>
                </a:solidFill>
              </a:rPr>
              <a:t>- без напоминания благодарить, встав из-за стола.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332656"/>
            <a:ext cx="1612776" cy="1595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1817935"/>
      </p:ext>
    </p:extLst>
  </p:cSld>
  <p:clrMapOvr>
    <a:masterClrMapping/>
  </p:clrMapOvr>
  <p:transition spd="slow" advClick="0" advTm="6874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3499509" cy="2187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1"/>
                </a:solidFill>
              </a:rPr>
              <a:t>Бассейн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b="1" dirty="0" smtClean="0">
              <a:solidFill>
                <a:schemeClr val="accent1"/>
              </a:solidFill>
            </a:endParaRPr>
          </a:p>
          <a:p>
            <a:endParaRPr lang="ru-RU" b="1" dirty="0">
              <a:solidFill>
                <a:schemeClr val="accent1"/>
              </a:solidFill>
            </a:endParaRPr>
          </a:p>
          <a:p>
            <a:r>
              <a:rPr lang="ru-RU" b="1" dirty="0" smtClean="0">
                <a:solidFill>
                  <a:schemeClr val="accent1"/>
                </a:solidFill>
              </a:rPr>
              <a:t>Плавание</a:t>
            </a:r>
            <a:r>
              <a:rPr lang="ru-RU" b="1" dirty="0">
                <a:solidFill>
                  <a:schemeClr val="accent1"/>
                </a:solidFill>
              </a:rPr>
              <a:t> - это жизненно важный навык, необходимый человеку в разнообразных жизненных ситуациях.</a:t>
            </a:r>
          </a:p>
          <a:p>
            <a:r>
              <a:rPr lang="ru-RU" b="1" dirty="0">
                <a:solidFill>
                  <a:schemeClr val="accent1"/>
                </a:solidFill>
              </a:rPr>
              <a:t>Занятия по плаванию являются эффективным средством оздоровления, физического развития и закаливания детей. Также занятия по плаванию имеют и огромное воспитательное значение: они способствуют развитию таких качеств как смелость, решительность, дисциплинированность; вырабатывают умение действовать в коллективе; воспитывают чувство товарищества и взаимопомощи.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3693819"/>
      </p:ext>
    </p:extLst>
  </p:cSld>
  <p:clrMapOvr>
    <a:masterClrMapping/>
  </p:clrMapOvr>
  <p:transition spd="slow" advClick="0" advTm="6073">
    <p:pull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Admin\Рабочий стол\107_PANA\P107019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640731"/>
            <a:ext cx="3836067" cy="2877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Documents and Settings\Admin\Рабочий стол\107_PANA\P107019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77957"/>
            <a:ext cx="4241806" cy="3181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Documents and Settings\Admin\Рабочий стол\107_PANA\P107018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640731"/>
            <a:ext cx="3980084" cy="2985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5707310"/>
      </p:ext>
    </p:extLst>
  </p:cSld>
  <p:clrMapOvr>
    <a:masterClrMapping/>
  </p:clrMapOvr>
  <p:transition spd="slow" advClick="0" advTm="6026">
    <p:pull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accent1"/>
                </a:solidFill>
              </a:rPr>
              <a:t>Спасибо за </a:t>
            </a:r>
            <a:r>
              <a:rPr lang="ru-RU" b="1" dirty="0" smtClean="0">
                <a:solidFill>
                  <a:schemeClr val="accent1"/>
                </a:solidFill>
              </a:rPr>
              <a:t>внимание!</a:t>
            </a:r>
            <a:br>
              <a:rPr lang="ru-RU" b="1" dirty="0" smtClean="0">
                <a:solidFill>
                  <a:schemeClr val="accent1"/>
                </a:solidFill>
              </a:rPr>
            </a:br>
            <a:r>
              <a:rPr lang="ru-RU" sz="1000" dirty="0" smtClean="0">
                <a:solidFill>
                  <a:schemeClr val="accent1"/>
                </a:solidFill>
              </a:rPr>
              <a:t>Материалы сайта  «Все для детского сада»</a:t>
            </a:r>
            <a:endParaRPr lang="ru-RU" sz="1000" dirty="0">
              <a:solidFill>
                <a:schemeClr val="accent1"/>
              </a:solidFill>
            </a:endParaRPr>
          </a:p>
        </p:txBody>
      </p:sp>
      <p:pic>
        <p:nvPicPr>
          <p:cNvPr id="3074" name="Picture 2" descr="C:\Documents and Settings\Admin\Рабочий стол\i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276872"/>
            <a:ext cx="4443874" cy="2697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3093673"/>
      </p:ext>
    </p:extLst>
  </p:cSld>
  <p:clrMapOvr>
    <a:masterClrMapping/>
  </p:clrMapOvr>
  <p:transition spd="slow" advClick="0" advTm="4509">
    <p:pull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Savon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TM03457510[[fn=Савон]]</Template>
  <TotalTime>646</TotalTime>
  <Words>787</Words>
  <Application>Microsoft Office PowerPoint</Application>
  <PresentationFormat>Экран (4:3)</PresentationFormat>
  <Paragraphs>52</Paragraphs>
  <Slides>19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Savon</vt:lpstr>
      <vt:lpstr>Растем здоровыми, сильными и крепкими</vt:lpstr>
      <vt:lpstr>ЗАРЯДКА ДЛЯ САМЫХ МАЛЕНЬКИХ</vt:lpstr>
      <vt:lpstr>Презентация PowerPoint</vt:lpstr>
      <vt:lpstr>Презентация PowerPoint</vt:lpstr>
      <vt:lpstr>Двигательная  активность</vt:lpstr>
      <vt:lpstr>Презентация PowerPoint</vt:lpstr>
      <vt:lpstr>     Мероприятия     с родителями</vt:lpstr>
      <vt:lpstr>На прогулку</vt:lpstr>
      <vt:lpstr>Презентация PowerPoint</vt:lpstr>
      <vt:lpstr>Прогулки на свежем воздухе</vt:lpstr>
      <vt:lpstr>Презентация PowerPoint</vt:lpstr>
      <vt:lpstr>Закаливание</vt:lpstr>
      <vt:lpstr>Тихий час</vt:lpstr>
      <vt:lpstr>Презентация PowerPoint</vt:lpstr>
      <vt:lpstr>Презентация PowerPoint</vt:lpstr>
      <vt:lpstr>Кормление</vt:lpstr>
      <vt:lpstr> Бассейн</vt:lpstr>
      <vt:lpstr>Презентация PowerPoint</vt:lpstr>
      <vt:lpstr>Спасибо за внимание! Материалы сайта  «Все для детского сада»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Растем здоровыми, сильными и крепкими</dc:title>
  <dc:creator>Admin</dc:creator>
  <cp:lastModifiedBy>Admin</cp:lastModifiedBy>
  <cp:revision>71</cp:revision>
  <dcterms:created xsi:type="dcterms:W3CDTF">2016-01-15T09:04:34Z</dcterms:created>
  <dcterms:modified xsi:type="dcterms:W3CDTF">2016-01-21T08:38:05Z</dcterms:modified>
</cp:coreProperties>
</file>